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63"/>
  </p:notesMasterIdLst>
  <p:sldIdLst>
    <p:sldId id="1647" r:id="rId5"/>
    <p:sldId id="1263" r:id="rId6"/>
    <p:sldId id="1700" r:id="rId7"/>
    <p:sldId id="547" r:id="rId8"/>
    <p:sldId id="548" r:id="rId9"/>
    <p:sldId id="881" r:id="rId10"/>
    <p:sldId id="885" r:id="rId11"/>
    <p:sldId id="883" r:id="rId12"/>
    <p:sldId id="1707" r:id="rId13"/>
    <p:sldId id="1136" r:id="rId14"/>
    <p:sldId id="788" r:id="rId15"/>
    <p:sldId id="877" r:id="rId16"/>
    <p:sldId id="1701" r:id="rId17"/>
    <p:sldId id="1673" r:id="rId18"/>
    <p:sldId id="1674" r:id="rId19"/>
    <p:sldId id="1693" r:id="rId20"/>
    <p:sldId id="1695" r:id="rId21"/>
    <p:sldId id="1168" r:id="rId22"/>
    <p:sldId id="1675" r:id="rId23"/>
    <p:sldId id="1676" r:id="rId24"/>
    <p:sldId id="1677" r:id="rId25"/>
    <p:sldId id="1678" r:id="rId26"/>
    <p:sldId id="1679" r:id="rId27"/>
    <p:sldId id="1672" r:id="rId28"/>
    <p:sldId id="1670" r:id="rId29"/>
    <p:sldId id="1265" r:id="rId30"/>
    <p:sldId id="1260" r:id="rId31"/>
    <p:sldId id="1267" r:id="rId32"/>
    <p:sldId id="1671" r:id="rId33"/>
    <p:sldId id="1319" r:id="rId34"/>
    <p:sldId id="1272" r:id="rId35"/>
    <p:sldId id="1289" r:id="rId36"/>
    <p:sldId id="1662" r:id="rId37"/>
    <p:sldId id="1286" r:id="rId38"/>
    <p:sldId id="1288" r:id="rId39"/>
    <p:sldId id="1294" r:id="rId40"/>
    <p:sldId id="1702" r:id="rId41"/>
    <p:sldId id="1664" r:id="rId42"/>
    <p:sldId id="1703" r:id="rId43"/>
    <p:sldId id="1704" r:id="rId44"/>
    <p:sldId id="1697" r:id="rId45"/>
    <p:sldId id="1705" r:id="rId46"/>
    <p:sldId id="1706" r:id="rId47"/>
    <p:sldId id="1687" r:id="rId48"/>
    <p:sldId id="1629" r:id="rId49"/>
    <p:sldId id="1698" r:id="rId50"/>
    <p:sldId id="1648" r:id="rId51"/>
    <p:sldId id="1685" r:id="rId52"/>
    <p:sldId id="1657" r:id="rId53"/>
    <p:sldId id="1681" r:id="rId54"/>
    <p:sldId id="1651" r:id="rId55"/>
    <p:sldId id="1652" r:id="rId56"/>
    <p:sldId id="1691" r:id="rId57"/>
    <p:sldId id="1692" r:id="rId58"/>
    <p:sldId id="1684" r:id="rId59"/>
    <p:sldId id="1322" r:id="rId60"/>
    <p:sldId id="266" r:id="rId61"/>
    <p:sldId id="164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99"/>
    <a:srgbClr val="BCD15F"/>
    <a:srgbClr val="00CC99"/>
    <a:srgbClr val="606060"/>
    <a:srgbClr val="1200FF"/>
    <a:srgbClr val="FF433B"/>
    <a:srgbClr val="AEA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9"/>
    <p:restoredTop sz="80939"/>
  </p:normalViewPr>
  <p:slideViewPr>
    <p:cSldViewPr snapToGrid="0" showGuides="1">
      <p:cViewPr varScale="1">
        <p:scale>
          <a:sx n="96" d="100"/>
          <a:sy n="96" d="100"/>
        </p:scale>
        <p:origin x="224"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2AB93-DF31-7B40-9035-2566F02FBA58}" type="datetimeFigureOut">
              <a:rPr lang="en-CA" smtClean="0"/>
              <a:t>2024-08-04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53982-88E7-294B-94EF-5B02246A498D}" type="slidenum">
              <a:rPr lang="en-CA" smtClean="0"/>
              <a:t>‹#›</a:t>
            </a:fld>
            <a:endParaRPr lang="en-CA"/>
          </a:p>
        </p:txBody>
      </p:sp>
    </p:spTree>
    <p:extLst>
      <p:ext uri="{BB962C8B-B14F-4D97-AF65-F5344CB8AC3E}">
        <p14:creationId xmlns:p14="http://schemas.microsoft.com/office/powerpoint/2010/main" val="405853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5C880D-70D4-468D-95D4-C03C2C33963D}" type="slidenum">
              <a:rPr lang="en-CA" smtClean="0"/>
              <a:t>1</a:t>
            </a:fld>
            <a:endParaRPr lang="en-CA"/>
          </a:p>
        </p:txBody>
      </p:sp>
    </p:spTree>
    <p:extLst>
      <p:ext uri="{BB962C8B-B14F-4D97-AF65-F5344CB8AC3E}">
        <p14:creationId xmlns:p14="http://schemas.microsoft.com/office/powerpoint/2010/main" val="10689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141413"/>
                </a:solidFill>
                <a:effectLst/>
                <a:latin typeface="Helvetica" pitchFamily="2" charset="0"/>
              </a:rPr>
              <a:t>Figure 1 | Range of future climate outcomes. a, December–January–February (DJF) temperature trends during 2005–2060. Top panel shows the average</a:t>
            </a:r>
          </a:p>
          <a:p>
            <a:r>
              <a:rPr lang="en-CA" dirty="0">
                <a:solidFill>
                  <a:srgbClr val="141413"/>
                </a:solidFill>
                <a:effectLst/>
                <a:latin typeface="Helvetica" pitchFamily="2" charset="0"/>
              </a:rPr>
              <a:t>of the 40 model runs (all values are statistically significantly different from zero at the 5% confidence level); middle and bottom panels show the model</a:t>
            </a:r>
          </a:p>
          <a:p>
            <a:r>
              <a:rPr lang="en-CA" dirty="0">
                <a:solidFill>
                  <a:srgbClr val="141413"/>
                </a:solidFill>
                <a:effectLst/>
                <a:latin typeface="Helvetica" pitchFamily="2" charset="0"/>
              </a:rPr>
              <a:t>runs with the largest and smallest trends for the contiguous United States as a whole, respectively. b, DJF temperature anomaly time series for selected</a:t>
            </a:r>
          </a:p>
          <a:p>
            <a:r>
              <a:rPr lang="en-CA" dirty="0">
                <a:solidFill>
                  <a:srgbClr val="141413"/>
                </a:solidFill>
                <a:effectLst/>
                <a:latin typeface="Helvetica" pitchFamily="2" charset="0"/>
              </a:rPr>
              <a:t>cities (marked by open circles in the left panels), the contiguous United States and the globe (land areas only). Black curves show observed records from</a:t>
            </a:r>
          </a:p>
          <a:p>
            <a:r>
              <a:rPr lang="en-CA" dirty="0">
                <a:solidFill>
                  <a:srgbClr val="141413"/>
                </a:solidFill>
                <a:effectLst/>
                <a:latin typeface="Helvetica" pitchFamily="2" charset="0"/>
              </a:rPr>
              <a:t>1910 to 2008 (minus the long-term mean); red and blue curves show model projections for 2005–2060 from the realizations with the largest and smallest</a:t>
            </a:r>
          </a:p>
          <a:p>
            <a:r>
              <a:rPr lang="en-CA" dirty="0">
                <a:solidFill>
                  <a:srgbClr val="141413"/>
                </a:solidFill>
                <a:effectLst/>
                <a:latin typeface="Helvetica" pitchFamily="2" charset="0"/>
              </a:rPr>
              <a:t>future trends, respectively, for each location or region. Dashed red and blue lines show the best-fit linear trends to the red and blue curves, respectively. For</a:t>
            </a:r>
          </a:p>
          <a:p>
            <a:r>
              <a:rPr lang="en-CA" dirty="0">
                <a:solidFill>
                  <a:srgbClr val="141413"/>
                </a:solidFill>
                <a:effectLst/>
                <a:latin typeface="Helvetica" pitchFamily="2" charset="0"/>
              </a:rPr>
              <a:t>visual clarity, the model projections are matched to observations averaged over their common period of record 2005–2008. Thus, projected values at the</a:t>
            </a:r>
          </a:p>
          <a:p>
            <a:r>
              <a:rPr lang="en-CA" dirty="0">
                <a:solidFill>
                  <a:srgbClr val="141413"/>
                </a:solidFill>
                <a:effectLst/>
                <a:latin typeface="Helvetica" pitchFamily="2" charset="0"/>
              </a:rPr>
              <a:t>end of the simulation (2060) should be regarded in relative terms (see Supplementary Information). c, Distribution of projected DJF temperature trends</a:t>
            </a:r>
          </a:p>
          <a:p>
            <a:r>
              <a:rPr lang="en-CA" dirty="0">
                <a:solidFill>
                  <a:srgbClr val="141413"/>
                </a:solidFill>
                <a:effectLst/>
                <a:latin typeface="Helvetica" pitchFamily="2" charset="0"/>
              </a:rPr>
              <a:t>(2005–2060) across the 40 ensemble members at the locations shown in panel b.</a:t>
            </a:r>
          </a:p>
          <a:p>
            <a:endParaRPr lang="en-CA" dirty="0"/>
          </a:p>
        </p:txBody>
      </p:sp>
      <p:sp>
        <p:nvSpPr>
          <p:cNvPr id="4" name="Slide Number Placeholder 3"/>
          <p:cNvSpPr>
            <a:spLocks noGrp="1"/>
          </p:cNvSpPr>
          <p:nvPr>
            <p:ph type="sldNum" sz="quarter" idx="5"/>
          </p:nvPr>
        </p:nvSpPr>
        <p:spPr/>
        <p:txBody>
          <a:bodyPr/>
          <a:lstStyle/>
          <a:p>
            <a:fld id="{31C53982-88E7-294B-94EF-5B02246A498D}" type="slidenum">
              <a:rPr lang="en-CA" smtClean="0"/>
              <a:t>16</a:t>
            </a:fld>
            <a:endParaRPr lang="en-CA"/>
          </a:p>
        </p:txBody>
      </p:sp>
    </p:spTree>
    <p:extLst>
      <p:ext uri="{BB962C8B-B14F-4D97-AF65-F5344CB8AC3E}">
        <p14:creationId xmlns:p14="http://schemas.microsoft.com/office/powerpoint/2010/main" val="163959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dvPSTIM10"/>
              </a:rPr>
              <a:t>FIG. 3. As in </a:t>
            </a:r>
            <a:r>
              <a:rPr lang="en-CA" sz="1800" dirty="0">
                <a:solidFill>
                  <a:srgbClr val="0000FF"/>
                </a:solidFill>
                <a:effectLst/>
                <a:latin typeface="AdvPSTIM10"/>
              </a:rPr>
              <a:t>Fig. 2</a:t>
            </a:r>
            <a:r>
              <a:rPr lang="en-CA" sz="1800" dirty="0">
                <a:effectLst/>
                <a:latin typeface="AdvPSTIM10"/>
              </a:rPr>
              <a:t>, but for Rx1day and Rx5day [units in (a)–(d) are mm day</a:t>
            </a:r>
            <a:r>
              <a:rPr lang="en-CA" sz="1800" dirty="0">
                <a:effectLst/>
                <a:latin typeface="AdvPS586B"/>
              </a:rPr>
              <a:t>2</a:t>
            </a:r>
            <a:r>
              <a:rPr lang="en-CA" sz="1800" dirty="0">
                <a:effectLst/>
                <a:latin typeface="AdvPSTIM10"/>
              </a:rPr>
              <a:t>1 and in (e) and (f) are dimensionless]. Note that the differences between models and ERA5 are expressed as the ratios of the model estimates over the ERA5 estimates. (FIG. 2. Estimates of 50-yr return values of </a:t>
            </a:r>
            <a:r>
              <a:rPr lang="en-CA" sz="1800" dirty="0" err="1">
                <a:effectLst/>
                <a:latin typeface="AdvPSTIM10"/>
              </a:rPr>
              <a:t>TXx</a:t>
            </a:r>
            <a:r>
              <a:rPr lang="en-CA" sz="1800" dirty="0">
                <a:effectLst/>
                <a:latin typeface="AdvPSTIM10"/>
              </a:rPr>
              <a:t> and </a:t>
            </a:r>
            <a:r>
              <a:rPr lang="en-CA" sz="1800" dirty="0" err="1">
                <a:effectLst/>
                <a:latin typeface="AdvPSTIM10"/>
              </a:rPr>
              <a:t>TNn</a:t>
            </a:r>
            <a:r>
              <a:rPr lang="en-CA" sz="1800" dirty="0">
                <a:effectLst/>
                <a:latin typeface="AdvPSTIM10"/>
              </a:rPr>
              <a:t> (</a:t>
            </a:r>
            <a:r>
              <a:rPr lang="en-CA" sz="1800" dirty="0">
                <a:effectLst/>
                <a:latin typeface="AdvPS586B"/>
              </a:rPr>
              <a:t>8</a:t>
            </a:r>
            <a:r>
              <a:rPr lang="en-CA" sz="1800" dirty="0">
                <a:effectLst/>
                <a:latin typeface="AdvPSTIM10"/>
              </a:rPr>
              <a:t>C) in 1985–2014. (a)–(d) The CMIP6 </a:t>
            </a:r>
            <a:r>
              <a:rPr lang="en-CA" sz="1800" dirty="0" err="1">
                <a:effectLst/>
                <a:latin typeface="AdvPSTIM10"/>
              </a:rPr>
              <a:t>multimodel</a:t>
            </a:r>
            <a:r>
              <a:rPr lang="en-CA" sz="1800" dirty="0">
                <a:effectLst/>
                <a:latin typeface="AdvPSTIM10"/>
              </a:rPr>
              <a:t> median estimates of 50-yr return values of </a:t>
            </a:r>
            <a:r>
              <a:rPr lang="en-CA" sz="1800" dirty="0" err="1">
                <a:effectLst/>
                <a:latin typeface="AdvPSTIM10"/>
              </a:rPr>
              <a:t>TXx</a:t>
            </a:r>
            <a:r>
              <a:rPr lang="en-CA" sz="1800" dirty="0">
                <a:effectLst/>
                <a:latin typeface="AdvPSTIM10"/>
              </a:rPr>
              <a:t> and </a:t>
            </a:r>
            <a:r>
              <a:rPr lang="en-CA" sz="1800" dirty="0" err="1">
                <a:effectLst/>
                <a:latin typeface="AdvPSTIM10"/>
              </a:rPr>
              <a:t>TNn</a:t>
            </a:r>
            <a:r>
              <a:rPr lang="en-CA" sz="1800" dirty="0">
                <a:effectLst/>
                <a:latin typeface="AdvPSTIM10"/>
              </a:rPr>
              <a:t> in 1985–2014 and the corresponding estimates using ERA5 reanalysis. (e),(f) Differences between the CMIP6 </a:t>
            </a:r>
            <a:r>
              <a:rPr lang="en-CA" sz="1800" dirty="0" err="1">
                <a:effectLst/>
                <a:latin typeface="AdvPSTIM10"/>
              </a:rPr>
              <a:t>multimodel</a:t>
            </a:r>
            <a:r>
              <a:rPr lang="en-CA" sz="1800" dirty="0">
                <a:effectLst/>
                <a:latin typeface="AdvPSTIM10"/>
              </a:rPr>
              <a:t> median estimates of 50-yr return values of </a:t>
            </a:r>
            <a:r>
              <a:rPr lang="en-CA" sz="1800" dirty="0" err="1">
                <a:effectLst/>
                <a:latin typeface="AdvPSTIM10"/>
              </a:rPr>
              <a:t>TXx</a:t>
            </a:r>
            <a:r>
              <a:rPr lang="en-CA" sz="1800" dirty="0">
                <a:effectLst/>
                <a:latin typeface="AdvPSTIM10"/>
              </a:rPr>
              <a:t> and </a:t>
            </a:r>
            <a:r>
              <a:rPr lang="en-CA" sz="1800" dirty="0" err="1">
                <a:effectLst/>
                <a:latin typeface="AdvPSTIM10"/>
              </a:rPr>
              <a:t>TNn</a:t>
            </a:r>
            <a:r>
              <a:rPr lang="en-CA" sz="1800" dirty="0">
                <a:effectLst/>
                <a:latin typeface="AdvPSTIM10"/>
              </a:rPr>
              <a:t> in 1985–2014 and the corresponding ERA5 estimates. )</a:t>
            </a:r>
            <a:endParaRPr lang="en-CA" dirty="0"/>
          </a:p>
          <a:p>
            <a:endParaRPr lang="en-CA" b="0" dirty="0"/>
          </a:p>
        </p:txBody>
      </p:sp>
      <p:sp>
        <p:nvSpPr>
          <p:cNvPr id="4" name="Slide Number Placeholder 3"/>
          <p:cNvSpPr>
            <a:spLocks noGrp="1"/>
          </p:cNvSpPr>
          <p:nvPr>
            <p:ph type="sldNum" sz="quarter" idx="5"/>
          </p:nvPr>
        </p:nvSpPr>
        <p:spPr/>
        <p:txBody>
          <a:bodyPr/>
          <a:lstStyle/>
          <a:p>
            <a:fld id="{31C53982-88E7-294B-94EF-5B02246A498D}" type="slidenum">
              <a:rPr lang="en-CA" smtClean="0"/>
              <a:t>19</a:t>
            </a:fld>
            <a:endParaRPr lang="en-CA"/>
          </a:p>
        </p:txBody>
      </p:sp>
    </p:spTree>
    <p:extLst>
      <p:ext uri="{BB962C8B-B14F-4D97-AF65-F5344CB8AC3E}">
        <p14:creationId xmlns:p14="http://schemas.microsoft.com/office/powerpoint/2010/main" val="326751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dvPSTIM10"/>
              </a:rPr>
              <a:t>FIG. 5. As in </a:t>
            </a:r>
            <a:r>
              <a:rPr lang="en-CA" sz="1800" dirty="0">
                <a:solidFill>
                  <a:srgbClr val="0000FF"/>
                </a:solidFill>
                <a:effectLst/>
                <a:latin typeface="AdvPSTIM10"/>
              </a:rPr>
              <a:t>Fig. 4</a:t>
            </a:r>
            <a:r>
              <a:rPr lang="en-CA" sz="1800" dirty="0">
                <a:effectLst/>
                <a:latin typeface="AdvPSTIM10"/>
              </a:rPr>
              <a:t>, but for Rx1day and Rx5day (%).  (FIG. 4. Projected changes in 50-yr return values of </a:t>
            </a:r>
            <a:r>
              <a:rPr lang="en-CA" sz="1800" dirty="0" err="1">
                <a:effectLst/>
                <a:latin typeface="AdvPSTIM10"/>
              </a:rPr>
              <a:t>TXx</a:t>
            </a:r>
            <a:r>
              <a:rPr lang="en-CA" sz="1800" dirty="0">
                <a:effectLst/>
                <a:latin typeface="AdvPSTIM10"/>
              </a:rPr>
              <a:t> and </a:t>
            </a:r>
            <a:r>
              <a:rPr lang="en-CA" sz="1800" dirty="0" err="1">
                <a:effectLst/>
                <a:latin typeface="AdvPSTIM10"/>
              </a:rPr>
              <a:t>TNn</a:t>
            </a:r>
            <a:r>
              <a:rPr lang="en-CA" sz="1800" dirty="0">
                <a:effectLst/>
                <a:latin typeface="AdvPSTIM10"/>
              </a:rPr>
              <a:t> (</a:t>
            </a:r>
            <a:r>
              <a:rPr lang="en-CA" sz="1800" dirty="0">
                <a:effectLst/>
                <a:latin typeface="AdvPS586B"/>
              </a:rPr>
              <a:t>8</a:t>
            </a:r>
            <a:r>
              <a:rPr lang="en-CA" sz="1800" dirty="0">
                <a:effectLst/>
                <a:latin typeface="AdvPSTIM10"/>
              </a:rPr>
              <a:t>C). (a)–(d) The CMIP6 </a:t>
            </a:r>
            <a:r>
              <a:rPr lang="en-CA" sz="1800" dirty="0" err="1">
                <a:effectLst/>
                <a:latin typeface="AdvPSTIM10"/>
              </a:rPr>
              <a:t>multimodel</a:t>
            </a:r>
            <a:r>
              <a:rPr lang="en-CA" sz="1800" dirty="0">
                <a:effectLst/>
                <a:latin typeface="AdvPSTIM10"/>
              </a:rPr>
              <a:t> median changes in the 50-yr return values of </a:t>
            </a:r>
            <a:r>
              <a:rPr lang="en-CA" sz="1800" dirty="0" err="1">
                <a:effectLst/>
                <a:latin typeface="AdvPSTIM10"/>
              </a:rPr>
              <a:t>TXx</a:t>
            </a:r>
            <a:r>
              <a:rPr lang="en-CA" sz="1800" dirty="0">
                <a:effectLst/>
                <a:latin typeface="AdvPSTIM10"/>
              </a:rPr>
              <a:t> and </a:t>
            </a:r>
            <a:r>
              <a:rPr lang="en-CA" sz="1800" dirty="0" err="1">
                <a:effectLst/>
                <a:latin typeface="AdvPSTIM10"/>
              </a:rPr>
              <a:t>TNn</a:t>
            </a:r>
            <a:r>
              <a:rPr lang="en-CA" sz="1800" dirty="0">
                <a:effectLst/>
                <a:latin typeface="AdvPSTIM10"/>
              </a:rPr>
              <a:t> in 2071–2100 under the lower SSP1–2.6 and higher SSP5–8.5 scenarios relative to 1985–2014. (e),(f) The corresponding changes at 2.0</a:t>
            </a:r>
            <a:r>
              <a:rPr lang="en-CA" sz="1800" dirty="0">
                <a:effectLst/>
                <a:latin typeface="AdvPS586B"/>
              </a:rPr>
              <a:t>8 </a:t>
            </a:r>
            <a:r>
              <a:rPr lang="en-CA" sz="1800" dirty="0">
                <a:effectLst/>
                <a:latin typeface="AdvPSTIM10"/>
              </a:rPr>
              <a:t>and 4.0</a:t>
            </a:r>
            <a:r>
              <a:rPr lang="en-CA" sz="1800" dirty="0">
                <a:effectLst/>
                <a:latin typeface="AdvPS586B"/>
              </a:rPr>
              <a:t>8</a:t>
            </a:r>
            <a:r>
              <a:rPr lang="en-CA" sz="1800" dirty="0">
                <a:effectLst/>
                <a:latin typeface="AdvPSTIM10"/>
              </a:rPr>
              <a:t>C global warming above pre- industrial relative to the 1.0</a:t>
            </a:r>
            <a:r>
              <a:rPr lang="en-CA" sz="1800" dirty="0">
                <a:effectLst/>
                <a:latin typeface="AdvPS586B"/>
              </a:rPr>
              <a:t>8</a:t>
            </a:r>
            <a:r>
              <a:rPr lang="en-CA" sz="1800" dirty="0">
                <a:effectLst/>
                <a:latin typeface="AdvPSTIM10"/>
              </a:rPr>
              <a:t>C global warming. Stippling marks grid cells where at least 80% of the available models or warming level windows agree on the sign of the corresponding ensemble median changes.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31C53982-88E7-294B-94EF-5B02246A498D}" type="slidenum">
              <a:rPr lang="en-CA" smtClean="0"/>
              <a:t>21</a:t>
            </a:fld>
            <a:endParaRPr lang="en-CA"/>
          </a:p>
        </p:txBody>
      </p:sp>
    </p:spTree>
    <p:extLst>
      <p:ext uri="{BB962C8B-B14F-4D97-AF65-F5344CB8AC3E}">
        <p14:creationId xmlns:p14="http://schemas.microsoft.com/office/powerpoint/2010/main" val="32057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dvPSTIM10"/>
              </a:rPr>
              <a:t>FIG. 7. As in </a:t>
            </a:r>
            <a:r>
              <a:rPr lang="en-CA" sz="1800" dirty="0">
                <a:solidFill>
                  <a:srgbClr val="0000FF"/>
                </a:solidFill>
                <a:effectLst/>
                <a:latin typeface="AdvPSTIM10"/>
              </a:rPr>
              <a:t>Fig. 6</a:t>
            </a:r>
            <a:r>
              <a:rPr lang="en-CA" sz="1800" dirty="0">
                <a:effectLst/>
                <a:latin typeface="AdvPSTIM10"/>
              </a:rPr>
              <a:t>, but for Rx1day and Rx5day [changes in precipitation extremes and GSAT in (a) and (b) are in % and </a:t>
            </a:r>
            <a:r>
              <a:rPr lang="en-CA" sz="1800" dirty="0">
                <a:effectLst/>
                <a:latin typeface="AdvPS586B"/>
              </a:rPr>
              <a:t>8</a:t>
            </a:r>
            <a:r>
              <a:rPr lang="en-CA" sz="1800" dirty="0">
                <a:effectLst/>
                <a:latin typeface="AdvPSTIM10"/>
              </a:rPr>
              <a:t>C, respectively; the scaling rate estimates for precipitation extremes in (c) and (d) are in % </a:t>
            </a:r>
            <a:r>
              <a:rPr lang="en-CA" sz="1800" dirty="0">
                <a:effectLst/>
                <a:latin typeface="AdvPS586B"/>
              </a:rPr>
              <a:t>8</a:t>
            </a:r>
            <a:r>
              <a:rPr lang="en-CA" sz="1800" dirty="0">
                <a:effectLst/>
                <a:latin typeface="AdvPSTIM10"/>
              </a:rPr>
              <a:t>C</a:t>
            </a:r>
            <a:r>
              <a:rPr lang="en-CA" sz="1800" dirty="0">
                <a:effectLst/>
                <a:latin typeface="AdvPS586B"/>
              </a:rPr>
              <a:t>2</a:t>
            </a:r>
            <a:r>
              <a:rPr lang="en-CA" sz="1800" dirty="0">
                <a:effectLst/>
                <a:latin typeface="AdvPSTIM10"/>
              </a:rPr>
              <a:t>1]. The dashed line in (a) and (b) shows the 7% </a:t>
            </a:r>
            <a:r>
              <a:rPr lang="en-CA" sz="1800" dirty="0">
                <a:effectLst/>
                <a:latin typeface="AdvPS586B"/>
              </a:rPr>
              <a:t>8</a:t>
            </a:r>
            <a:r>
              <a:rPr lang="en-CA" sz="1800" dirty="0">
                <a:effectLst/>
                <a:latin typeface="AdvPSTIM10"/>
              </a:rPr>
              <a:t>C</a:t>
            </a:r>
            <a:r>
              <a:rPr lang="en-CA" sz="1800" dirty="0">
                <a:effectLst/>
                <a:latin typeface="AdvPS586B"/>
              </a:rPr>
              <a:t>2</a:t>
            </a:r>
            <a:r>
              <a:rPr lang="en-CA" sz="1800" dirty="0">
                <a:effectLst/>
                <a:latin typeface="AdvPSTIM10"/>
              </a:rPr>
              <a:t>1 reference line. </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dvPSTIM10"/>
              </a:rPr>
              <a:t>FIG. 6. The scaling of the global land median increases in the 50-yr return values of </a:t>
            </a:r>
            <a:r>
              <a:rPr lang="en-CA" sz="1800" dirty="0" err="1">
                <a:effectLst/>
                <a:latin typeface="AdvPSTIM10"/>
              </a:rPr>
              <a:t>TXx</a:t>
            </a:r>
            <a:r>
              <a:rPr lang="en-CA" sz="1800" dirty="0">
                <a:effectLst/>
                <a:latin typeface="AdvPSTIM10"/>
              </a:rPr>
              <a:t> and </a:t>
            </a:r>
            <a:r>
              <a:rPr lang="en-CA" sz="1800" dirty="0" err="1">
                <a:effectLst/>
                <a:latin typeface="AdvPSTIM10"/>
              </a:rPr>
              <a:t>TNn</a:t>
            </a:r>
            <a:r>
              <a:rPr lang="en-CA" sz="1800" dirty="0">
                <a:effectLst/>
                <a:latin typeface="AdvPSTIM10"/>
              </a:rPr>
              <a:t> with global warming. (a),(b) Scatterplots of the global land median changes in the 50-yr return values of </a:t>
            </a:r>
            <a:r>
              <a:rPr lang="en-CA" sz="1800" dirty="0" err="1">
                <a:effectLst/>
                <a:latin typeface="AdvPSTIM10"/>
              </a:rPr>
              <a:t>TXx</a:t>
            </a:r>
            <a:r>
              <a:rPr lang="en-CA" sz="1800" dirty="0">
                <a:effectLst/>
                <a:latin typeface="AdvPSTIM10"/>
              </a:rPr>
              <a:t> and </a:t>
            </a:r>
            <a:r>
              <a:rPr lang="en-CA" sz="1800" dirty="0" err="1">
                <a:effectLst/>
                <a:latin typeface="AdvPSTIM10"/>
              </a:rPr>
              <a:t>TNn</a:t>
            </a:r>
            <a:r>
              <a:rPr lang="en-CA" sz="1800" dirty="0">
                <a:effectLst/>
                <a:latin typeface="AdvPSTIM10"/>
              </a:rPr>
              <a:t> vs changes in GSAT (</a:t>
            </a:r>
            <a:r>
              <a:rPr lang="en-CA" sz="1800" dirty="0">
                <a:effectLst/>
                <a:latin typeface="AdvPS586B"/>
              </a:rPr>
              <a:t>8</a:t>
            </a:r>
            <a:r>
              <a:rPr lang="en-CA" sz="1800" dirty="0">
                <a:effectLst/>
                <a:latin typeface="AdvPSTIM10"/>
              </a:rPr>
              <a:t>C) in the CMIP6 </a:t>
            </a:r>
            <a:r>
              <a:rPr lang="en-CA" sz="1800" dirty="0" err="1">
                <a:effectLst/>
                <a:latin typeface="AdvPSTIM10"/>
              </a:rPr>
              <a:t>multimodel</a:t>
            </a:r>
            <a:r>
              <a:rPr lang="en-CA" sz="1800" dirty="0">
                <a:effectLst/>
                <a:latin typeface="AdvPSTIM10"/>
              </a:rPr>
              <a:t> ensemble simulations under different forcing scenarios. Each dot represents the median change in the intensity of 50-yr events over the global land area between two 30-yr periods in a CMIP6 simulation under a given SSP scenario (colors). The black solid lines show the quantile regression lines for the median through the scatter of points and the gray envelopes are bounded the corresponding quantile regression lines for the 5th and 95th quantiles of the scatter of points. The dashed lines show the 1-to-1 reference line. (c),(d) Estimates of the corresponding scaling rates (</a:t>
            </a:r>
            <a:r>
              <a:rPr lang="en-CA" sz="1800" dirty="0">
                <a:effectLst/>
                <a:latin typeface="AdvPS586B"/>
              </a:rPr>
              <a:t>8</a:t>
            </a:r>
            <a:r>
              <a:rPr lang="en-CA" sz="1800" dirty="0">
                <a:effectLst/>
                <a:latin typeface="AdvPSTIM10"/>
              </a:rPr>
              <a:t>C </a:t>
            </a:r>
            <a:r>
              <a:rPr lang="en-CA" sz="1800" dirty="0">
                <a:effectLst/>
                <a:latin typeface="AdvPS586B"/>
              </a:rPr>
              <a:t>8</a:t>
            </a:r>
            <a:r>
              <a:rPr lang="en-CA" sz="1800" dirty="0">
                <a:effectLst/>
                <a:latin typeface="AdvPSTIM10"/>
              </a:rPr>
              <a:t>C</a:t>
            </a:r>
            <a:r>
              <a:rPr lang="en-CA" sz="1800" dirty="0">
                <a:effectLst/>
                <a:latin typeface="AdvPS586B"/>
              </a:rPr>
              <a:t>2</a:t>
            </a:r>
            <a:r>
              <a:rPr lang="en-CA" sz="1800" dirty="0">
                <a:effectLst/>
                <a:latin typeface="AdvPSTIM10"/>
              </a:rPr>
              <a:t>1) based on simulations under different forcing scenarios (color bars) and from different climate models (gray bars). Climate models from left to right exhibit increasing </a:t>
            </a:r>
            <a:r>
              <a:rPr lang="en-CA" sz="1800" dirty="0" err="1">
                <a:effectLst/>
                <a:latin typeface="AdvPSTIM10"/>
              </a:rPr>
              <a:t>equilib</a:t>
            </a:r>
            <a:r>
              <a:rPr lang="en-CA" sz="1800" dirty="0">
                <a:effectLst/>
                <a:latin typeface="AdvPSTIM10"/>
              </a:rPr>
              <a:t>- </a:t>
            </a:r>
            <a:r>
              <a:rPr lang="en-CA" sz="1800" dirty="0" err="1">
                <a:effectLst/>
                <a:latin typeface="AdvPSTIM10"/>
              </a:rPr>
              <a:t>rium</a:t>
            </a:r>
            <a:r>
              <a:rPr lang="en-CA" sz="1800" dirty="0">
                <a:effectLst/>
                <a:latin typeface="AdvPSTIM10"/>
              </a:rPr>
              <a:t> climate sensitivity (see </a:t>
            </a:r>
            <a:r>
              <a:rPr lang="en-CA" sz="1800" dirty="0">
                <a:solidFill>
                  <a:srgbClr val="0000FF"/>
                </a:solidFill>
                <a:effectLst/>
                <a:latin typeface="AdvPSTIM10"/>
              </a:rPr>
              <a:t>Fig. 1b</a:t>
            </a:r>
            <a:r>
              <a:rPr lang="en-CA" sz="1800" dirty="0">
                <a:effectLst/>
                <a:latin typeface="AdvPSTIM10"/>
              </a:rPr>
              <a:t>). For scaling rate estimates under a given forcing scenario, the whiskers indicate the 5%–95% uncertainty range of the estimates from individual models, while for scaling rate estimates from a given model, simulations under different forcing scenarios were pooled together. Scenario uncertainty is not shown for estimates from individual models because most models have simulations only under the SSP1–2.6 and SSP5–8.5 scenarios (</a:t>
            </a:r>
            <a:r>
              <a:rPr lang="en-CA" sz="1800" dirty="0">
                <a:solidFill>
                  <a:srgbClr val="0000FF"/>
                </a:solidFill>
                <a:effectLst/>
                <a:latin typeface="AdvPSTIM10"/>
              </a:rPr>
              <a:t>Fig. 1a</a:t>
            </a:r>
            <a:r>
              <a:rPr lang="en-CA" sz="1800" dirty="0">
                <a:effectLst/>
                <a:latin typeface="AdvPSTIM10"/>
              </a:rPr>
              <a:t>). </a:t>
            </a:r>
            <a:endParaRPr lang="en-CA" dirty="0"/>
          </a:p>
          <a:p>
            <a:endParaRPr lang="en-CA" dirty="0"/>
          </a:p>
        </p:txBody>
      </p:sp>
      <p:sp>
        <p:nvSpPr>
          <p:cNvPr id="4" name="Slide Number Placeholder 3"/>
          <p:cNvSpPr>
            <a:spLocks noGrp="1"/>
          </p:cNvSpPr>
          <p:nvPr>
            <p:ph type="sldNum" sz="quarter" idx="5"/>
          </p:nvPr>
        </p:nvSpPr>
        <p:spPr/>
        <p:txBody>
          <a:bodyPr/>
          <a:lstStyle/>
          <a:p>
            <a:fld id="{31C53982-88E7-294B-94EF-5B02246A498D}" type="slidenum">
              <a:rPr lang="en-CA" smtClean="0"/>
              <a:t>22</a:t>
            </a:fld>
            <a:endParaRPr lang="en-CA"/>
          </a:p>
        </p:txBody>
      </p:sp>
    </p:spTree>
    <p:extLst>
      <p:ext uri="{BB962C8B-B14F-4D97-AF65-F5344CB8AC3E}">
        <p14:creationId xmlns:p14="http://schemas.microsoft.com/office/powerpoint/2010/main" val="2727816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F6AC96CE-0904-47B3-AB38-DD65741875D6}"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10950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aseline="0" dirty="0"/>
              <a:t>Most studies use the Allan and Stott TLS method (ignores model uncertainty)</a:t>
            </a:r>
          </a:p>
          <a:p>
            <a:r>
              <a:rPr lang="en-US" baseline="0" dirty="0"/>
              <a:t>A few studies have discussed EIV approaches, but these are very difficult to apply</a:t>
            </a:r>
          </a:p>
        </p:txBody>
      </p:sp>
      <p:sp>
        <p:nvSpPr>
          <p:cNvPr id="4" name="Slide Number Placeholder 3"/>
          <p:cNvSpPr>
            <a:spLocks noGrp="1"/>
          </p:cNvSpPr>
          <p:nvPr>
            <p:ph type="sldNum" sz="quarter" idx="10"/>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27</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232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28</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2350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aseline="0" dirty="0"/>
              <a:t>Most studies use the Allan and Stott TLS method (ignores model uncertainty)</a:t>
            </a:r>
          </a:p>
          <a:p>
            <a:r>
              <a:rPr lang="en-US" baseline="0" dirty="0"/>
              <a:t>A few studies have discussed EIV approaches, but these are very difficult to apply</a:t>
            </a:r>
          </a:p>
        </p:txBody>
      </p:sp>
      <p:sp>
        <p:nvSpPr>
          <p:cNvPr id="4" name="Slide Number Placeholder 3"/>
          <p:cNvSpPr>
            <a:spLocks noGrp="1"/>
          </p:cNvSpPr>
          <p:nvPr>
            <p:ph type="sldNum" sz="quarter" idx="10"/>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29</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3434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30</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8004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Note that large</a:t>
            </a:r>
            <a:r>
              <a:rPr lang="en-CA" baseline="0" dirty="0"/>
              <a:t> scale forcing and urban warming combined have a similar affect on risk of hot summers.</a:t>
            </a:r>
            <a:endParaRPr lang="en-CA" dirty="0"/>
          </a:p>
        </p:txBody>
      </p:sp>
      <p:sp>
        <p:nvSpPr>
          <p:cNvPr id="4" name="Slide Number Placeholder 3"/>
          <p:cNvSpPr>
            <a:spLocks noGrp="1"/>
          </p:cNvSpPr>
          <p:nvPr>
            <p:ph type="sldNum" sz="quarter" idx="10"/>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35</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5"/>
          </p:nvPr>
        </p:nvSpPr>
        <p:spPr/>
        <p:txBody>
          <a:bodyPr/>
          <a:lstStyle/>
          <a:p>
            <a:fld id="{31C53982-88E7-294B-94EF-5B02246A498D}" type="slidenum">
              <a:rPr lang="en-CA" smtClean="0"/>
              <a:t>2</a:t>
            </a:fld>
            <a:endParaRPr lang="en-CA"/>
          </a:p>
        </p:txBody>
      </p:sp>
    </p:spTree>
    <p:extLst>
      <p:ext uri="{BB962C8B-B14F-4D97-AF65-F5344CB8AC3E}">
        <p14:creationId xmlns:p14="http://schemas.microsoft.com/office/powerpoint/2010/main" val="2318141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8" charset="0"/>
                <a:ea typeface="+mn-ea"/>
                <a:cs typeface="+mn-cs"/>
              </a:rPr>
              <a:t>Figure 4 | Frequency of extreme hot summer recurrence. </a:t>
            </a:r>
            <a:r>
              <a:rPr lang="en-US" sz="1200" kern="1200" dirty="0">
                <a:solidFill>
                  <a:schemeClr val="tx1"/>
                </a:solidFill>
                <a:effectLst/>
                <a:latin typeface="Times New Roman" pitchFamily="18" charset="0"/>
                <a:ea typeface="+mn-ea"/>
                <a:cs typeface="+mn-cs"/>
              </a:rPr>
              <a:t>Time evolution of the frequency of summer temperature anomalies above 1.1 ◦ C, relative to the 1955–1984 mean, in the reconstructed observations (1955–2013) and in the observationally constrained projections (2014–2072) under RCP4.5 (plus) and RCP8.5 (cross) emission scenarios (left-hand scale). The solid smooth curves are LOESS (local regression) fitting. The dashed curves represent projected ensemble mean temperature changes under the relevant emission scenarios (right-hand scale) and are shown here for reference. Results for RCP4.5 and RCP8.5 are represented by red and green, respectively.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36</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04375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39</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029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40</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85973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41</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37195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42</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2788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43</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1449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C839F93-4F72-4137-A175-AB06B593E7F2}" type="slidenum">
              <a:rPr lang="en-CA" smtClean="0"/>
              <a:pPr>
                <a:defRPr/>
              </a:pPr>
              <a:t>44</a:t>
            </a:fld>
            <a:endParaRPr lang="en-CA"/>
          </a:p>
        </p:txBody>
      </p:sp>
    </p:spTree>
    <p:extLst>
      <p:ext uri="{BB962C8B-B14F-4D97-AF65-F5344CB8AC3E}">
        <p14:creationId xmlns:p14="http://schemas.microsoft.com/office/powerpoint/2010/main" val="2400198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indent="-35560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9F93-4F72-4137-A175-AB06B593E7F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960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indent="-35560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9F93-4F72-4137-A175-AB06B593E7F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59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DengXian" panose="02010600030101010101" pitchFamily="2" charset="-122"/>
              </a:rPr>
              <a:t>Temperature constraint for the intensification of future rare precipitation events.</a:t>
            </a:r>
            <a:r>
              <a:rPr lang="en-US" sz="1800" dirty="0">
                <a:effectLst/>
                <a:latin typeface="Calibri" panose="020F0502020204030204" pitchFamily="34" charset="0"/>
                <a:ea typeface="DengXian" panose="02010600030101010101" pitchFamily="2" charset="-122"/>
              </a:rPr>
              <a:t> (</a:t>
            </a:r>
            <a:r>
              <a:rPr lang="en-US" sz="1800" b="1" dirty="0">
                <a:effectLst/>
                <a:latin typeface="Calibri" panose="020F0502020204030204" pitchFamily="34" charset="0"/>
                <a:ea typeface="DengXian" panose="02010600030101010101" pitchFamily="2" charset="-122"/>
              </a:rPr>
              <a:t>a</a:t>
            </a:r>
            <a:r>
              <a:rPr lang="en-US" sz="1800" dirty="0">
                <a:effectLst/>
                <a:latin typeface="Calibri" panose="020F0502020204030204" pitchFamily="34" charset="0"/>
                <a:ea typeface="DengXian" panose="02010600030101010101" pitchFamily="2" charset="-122"/>
              </a:rPr>
              <a:t>) An illustration of constraining future rare precipitation events based on constrained global warming by the observed 1981-2020 global mean temperature trend with the emergent constraint method (left). The scatter points display global mean temperature changes in 2028-2057 relative to 1850-1900 in response to the 8.5 W/m</a:t>
            </a:r>
            <a:r>
              <a:rPr lang="en-US" sz="1800" baseline="30000" dirty="0">
                <a:effectLst/>
                <a:latin typeface="Calibri" panose="020F0502020204030204" pitchFamily="34" charset="0"/>
                <a:ea typeface="DengXian" panose="02010600030101010101" pitchFamily="2" charset="-122"/>
              </a:rPr>
              <a:t>2</a:t>
            </a:r>
            <a:r>
              <a:rPr lang="en-US" sz="1800" dirty="0">
                <a:effectLst/>
                <a:latin typeface="Calibri" panose="020F0502020204030204" pitchFamily="34" charset="0"/>
                <a:ea typeface="DengXian" panose="02010600030101010101" pitchFamily="2" charset="-122"/>
              </a:rPr>
              <a:t> scenario versus the 1981-2020 global mean temperature trends in CMIP6 (solid points) and CMIP5 (empty points) models. The solid black line shows the emergent constraint regression line. The dashed vertical line and the gray shading mark the observed 1981-2020 global mean temperature trend and its central 90% uncertainty range estimated from HadCRUT5. Constrained precipitation can be obtained by integrating the projections for 30-year windows reaching the constrained warming levels in the climate models (right). Black curves show 30-year running mean global mean temperatures relative to 1850-1900 in the CMIP6/5 models, while horizonal lines depict the constrained plausible 2028-2057 warming levels in response to the 8.5 W/m</a:t>
            </a:r>
            <a:r>
              <a:rPr lang="en-US" sz="1800" baseline="30000" dirty="0">
                <a:effectLst/>
                <a:latin typeface="Calibri" panose="020F0502020204030204" pitchFamily="34" charset="0"/>
                <a:ea typeface="DengXian" panose="02010600030101010101" pitchFamily="2" charset="-122"/>
              </a:rPr>
              <a:t>2</a:t>
            </a:r>
            <a:r>
              <a:rPr lang="en-US" sz="1800" dirty="0">
                <a:effectLst/>
                <a:latin typeface="Calibri" panose="020F0502020204030204" pitchFamily="34" charset="0"/>
                <a:ea typeface="DengXian" panose="02010600030101010101" pitchFamily="2" charset="-122"/>
              </a:rPr>
              <a:t> scenario. (</a:t>
            </a:r>
            <a:r>
              <a:rPr lang="en-US" sz="1800" b="1" dirty="0">
                <a:effectLst/>
                <a:latin typeface="Calibri" panose="020F0502020204030204" pitchFamily="34" charset="0"/>
                <a:ea typeface="DengXian" panose="02010600030101010101" pitchFamily="2" charset="-122"/>
              </a:rPr>
              <a:t>b</a:t>
            </a:r>
            <a:r>
              <a:rPr lang="en-US" sz="1800" dirty="0">
                <a:effectLst/>
                <a:latin typeface="Calibri" panose="020F0502020204030204" pitchFamily="34" charset="0"/>
                <a:ea typeface="DengXian" panose="02010600030101010101" pitchFamily="2" charset="-122"/>
              </a:rPr>
              <a:t>) The global land change in the intensity of 50-year daily precipitation event in 2028-2057 relative to 1850-1900 under the 8.5 W/m</a:t>
            </a:r>
            <a:r>
              <a:rPr lang="en-US" sz="1800" baseline="30000" dirty="0">
                <a:effectLst/>
                <a:latin typeface="Calibri" panose="020F0502020204030204" pitchFamily="34" charset="0"/>
                <a:ea typeface="DengXian" panose="02010600030101010101" pitchFamily="2" charset="-122"/>
              </a:rPr>
              <a:t>2</a:t>
            </a:r>
            <a:r>
              <a:rPr lang="en-US" sz="1800" dirty="0">
                <a:effectLst/>
                <a:latin typeface="Calibri" panose="020F0502020204030204" pitchFamily="34" charset="0"/>
                <a:ea typeface="DengXian" panose="02010600030101010101" pitchFamily="2" charset="-122"/>
              </a:rPr>
              <a:t> scenario based on unconstrained (blue) and constrained estimates by the observed 1981-2020 global mean temperature trend via constrained global warming (orange) and direct emergent constraint on rare precipitation intensity (brown). (</a:t>
            </a:r>
            <a:r>
              <a:rPr lang="en-US" sz="1800" b="1" dirty="0">
                <a:effectLst/>
                <a:latin typeface="Calibri" panose="020F0502020204030204" pitchFamily="34" charset="0"/>
                <a:ea typeface="DengXian" panose="02010600030101010101" pitchFamily="2" charset="-122"/>
              </a:rPr>
              <a:t>c</a:t>
            </a:r>
            <a:r>
              <a:rPr lang="en-US" sz="1800" dirty="0">
                <a:effectLst/>
                <a:latin typeface="Calibri" panose="020F0502020204030204" pitchFamily="34" charset="0"/>
                <a:ea typeface="DengXian" panose="02010600030101010101" pitchFamily="2" charset="-122"/>
              </a:rPr>
              <a:t>) Model-based cross-validation of the temperature constraint. Panels show the coverage rates of the central 90% ranges in the estimated intensity changes of rare precipitation events containing the true reference values (left) and the relative biases (middle) and widths of 90% ranges (right) in the estimated changes. Colors of the boxplots distinguish different estimation methods as depicted in (</a:t>
            </a:r>
            <a:r>
              <a:rPr lang="en-US" sz="1800" b="1" dirty="0">
                <a:effectLst/>
                <a:latin typeface="Calibri" panose="020F0502020204030204" pitchFamily="34" charset="0"/>
                <a:ea typeface="DengXian" panose="02010600030101010101" pitchFamily="2" charset="-122"/>
              </a:rPr>
              <a:t>b</a:t>
            </a:r>
            <a:r>
              <a:rPr lang="en-US" sz="1800" dirty="0">
                <a:effectLst/>
                <a:latin typeface="Calibri" panose="020F0502020204030204" pitchFamily="34" charset="0"/>
                <a:ea typeface="DengXian" panose="02010600030101010101" pitchFamily="2" charset="-122"/>
              </a:rPr>
              <a:t>). The boxplots reflect regional variations, while black rectangles mark values for the global land change. All considered precipitation events during 2028-2057 under the 8.5 W/m</a:t>
            </a:r>
            <a:r>
              <a:rPr lang="en-US" sz="1800" baseline="30000" dirty="0">
                <a:effectLst/>
                <a:latin typeface="Calibri" panose="020F0502020204030204" pitchFamily="34" charset="0"/>
                <a:ea typeface="DengXian" panose="02010600030101010101" pitchFamily="2" charset="-122"/>
              </a:rPr>
              <a:t>2</a:t>
            </a:r>
            <a:r>
              <a:rPr lang="en-US" sz="1800" dirty="0">
                <a:effectLst/>
                <a:latin typeface="Calibri" panose="020F0502020204030204" pitchFamily="34" charset="0"/>
                <a:ea typeface="DengXian" panose="02010600030101010101" pitchFamily="2" charset="-122"/>
              </a:rPr>
              <a:t> scenario are aggregated to compute these validation statistics. </a:t>
            </a:r>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50</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630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5"/>
          </p:nvPr>
        </p:nvSpPr>
        <p:spPr/>
        <p:txBody>
          <a:bodyPr/>
          <a:lstStyle/>
          <a:p>
            <a:fld id="{31C53982-88E7-294B-94EF-5B02246A498D}" type="slidenum">
              <a:rPr lang="en-CA" smtClean="0"/>
              <a:t>3</a:t>
            </a:fld>
            <a:endParaRPr lang="en-CA"/>
          </a:p>
        </p:txBody>
      </p:sp>
    </p:spTree>
    <p:extLst>
      <p:ext uri="{BB962C8B-B14F-4D97-AF65-F5344CB8AC3E}">
        <p14:creationId xmlns:p14="http://schemas.microsoft.com/office/powerpoint/2010/main" val="1273140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indent="-35560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9F93-4F72-4137-A175-AB06B593E7F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08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indent="-35560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9F93-4F72-4137-A175-AB06B593E7F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527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Intensification of future 50-year daily precipitation events constrained by the past observed warming trend.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a</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b</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 best estimates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a</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widths of the central 90% ranges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b</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changes in the intensity of 50-year daily precipitation events in 2028-2057 relative to 1850-1900 in response to the 8.5 W/m</a:t>
            </a:r>
            <a:r>
              <a:rPr lang="en-US" sz="1800" kern="100" baseline="30000" dirty="0">
                <a:effectLst/>
                <a:latin typeface="Calibri" panose="020F0502020204030204" pitchFamily="34" charset="0"/>
                <a:ea typeface="DengXian" panose="02010600030101010101" pitchFamily="2" charset="-122"/>
                <a:cs typeface="Times New Roman" panose="02020603050405020304" pitchFamily="18" charset="0"/>
              </a:rPr>
              <a:t>2</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scenario constrained by the observed 1981-2020 global mean temperature trend. The bottom numbers show values for the global land change.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c</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 percentage reductions in the constrained best estimates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c</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widths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upper bounds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e</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the central 90% ranges relative to the corresponding values in unconstrained projections. Direct emergent constraint on precipitation is adopted for regions with significant emergent relationships at the 5% level for all considered rare precipitation events and projection periods (solid shading). Constrained future warming are used to constrain precipitation in other regions (hatched shading).</a:t>
            </a:r>
            <a:endParaRPr lang="en-CA"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53</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8134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Intensification of future 50-year daily precipitation events constrained by the past observed warming trend.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a</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b</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 best estimates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a</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widths of the central 90% ranges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b</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changes in the intensity of 50-year daily precipitation events in 2028-2057 relative to 1850-1900 in response to the 8.5 W/m</a:t>
            </a:r>
            <a:r>
              <a:rPr lang="en-US" sz="1800" kern="100" baseline="30000" dirty="0">
                <a:effectLst/>
                <a:latin typeface="Calibri" panose="020F0502020204030204" pitchFamily="34" charset="0"/>
                <a:ea typeface="DengXian" panose="02010600030101010101" pitchFamily="2" charset="-122"/>
                <a:cs typeface="Times New Roman" panose="02020603050405020304" pitchFamily="18" charset="0"/>
              </a:rPr>
              <a:t>2</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scenario constrained by the observed 1981-2020 global mean temperature trend. The bottom numbers show values for the global land change.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c</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 percentage reductions in the constrained best estimates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c</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widths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upper bounds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e</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the central 90% ranges relative to the corresponding values in unconstrained projections. Direct emergent constraint on precipitation is adopted for regions with significant emergent relationships at the 5% level for all considered rare precipitation events and projection periods (solid shading). Constrained future warming are used to constrain precipitation in other regions (hatched shading).</a:t>
            </a:r>
            <a:endParaRPr lang="en-CA"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54</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26736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100" dirty="0" err="1">
                <a:effectLst/>
                <a:latin typeface="Calibri" panose="020F0502020204030204" pitchFamily="34" charset="0"/>
                <a:ea typeface="DengXian" panose="02010600030101010101" pitchFamily="2" charset="-122"/>
                <a:cs typeface="Times New Roman" panose="02020603050405020304" pitchFamily="18" charset="0"/>
              </a:rPr>
              <a:t>Upper:</a:t>
            </a:r>
            <a:r>
              <a:rPr lang="en-US" sz="1800" b="1" dirty="0" err="1">
                <a:effectLst/>
                <a:latin typeface="Calibri" panose="020F0502020204030204" pitchFamily="34" charset="0"/>
                <a:ea typeface="DengXian" panose="02010600030101010101" pitchFamily="2" charset="-122"/>
              </a:rPr>
              <a:t>Unconstrained</a:t>
            </a:r>
            <a:r>
              <a:rPr lang="en-US" sz="1800" b="1" dirty="0">
                <a:effectLst/>
                <a:latin typeface="Calibri" panose="020F0502020204030204" pitchFamily="34" charset="0"/>
                <a:ea typeface="DengXian" panose="02010600030101010101" pitchFamily="2" charset="-122"/>
              </a:rPr>
              <a:t> intensification of future 50-year daily precipitation events</a:t>
            </a:r>
            <a:r>
              <a:rPr lang="en-US" sz="1800" dirty="0">
                <a:effectLst/>
                <a:latin typeface="Calibri" panose="020F0502020204030204" pitchFamily="34" charset="0"/>
                <a:ea typeface="DengXian" panose="02010600030101010101" pitchFamily="2" charset="-122"/>
              </a:rPr>
              <a:t>. (</a:t>
            </a:r>
            <a:r>
              <a:rPr lang="en-US" sz="1800" b="1" dirty="0">
                <a:effectLst/>
                <a:latin typeface="Calibri" panose="020F0502020204030204" pitchFamily="34" charset="0"/>
                <a:ea typeface="DengXian" panose="02010600030101010101" pitchFamily="2" charset="-122"/>
              </a:rPr>
              <a:t>a-b</a:t>
            </a:r>
            <a:r>
              <a:rPr lang="en-US" sz="1800" dirty="0">
                <a:effectLst/>
                <a:latin typeface="Calibri" panose="020F0502020204030204" pitchFamily="34" charset="0"/>
                <a:ea typeface="DengXian" panose="02010600030101010101" pitchFamily="2" charset="-122"/>
              </a:rPr>
              <a:t>) The best estimates (</a:t>
            </a:r>
            <a:r>
              <a:rPr lang="en-US" sz="1800" b="1" dirty="0">
                <a:effectLst/>
                <a:latin typeface="Calibri" panose="020F0502020204030204" pitchFamily="34" charset="0"/>
                <a:ea typeface="DengXian" panose="02010600030101010101" pitchFamily="2" charset="-122"/>
              </a:rPr>
              <a:t>a</a:t>
            </a:r>
            <a:r>
              <a:rPr lang="en-US" sz="1800" dirty="0">
                <a:effectLst/>
                <a:latin typeface="Calibri" panose="020F0502020204030204" pitchFamily="34" charset="0"/>
                <a:ea typeface="DengXian" panose="02010600030101010101" pitchFamily="2" charset="-122"/>
              </a:rPr>
              <a:t>) and widths of central 90% ranges (</a:t>
            </a:r>
            <a:r>
              <a:rPr lang="en-US" sz="1800" b="1" dirty="0">
                <a:effectLst/>
                <a:latin typeface="Calibri" panose="020F0502020204030204" pitchFamily="34" charset="0"/>
                <a:ea typeface="DengXian" panose="02010600030101010101" pitchFamily="2" charset="-122"/>
              </a:rPr>
              <a:t>b</a:t>
            </a:r>
            <a:r>
              <a:rPr lang="en-US" sz="1800" dirty="0">
                <a:effectLst/>
                <a:latin typeface="Calibri" panose="020F0502020204030204" pitchFamily="34" charset="0"/>
                <a:ea typeface="DengXian" panose="02010600030101010101" pitchFamily="2" charset="-122"/>
              </a:rPr>
              <a:t>) of changes in the intensity of 50-year daily precipitation event in 2028-2057 (2 °C warmer) relative to 1850-1900 in response to the 8.5 W/m</a:t>
            </a:r>
            <a:r>
              <a:rPr lang="en-US" sz="1800" baseline="30000" dirty="0">
                <a:effectLst/>
                <a:latin typeface="Calibri" panose="020F0502020204030204" pitchFamily="34" charset="0"/>
                <a:ea typeface="DengXian" panose="02010600030101010101" pitchFamily="2" charset="-122"/>
              </a:rPr>
              <a:t>2</a:t>
            </a:r>
            <a:r>
              <a:rPr lang="en-US" sz="1800" dirty="0">
                <a:effectLst/>
                <a:latin typeface="Calibri" panose="020F0502020204030204" pitchFamily="34" charset="0"/>
                <a:ea typeface="DengXian" panose="02010600030101010101" pitchFamily="2" charset="-122"/>
              </a:rPr>
              <a:t> scenario based on unconstrained projections in the CMIP6/5 models. The bottom numbers show values for the global land change. Cross-hatching marks regions where &lt;80% of models project intensification. (</a:t>
            </a:r>
            <a:r>
              <a:rPr lang="en-US" sz="1800" b="1" dirty="0">
                <a:effectLst/>
                <a:latin typeface="Calibri" panose="020F0502020204030204" pitchFamily="34" charset="0"/>
                <a:ea typeface="DengXian" panose="02010600030101010101" pitchFamily="2" charset="-122"/>
              </a:rPr>
              <a:t>c</a:t>
            </a:r>
            <a:r>
              <a:rPr lang="en-US" sz="1800" dirty="0">
                <a:effectLst/>
                <a:latin typeface="Calibri" panose="020F0502020204030204" pitchFamily="34" charset="0"/>
                <a:ea typeface="DengXian" panose="02010600030101010101" pitchFamily="2" charset="-122"/>
              </a:rPr>
              <a:t>) The proportions of uncertainty in the projected 50-year event intensity changes due to uncertainty in the projected warming in the climate models, quantified by percentage differences between the widths of the central 90% ranges of the intensity changes for the 2028-2057 period and those calculated from individual model 30-year windows reaching the multi-model median warming in global mean surface air temperature projected for 2028-2057.</a:t>
            </a:r>
            <a:r>
              <a:rPr lang="en-CA" sz="2800" dirty="0">
                <a:effectLst/>
              </a:rPr>
              <a:t> </a:t>
            </a:r>
            <a:endParaRPr lang="en-US" sz="1800" b="1"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Lower: Intensification of future 50-year daily precipitation events constrained by the past observed warming trend.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a</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b</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 best estimates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a</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widths of the central 90% ranges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b</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changes in the intensity of 50-year daily precipitation events in 2028-2057 relative to 1850-1900 in response to the 8.5 W/m</a:t>
            </a:r>
            <a:r>
              <a:rPr lang="en-US" sz="1800" kern="100" baseline="30000" dirty="0">
                <a:effectLst/>
                <a:latin typeface="Calibri" panose="020F0502020204030204" pitchFamily="34" charset="0"/>
                <a:ea typeface="DengXian" panose="02010600030101010101" pitchFamily="2" charset="-122"/>
                <a:cs typeface="Times New Roman" panose="02020603050405020304" pitchFamily="18" charset="0"/>
              </a:rPr>
              <a:t>2</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scenario constrained by the observed 1981-2020 global mean temperature trend. The bottom numbers show values for the global land change.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c</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 percentage reductions in the constrained best estimates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c</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widths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d</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and upper bounds (</a:t>
            </a:r>
            <a:r>
              <a:rPr lang="en-US" sz="1800" b="1" kern="100" dirty="0">
                <a:effectLst/>
                <a:latin typeface="Calibri" panose="020F0502020204030204" pitchFamily="34" charset="0"/>
                <a:ea typeface="DengXian" panose="02010600030101010101" pitchFamily="2" charset="-122"/>
                <a:cs typeface="Times New Roman" panose="02020603050405020304" pitchFamily="18" charset="0"/>
              </a:rPr>
              <a:t>e</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the central 90% ranges relative to the corresponding values in unconstrained projections. Direct emergent constraint on precipitation is adopted for regions with significant emergent relationships at the 5% level for all considered rare precipitation events and projection periods (solid shading). Constrained future warming are used to constrain precipitation in other regions (hatched shading).</a:t>
            </a:r>
            <a:endParaRPr lang="en-CA"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55</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9951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65058" rtl="0" eaLnBrk="1" fontAlgn="base" latinLnBrk="0" hangingPunct="1">
              <a:lnSpc>
                <a:spcPct val="100000"/>
              </a:lnSpc>
              <a:spcBef>
                <a:spcPct val="0"/>
              </a:spcBef>
              <a:spcAft>
                <a:spcPct val="0"/>
              </a:spcAft>
              <a:buClrTx/>
              <a:buSzTx/>
              <a:buFontTx/>
              <a:buNone/>
              <a:tabLst/>
              <a:defRPr/>
            </a:pPr>
            <a:fld id="{0C839F93-4F72-4137-A175-AB06B593E7F2}" type="slidenum">
              <a:rPr kumimoji="0" lang="en-CA"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5058" rtl="0" eaLnBrk="1" fontAlgn="base" latinLnBrk="0" hangingPunct="1">
                <a:lnSpc>
                  <a:spcPct val="100000"/>
                </a:lnSpc>
                <a:spcBef>
                  <a:spcPct val="0"/>
                </a:spcBef>
                <a:spcAft>
                  <a:spcPct val="0"/>
                </a:spcAft>
                <a:buClrTx/>
                <a:buSzTx/>
                <a:buFontTx/>
                <a:buNone/>
                <a:tabLst/>
                <a:defRPr/>
              </a:pPr>
              <a:t>58</a:t>
            </a:fld>
            <a:endParaRPr kumimoji="0" lang="en-CA"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44780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753CE7-B289-465B-AF12-5EBC1647321B}" type="slidenum">
              <a:rPr lang="en-CA"/>
              <a:pPr/>
              <a:t>6</a:t>
            </a:fld>
            <a:endParaRPr lang="en-CA"/>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19EB67-6D0A-44BC-B973-B086A8243447}" type="slidenum">
              <a:rPr lang="en-CA"/>
              <a:pPr/>
              <a:t>7</a:t>
            </a:fld>
            <a:endParaRPr lang="en-CA"/>
          </a:p>
        </p:txBody>
      </p:sp>
      <p:sp>
        <p:nvSpPr>
          <p:cNvPr id="633858" name="Rectangle 2"/>
          <p:cNvSpPr>
            <a:spLocks noGrp="1" noRot="1" noChangeAspect="1" noChangeArrowheads="1" noTextEdit="1"/>
          </p:cNvSpPr>
          <p:nvPr>
            <p:ph type="sldImg"/>
          </p:nvPr>
        </p:nvSpPr>
        <p:spPr>
          <a:xfrm>
            <a:off x="455613" y="719138"/>
            <a:ext cx="6400800" cy="3600450"/>
          </a:xfrm>
          <a:ln/>
        </p:spPr>
      </p:sp>
      <p:sp>
        <p:nvSpPr>
          <p:cNvPr id="633859" name="Rectangle 3"/>
          <p:cNvSpPr>
            <a:spLocks noGrp="1" noChangeArrowheads="1"/>
          </p:cNvSpPr>
          <p:nvPr>
            <p:ph type="body" idx="1"/>
          </p:nvPr>
        </p:nvSpPr>
        <p:spPr>
          <a:xfrm>
            <a:off x="974581" y="4561232"/>
            <a:ext cx="5366040" cy="4320209"/>
          </a:xfrm>
        </p:spPr>
        <p:txBody>
          <a:bodyPr/>
          <a:lstStyle/>
          <a:p>
            <a:r>
              <a:rPr lang="en-US"/>
              <a:t>Figure 1:</a:t>
            </a:r>
          </a:p>
          <a:p>
            <a:endParaRPr lang="en-US"/>
          </a:p>
          <a:p>
            <a:r>
              <a:rPr lang="en-US"/>
              <a:t>24 hour precipitation as observed at the Toronto Airport during a 2-year period and as simulated by two generations of the CCCma atmospheric general circulation model at a grid point near Toronto.  The diagram demonstrates that these GCMs simulate precipitation variability that is similar to that which is observed.  The more recent version of the model (AGCM3) appears to produce smaller precipitation extremes at this particular location that the earlier version of the model. Scale considerations suggest that models should simulate smaller precipitation extremes than observed, and that there should be increasing agreement as the resolution of the model increases.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A85F8EB-B9C8-2E3F-B3B1-5EC463CD7115}"/>
              </a:ext>
            </a:extLst>
          </p:cNvPr>
          <p:cNvSpPr>
            <a:spLocks noGrp="1" noChangeArrowheads="1"/>
          </p:cNvSpPr>
          <p:nvPr>
            <p:ph type="sldNum" sz="quarter" idx="5"/>
          </p:nvPr>
        </p:nvSpPr>
        <p:spPr>
          <a:ln/>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92F33FB8-6751-204E-B0FF-3F695BFAF022}" type="slidenum">
              <a:rPr kumimoji="0" lang="en-CA"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11</a:t>
            </a:fld>
            <a:endParaRPr kumimoji="0" lang="en-CA"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86786" name="Rectangle 2">
            <a:extLst>
              <a:ext uri="{FF2B5EF4-FFF2-40B4-BE49-F238E27FC236}">
                <a16:creationId xmlns:a16="http://schemas.microsoft.com/office/drawing/2014/main" id="{2ED0EA6E-6514-8A7D-11A3-3B2131CFED22}"/>
              </a:ext>
            </a:extLst>
          </p:cNvPr>
          <p:cNvSpPr>
            <a:spLocks noGrp="1" noRot="1" noChangeAspect="1" noChangeArrowheads="1" noTextEdit="1"/>
          </p:cNvSpPr>
          <p:nvPr>
            <p:ph type="sldImg"/>
          </p:nvPr>
        </p:nvSpPr>
        <p:spPr>
          <a:xfrm>
            <a:off x="1182688" y="701675"/>
            <a:ext cx="4645025" cy="3482975"/>
          </a:xfrm>
          <a:ln w="12700" cap="flat"/>
        </p:spPr>
      </p:sp>
      <p:sp>
        <p:nvSpPr>
          <p:cNvPr id="886787" name="Rectangle 3">
            <a:extLst>
              <a:ext uri="{FF2B5EF4-FFF2-40B4-BE49-F238E27FC236}">
                <a16:creationId xmlns:a16="http://schemas.microsoft.com/office/drawing/2014/main" id="{F3B2D1E1-B922-8614-D25B-458F641427BC}"/>
              </a:ext>
            </a:extLst>
          </p:cNvPr>
          <p:cNvSpPr>
            <a:spLocks noGrp="1" noChangeArrowheads="1"/>
          </p:cNvSpPr>
          <p:nvPr>
            <p:ph type="body" idx="1"/>
          </p:nvPr>
        </p:nvSpPr>
        <p:spPr>
          <a:xfrm>
            <a:off x="701675" y="4416425"/>
            <a:ext cx="5607050" cy="4179888"/>
          </a:xfrm>
          <a:ln/>
        </p:spPr>
        <p:txBody>
          <a:bodyPr lIns="93775" tIns="46888" rIns="93775" bIns="46888"/>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454878-AD1F-40F4-9388-6251B3082AD4}" type="slidenum">
              <a:rPr lang="en-CA"/>
              <a:pPr/>
              <a:t>12</a:t>
            </a:fld>
            <a:endParaRPr lang="en-CA"/>
          </a:p>
        </p:txBody>
      </p:sp>
      <p:sp>
        <p:nvSpPr>
          <p:cNvPr id="1010690" name="Rectangle 2"/>
          <p:cNvSpPr>
            <a:spLocks noGrp="1" noRot="1" noChangeAspect="1" noChangeArrowheads="1" noTextEdit="1"/>
          </p:cNvSpPr>
          <p:nvPr>
            <p:ph type="sldImg"/>
          </p:nvPr>
        </p:nvSpPr>
        <p:spPr>
          <a:xfrm>
            <a:off x="457200" y="720725"/>
            <a:ext cx="6400800" cy="3600450"/>
          </a:xfrm>
          <a:ln/>
        </p:spPr>
      </p:sp>
      <p:sp>
        <p:nvSpPr>
          <p:cNvPr id="1010691"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Calibri" panose="020F0502020204030204" pitchFamily="34" charset="0"/>
                <a:cs typeface="Calibri" panose="020F0502020204030204" pitchFamily="34" charset="0"/>
              </a:rPr>
              <a:t>Left: Hawkins and Sutton, 2009, Fig 4c: </a:t>
            </a:r>
            <a:r>
              <a:rPr lang="en-CA" sz="1200" b="0" dirty="0">
                <a:effectLst/>
                <a:latin typeface="Calibri" panose="020F0502020204030204" pitchFamily="34" charset="0"/>
                <a:cs typeface="Calibri" panose="020F0502020204030204" pitchFamily="34" charset="0"/>
              </a:rPr>
              <a:t>Fig. 4. The relative importance of each source of uncertainty in decadal mean surface temperature projections is shown by the fractional uncertainty (the 90% confidence level divided by the mean prediction) for (a) the global mean, relative to the warming from the 1971–2000 mean, and (b) the British Isles mean, relative to the warming from the 1971–2000 mean. The importance of model uncertainty is clearly visible for all policy- relevant timescales. Internal variability grows in importance for the smaller region. Scenario uncertainty only becomes important at multidecadal lead times. The dashed lines in (a) indicate reductions in internal variability, and hence total uncertainty, that may be possible through proper initialization of the predictions through assimilation of ocean observations (Smith et al. 2007). The fraction of total variance in decadal mean surface air temperature predictions explained by the three components of total uncertainty is shown for (c) a global mean and (d) a British Isles mean. Green regions represent scenario uncertainty, blue regions represent model uncertainty, and orange regions represent the internal variability component. As the size of the region is reduced, the relative importance of internal variability increases. </a:t>
            </a:r>
            <a:endParaRPr lang="en-CA" sz="1200" b="0" dirty="0">
              <a:latin typeface="Calibri" panose="020F0502020204030204" pitchFamily="34" charset="0"/>
              <a:cs typeface="Calibri" panose="020F0502020204030204" pitchFamily="34" charset="0"/>
            </a:endParaRPr>
          </a:p>
          <a:p>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Right: Li et al, 2021, Fig 1b: </a:t>
            </a:r>
            <a:r>
              <a:rPr lang="en-CA" sz="1800" dirty="0">
                <a:effectLst/>
                <a:latin typeface="AdvPSTIM10"/>
              </a:rPr>
              <a:t>Equilibrium climate sensitivities of the climate models, with the black and gray horizontal lines marking respectively the highest and mean value in the prior generation CMIP5 models. [These estimates are acquired from a Carbon Brief report ‘‘CMIP6: the next generation climate models explained’’ available from </a:t>
            </a:r>
            <a:r>
              <a:rPr lang="en-CA" sz="1800" dirty="0">
                <a:solidFill>
                  <a:srgbClr val="0000FF"/>
                </a:solidFill>
                <a:effectLst/>
                <a:latin typeface="AdvPSTIM10"/>
              </a:rPr>
              <a:t>https://</a:t>
            </a:r>
            <a:r>
              <a:rPr lang="en-CA" sz="1800" dirty="0" err="1">
                <a:solidFill>
                  <a:srgbClr val="0000FF"/>
                </a:solidFill>
                <a:effectLst/>
                <a:latin typeface="AdvPSTIM10"/>
              </a:rPr>
              <a:t>www.carbonbrief.org</a:t>
            </a:r>
            <a:r>
              <a:rPr lang="en-CA" sz="1800" dirty="0">
                <a:solidFill>
                  <a:srgbClr val="0000FF"/>
                </a:solidFill>
                <a:effectLst/>
                <a:latin typeface="AdvPSTIM10"/>
              </a:rPr>
              <a:t>/cmip6-the-next-generation-of- climate-models-explained</a:t>
            </a:r>
            <a:r>
              <a:rPr lang="en-CA" sz="1800" dirty="0">
                <a:effectLst/>
                <a:latin typeface="AdvPSTIM10"/>
              </a:rPr>
              <a:t>. Estimation is based on the method used in IPCC AR5 as described in </a:t>
            </a:r>
            <a:r>
              <a:rPr lang="en-CA" sz="1800" dirty="0">
                <a:solidFill>
                  <a:srgbClr val="0000FF"/>
                </a:solidFill>
                <a:effectLst/>
                <a:latin typeface="AdvPSTIM10"/>
              </a:rPr>
              <a:t>Gregory et al. (2004)</a:t>
            </a:r>
            <a:r>
              <a:rPr lang="en-CA" sz="1800" dirty="0">
                <a:effectLst/>
                <a:latin typeface="AdvPSTIM10"/>
              </a:rPr>
              <a:t>]. </a:t>
            </a:r>
            <a:endParaRPr lang="en-CA" dirty="0"/>
          </a:p>
          <a:p>
            <a:endParaRPr lang="en-CA" dirty="0"/>
          </a:p>
        </p:txBody>
      </p:sp>
      <p:sp>
        <p:nvSpPr>
          <p:cNvPr id="4" name="Slide Number Placeholder 3"/>
          <p:cNvSpPr>
            <a:spLocks noGrp="1"/>
          </p:cNvSpPr>
          <p:nvPr>
            <p:ph type="sldNum" sz="quarter" idx="5"/>
          </p:nvPr>
        </p:nvSpPr>
        <p:spPr/>
        <p:txBody>
          <a:bodyPr/>
          <a:lstStyle/>
          <a:p>
            <a:fld id="{31C53982-88E7-294B-94EF-5B02246A498D}" type="slidenum">
              <a:rPr lang="en-CA" smtClean="0"/>
              <a:t>14</a:t>
            </a:fld>
            <a:endParaRPr lang="en-CA"/>
          </a:p>
        </p:txBody>
      </p:sp>
    </p:spTree>
    <p:extLst>
      <p:ext uri="{BB962C8B-B14F-4D97-AF65-F5344CB8AC3E}">
        <p14:creationId xmlns:p14="http://schemas.microsoft.com/office/powerpoint/2010/main" val="225366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Li et al., 2021, Fig 1c: </a:t>
            </a:r>
            <a:r>
              <a:rPr lang="en-CA" sz="1800" dirty="0">
                <a:effectLst/>
                <a:latin typeface="AdvPSTIM10"/>
              </a:rPr>
              <a:t>Global annual mean surface air temperature anomalies relative to the 1851–1900 average simulated by the climate models. The thick lines (with symbols marked for future projections) show the </a:t>
            </a:r>
            <a:r>
              <a:rPr lang="en-CA" sz="1800" dirty="0" err="1">
                <a:effectLst/>
                <a:latin typeface="AdvPSTIM10"/>
              </a:rPr>
              <a:t>multimodel</a:t>
            </a:r>
            <a:r>
              <a:rPr lang="en-CA" sz="1800" dirty="0">
                <a:effectLst/>
                <a:latin typeface="AdvPSTIM10"/>
              </a:rPr>
              <a:t> median anomalies, and the thin lines show anomalies from </a:t>
            </a:r>
            <a:r>
              <a:rPr lang="en-CA" sz="1800" dirty="0" err="1">
                <a:effectLst/>
                <a:latin typeface="AdvPSTIM10"/>
              </a:rPr>
              <a:t>indi</a:t>
            </a:r>
            <a:r>
              <a:rPr lang="en-CA" sz="1800" dirty="0">
                <a:effectLst/>
                <a:latin typeface="AdvPSTIM10"/>
              </a:rPr>
              <a:t>- </a:t>
            </a:r>
            <a:r>
              <a:rPr lang="en-CA" sz="1800" dirty="0" err="1">
                <a:effectLst/>
                <a:latin typeface="AdvPSTIM10"/>
              </a:rPr>
              <a:t>vidual</a:t>
            </a:r>
            <a:r>
              <a:rPr lang="en-CA" sz="1800" dirty="0">
                <a:effectLst/>
                <a:latin typeface="AdvPSTIM10"/>
              </a:rPr>
              <a:t> models. Only anomalies under SSP1–2.6 and SSP5–8.5 are shown for individual models for clarity. The anomalies are smoothed by applying a 31-yr moving average. The horizontal line marks the 1.0</a:t>
            </a:r>
            <a:r>
              <a:rPr lang="en-CA" sz="1800" dirty="0">
                <a:effectLst/>
                <a:latin typeface="AdvPS586B"/>
              </a:rPr>
              <a:t>8</a:t>
            </a:r>
            <a:r>
              <a:rPr lang="en-CA" sz="1800" dirty="0">
                <a:effectLst/>
                <a:latin typeface="AdvPSTIM10"/>
              </a:rPr>
              <a:t>C anomaly line. </a:t>
            </a:r>
            <a:endParaRPr lang="en-CA" dirty="0"/>
          </a:p>
          <a:p>
            <a:endParaRPr lang="en-CA" dirty="0"/>
          </a:p>
        </p:txBody>
      </p:sp>
      <p:sp>
        <p:nvSpPr>
          <p:cNvPr id="4" name="Slide Number Placeholder 3"/>
          <p:cNvSpPr>
            <a:spLocks noGrp="1"/>
          </p:cNvSpPr>
          <p:nvPr>
            <p:ph type="sldNum" sz="quarter" idx="5"/>
          </p:nvPr>
        </p:nvSpPr>
        <p:spPr/>
        <p:txBody>
          <a:bodyPr/>
          <a:lstStyle/>
          <a:p>
            <a:fld id="{31C53982-88E7-294B-94EF-5B02246A498D}" type="slidenum">
              <a:rPr lang="en-CA" smtClean="0"/>
              <a:t>15</a:t>
            </a:fld>
            <a:endParaRPr lang="en-CA"/>
          </a:p>
        </p:txBody>
      </p:sp>
    </p:spTree>
    <p:extLst>
      <p:ext uri="{BB962C8B-B14F-4D97-AF65-F5344CB8AC3E}">
        <p14:creationId xmlns:p14="http://schemas.microsoft.com/office/powerpoint/2010/main" val="3762038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2C24A-6466-21F1-9B5B-2BEBCE1B1F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8E469BD-8EEF-492F-8A43-B169EC60E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76A380B-5332-3EEF-481C-F850E5E54019}"/>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5" name="Footer Placeholder 4">
            <a:extLst>
              <a:ext uri="{FF2B5EF4-FFF2-40B4-BE49-F238E27FC236}">
                <a16:creationId xmlns:a16="http://schemas.microsoft.com/office/drawing/2014/main" id="{2D287673-5C68-FB86-4848-72D030D1101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9CEAFFD-EDB2-6C66-98D1-2CB5674CA78A}"/>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7511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5A64-BAB2-5806-0DB0-269FC69EC49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8F459FC-CFB7-0203-132F-BA30E96D77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450F72D-7A4A-63FD-8A61-2B4C041BE660}"/>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5" name="Footer Placeholder 4">
            <a:extLst>
              <a:ext uri="{FF2B5EF4-FFF2-40B4-BE49-F238E27FC236}">
                <a16:creationId xmlns:a16="http://schemas.microsoft.com/office/drawing/2014/main" id="{11B4A699-95CE-D181-E4A3-E681DC5726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F98D918-334B-1446-10BC-84A60CE0204E}"/>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104306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F6D56-CEC7-C8C6-0710-DD86B6EAB4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F358839-8C44-CBD5-DB41-00E0849DBF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3AE154-3D2F-0B83-8AE4-79927B13A85D}"/>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5" name="Footer Placeholder 4">
            <a:extLst>
              <a:ext uri="{FF2B5EF4-FFF2-40B4-BE49-F238E27FC236}">
                <a16:creationId xmlns:a16="http://schemas.microsoft.com/office/drawing/2014/main" id="{A9532807-AE9E-FE1C-A9FD-4BCA4CC4905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1ACA0D-D38C-9B6F-6638-5846CDF3525C}"/>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2413919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92909704"/>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95915708"/>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3630249"/>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508000" y="1143000"/>
            <a:ext cx="5486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143000"/>
            <a:ext cx="5486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3046612"/>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52198035"/>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80831153"/>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229013"/>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6594810"/>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29B6-D710-C75D-45DD-E68DB809B8A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3820726-1740-9E9B-A80D-C2D94264BA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99FE2A7-FBBD-84D7-3FEA-0695FA951E2E}"/>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5" name="Footer Placeholder 4">
            <a:extLst>
              <a:ext uri="{FF2B5EF4-FFF2-40B4-BE49-F238E27FC236}">
                <a16:creationId xmlns:a16="http://schemas.microsoft.com/office/drawing/2014/main" id="{B037369D-4F2C-CBB1-9A9D-BB0949B71D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28975F-9177-2E3A-7A57-8D56BB7943A3}"/>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3298073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0692497"/>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84459502"/>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04800"/>
            <a:ext cx="2794000" cy="6172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508000" y="304800"/>
            <a:ext cx="8178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61753960"/>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F9A6-A069-6A24-3434-23BE0B868B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4FBA790-2885-08DE-354F-E495737A2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Footer Placeholder 3">
            <a:extLst>
              <a:ext uri="{FF2B5EF4-FFF2-40B4-BE49-F238E27FC236}">
                <a16:creationId xmlns:a16="http://schemas.microsoft.com/office/drawing/2014/main" id="{A544F53D-CE31-E032-18B6-E1DC864B679C}"/>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2407358297"/>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6969E-5310-3702-A203-17952685160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9095C30-A4C5-C6B2-A2EF-91A58881C4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14883985"/>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D762-2EFF-B35D-90DF-F95738832417}"/>
              </a:ext>
            </a:extLst>
          </p:cNvPr>
          <p:cNvSpPr>
            <a:spLocks noGrp="1"/>
          </p:cNvSpPr>
          <p:nvPr>
            <p:ph type="title"/>
          </p:nvPr>
        </p:nvSpPr>
        <p:spPr>
          <a:xfrm>
            <a:off x="831851"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2B995EE-7B7D-8D17-349E-537B76B5575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37202ED4-E857-D456-59D8-A457C2EF789E}"/>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1026603247"/>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1509-8EE4-405C-57EC-D7D31969533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E96B2D-2385-E490-5BEF-80CB2B2B4104}"/>
              </a:ext>
            </a:extLst>
          </p:cNvPr>
          <p:cNvSpPr>
            <a:spLocks noGrp="1"/>
          </p:cNvSpPr>
          <p:nvPr>
            <p:ph sz="half" idx="1"/>
          </p:nvPr>
        </p:nvSpPr>
        <p:spPr>
          <a:xfrm>
            <a:off x="508000" y="1143000"/>
            <a:ext cx="54864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5AE93A9-F136-B36E-D219-6117358CF51E}"/>
              </a:ext>
            </a:extLst>
          </p:cNvPr>
          <p:cNvSpPr>
            <a:spLocks noGrp="1"/>
          </p:cNvSpPr>
          <p:nvPr>
            <p:ph sz="half" idx="2"/>
          </p:nvPr>
        </p:nvSpPr>
        <p:spPr>
          <a:xfrm>
            <a:off x="6197600" y="1143000"/>
            <a:ext cx="54864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F4C854E6-586D-190E-F954-4C52FC5B6993}"/>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1860059400"/>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E5DD-6CD3-ACCD-B339-280FA0CAE80C}"/>
              </a:ext>
            </a:extLst>
          </p:cNvPr>
          <p:cNvSpPr>
            <a:spLocks noGrp="1"/>
          </p:cNvSpPr>
          <p:nvPr>
            <p:ph type="title"/>
          </p:nvPr>
        </p:nvSpPr>
        <p:spPr>
          <a:xfrm>
            <a:off x="840317" y="365126"/>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89F04CE-9E8A-592B-1BFE-68E22024D9B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6D512E-F8B4-5111-E12D-2369CCCBB50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FAAC1AE-6CB3-7C9D-3E5E-773DE517829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D655A8-C76E-C9F6-A805-2936CC1636F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a:extLst>
              <a:ext uri="{FF2B5EF4-FFF2-40B4-BE49-F238E27FC236}">
                <a16:creationId xmlns:a16="http://schemas.microsoft.com/office/drawing/2014/main" id="{052EE335-BE19-012A-63EC-4E22B4104EC6}"/>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403355400"/>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8D7A8-4315-5BB0-754E-3AFABD9B3027}"/>
              </a:ext>
            </a:extLst>
          </p:cNvPr>
          <p:cNvSpPr>
            <a:spLocks noGrp="1"/>
          </p:cNvSpPr>
          <p:nvPr>
            <p:ph type="title"/>
          </p:nvPr>
        </p:nvSpPr>
        <p:spPr/>
        <p:txBody>
          <a:bodyPr/>
          <a:lstStyle/>
          <a:p>
            <a:r>
              <a:rPr lang="en-US"/>
              <a:t>Click to edit Master title style</a:t>
            </a:r>
            <a:endParaRPr lang="en-CA"/>
          </a:p>
        </p:txBody>
      </p:sp>
      <p:sp>
        <p:nvSpPr>
          <p:cNvPr id="3" name="Footer Placeholder 2">
            <a:extLst>
              <a:ext uri="{FF2B5EF4-FFF2-40B4-BE49-F238E27FC236}">
                <a16:creationId xmlns:a16="http://schemas.microsoft.com/office/drawing/2014/main" id="{C8E2DF98-8A57-881B-31A3-C993AF9BFA1B}"/>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922383378"/>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A3BAA2-6EBF-FB25-12D8-A8425EC99115}"/>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2772664394"/>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C664-5A51-3FA4-AFB0-3AE89EC522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1A1A658-50DE-6870-7293-0598AD950F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D9A8B-723F-645B-BB0E-3F7F2706521A}"/>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5" name="Footer Placeholder 4">
            <a:extLst>
              <a:ext uri="{FF2B5EF4-FFF2-40B4-BE49-F238E27FC236}">
                <a16:creationId xmlns:a16="http://schemas.microsoft.com/office/drawing/2014/main" id="{B78B56A3-8F43-195E-BC2F-3B457434CC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1C6AB61-207B-B98F-5794-7D7F5777B6A2}"/>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1351901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EECF-E160-0714-9B4A-580F50A8C18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8D20624-F4C7-6AE7-71AB-E5770F9D31A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1FD0DD4-9963-8521-4CE7-82043615DF8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B1D70E40-BE44-9910-8BD4-79EAFCBE1081}"/>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3756670404"/>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9CCD-DFF7-DF8B-AE7D-6EFDA9D7257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839BD8D-AA88-A142-9612-CA31E9B1F45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689B2FA-BA56-BFD8-1906-71CF4442636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0B2B44CE-7D4E-C35B-CD67-093983A41040}"/>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2946692154"/>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C0C9-8923-3E26-0D0A-ECA9536B3E5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8A52545-8F9B-FB05-4DAC-AE75EA2E5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C04507FF-9AC8-F2D6-0CB4-53D64C5615F5}"/>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2149159096"/>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D750B2-6114-535A-A5C1-D5072CD015D5}"/>
              </a:ext>
            </a:extLst>
          </p:cNvPr>
          <p:cNvSpPr>
            <a:spLocks noGrp="1"/>
          </p:cNvSpPr>
          <p:nvPr>
            <p:ph type="title" orient="vert"/>
          </p:nvPr>
        </p:nvSpPr>
        <p:spPr>
          <a:xfrm>
            <a:off x="8890000" y="304800"/>
            <a:ext cx="2794000" cy="6172200"/>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684F253-5BA5-03AE-9B7E-2F0CF0BD0D4D}"/>
              </a:ext>
            </a:extLst>
          </p:cNvPr>
          <p:cNvSpPr>
            <a:spLocks noGrp="1"/>
          </p:cNvSpPr>
          <p:nvPr>
            <p:ph type="body" orient="vert" idx="1"/>
          </p:nvPr>
        </p:nvSpPr>
        <p:spPr>
          <a:xfrm>
            <a:off x="508000" y="304800"/>
            <a:ext cx="8178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DA883796-E081-607B-68AB-71C696E936E4}"/>
              </a:ext>
            </a:extLst>
          </p:cNvPr>
          <p:cNvSpPr>
            <a:spLocks noGrp="1"/>
          </p:cNvSpPr>
          <p:nvPr>
            <p:ph type="ftr" sz="quarter" idx="10"/>
          </p:nvPr>
        </p:nvSpPr>
        <p:spPr/>
        <p:txBody>
          <a:bodyPr/>
          <a:lstStyle>
            <a:lvl1pPr>
              <a:defRPr/>
            </a:lvl1pPr>
          </a:lstStyle>
          <a:p>
            <a:r>
              <a:rPr lang="en-CA" altLang="en-US"/>
              <a:t>ASTD/CRD</a:t>
            </a:r>
          </a:p>
        </p:txBody>
      </p:sp>
    </p:spTree>
    <p:extLst>
      <p:ext uri="{BB962C8B-B14F-4D97-AF65-F5344CB8AC3E}">
        <p14:creationId xmlns:p14="http://schemas.microsoft.com/office/powerpoint/2010/main" val="2377219908"/>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DDA9-9C39-D645-4CB7-F328AD734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A26C050-900A-705D-0A39-1698394FA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B794E31-96C0-FFE5-476A-04F0FDEF5B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5CA6C29-AB8C-9E8C-0FF7-062CA260F5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53F6BC-2895-317B-9827-AC84E9C55316}"/>
              </a:ext>
            </a:extLst>
          </p:cNvPr>
          <p:cNvSpPr>
            <a:spLocks noGrp="1"/>
          </p:cNvSpPr>
          <p:nvPr>
            <p:ph type="sldNum" sz="quarter" idx="12"/>
          </p:nvPr>
        </p:nvSpPr>
        <p:spPr/>
        <p:txBody>
          <a:bodyPr/>
          <a:lstStyle>
            <a:lvl1pPr>
              <a:defRPr/>
            </a:lvl1pPr>
          </a:lstStyle>
          <a:p>
            <a:fld id="{C2C3BA25-5D1A-CE46-8404-7627725BB743}" type="slidenum">
              <a:rPr lang="en-US" altLang="en-US"/>
              <a:pPr/>
              <a:t>‹#›</a:t>
            </a:fld>
            <a:endParaRPr lang="en-US" altLang="en-US"/>
          </a:p>
        </p:txBody>
      </p:sp>
    </p:spTree>
    <p:extLst>
      <p:ext uri="{BB962C8B-B14F-4D97-AF65-F5344CB8AC3E}">
        <p14:creationId xmlns:p14="http://schemas.microsoft.com/office/powerpoint/2010/main" val="76032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6E71-ABFD-AD0E-FFA4-5F3F5FA70A6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E592A7B-623A-134D-0808-30B4837B68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859B3ED-FF7F-2F39-82EB-5C24D9670B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7D171C0-1A60-64B2-787A-4167A8E6157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1867A89-3EC6-5E71-24A7-5E922F159C65}"/>
              </a:ext>
            </a:extLst>
          </p:cNvPr>
          <p:cNvSpPr>
            <a:spLocks noGrp="1"/>
          </p:cNvSpPr>
          <p:nvPr>
            <p:ph type="sldNum" sz="quarter" idx="12"/>
          </p:nvPr>
        </p:nvSpPr>
        <p:spPr/>
        <p:txBody>
          <a:bodyPr/>
          <a:lstStyle>
            <a:lvl1pPr>
              <a:defRPr/>
            </a:lvl1pPr>
          </a:lstStyle>
          <a:p>
            <a:fld id="{8587EB35-8B8E-D745-9289-96F744E19D9D}" type="slidenum">
              <a:rPr lang="en-US" altLang="en-US"/>
              <a:pPr/>
              <a:t>‹#›</a:t>
            </a:fld>
            <a:endParaRPr lang="en-US" altLang="en-US"/>
          </a:p>
        </p:txBody>
      </p:sp>
    </p:spTree>
    <p:extLst>
      <p:ext uri="{BB962C8B-B14F-4D97-AF65-F5344CB8AC3E}">
        <p14:creationId xmlns:p14="http://schemas.microsoft.com/office/powerpoint/2010/main" val="2249233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BC85-3657-E789-9686-CB9EFE9AE29F}"/>
              </a:ext>
            </a:extLst>
          </p:cNvPr>
          <p:cNvSpPr>
            <a:spLocks noGrp="1"/>
          </p:cNvSpPr>
          <p:nvPr>
            <p:ph type="title"/>
          </p:nvPr>
        </p:nvSpPr>
        <p:spPr>
          <a:xfrm>
            <a:off x="831851"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2B51548-053B-18CC-0242-2756281497A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8BCDF22-4088-A29D-2F9F-D624D8C5D74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007B271-F866-51F0-4A1D-5CB640D7E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BEE11D6-5B60-1A1D-6CE2-5760805DC282}"/>
              </a:ext>
            </a:extLst>
          </p:cNvPr>
          <p:cNvSpPr>
            <a:spLocks noGrp="1"/>
          </p:cNvSpPr>
          <p:nvPr>
            <p:ph type="sldNum" sz="quarter" idx="12"/>
          </p:nvPr>
        </p:nvSpPr>
        <p:spPr/>
        <p:txBody>
          <a:bodyPr/>
          <a:lstStyle>
            <a:lvl1pPr>
              <a:defRPr/>
            </a:lvl1pPr>
          </a:lstStyle>
          <a:p>
            <a:fld id="{26566C00-8556-C242-A874-E73663505040}" type="slidenum">
              <a:rPr lang="en-US" altLang="en-US"/>
              <a:pPr/>
              <a:t>‹#›</a:t>
            </a:fld>
            <a:endParaRPr lang="en-US" altLang="en-US"/>
          </a:p>
        </p:txBody>
      </p:sp>
    </p:spTree>
    <p:extLst>
      <p:ext uri="{BB962C8B-B14F-4D97-AF65-F5344CB8AC3E}">
        <p14:creationId xmlns:p14="http://schemas.microsoft.com/office/powerpoint/2010/main" val="3146491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A68A-4013-BFF0-6532-A8485232E14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8E67377-F910-8A23-8630-CD57E4786EEF}"/>
              </a:ext>
            </a:extLst>
          </p:cNvPr>
          <p:cNvSpPr>
            <a:spLocks noGrp="1"/>
          </p:cNvSpPr>
          <p:nvPr>
            <p:ph sz="half" idx="1"/>
          </p:nvPr>
        </p:nvSpPr>
        <p:spPr>
          <a:xfrm>
            <a:off x="914400" y="1328738"/>
            <a:ext cx="5080000" cy="463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5FAECD2-3F67-BAA3-3D05-42DC4626B9D3}"/>
              </a:ext>
            </a:extLst>
          </p:cNvPr>
          <p:cNvSpPr>
            <a:spLocks noGrp="1"/>
          </p:cNvSpPr>
          <p:nvPr>
            <p:ph sz="half" idx="2"/>
          </p:nvPr>
        </p:nvSpPr>
        <p:spPr>
          <a:xfrm>
            <a:off x="6197600" y="1328738"/>
            <a:ext cx="5080000" cy="463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D3D4C66-528A-A909-6A6C-A83E6381471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11B3D02-8BFE-0EA9-0ABF-5F8CD6CC2C9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81414CC-990E-CF31-C9A9-5F080B67242A}"/>
              </a:ext>
            </a:extLst>
          </p:cNvPr>
          <p:cNvSpPr>
            <a:spLocks noGrp="1"/>
          </p:cNvSpPr>
          <p:nvPr>
            <p:ph type="sldNum" sz="quarter" idx="12"/>
          </p:nvPr>
        </p:nvSpPr>
        <p:spPr/>
        <p:txBody>
          <a:bodyPr/>
          <a:lstStyle>
            <a:lvl1pPr>
              <a:defRPr/>
            </a:lvl1pPr>
          </a:lstStyle>
          <a:p>
            <a:fld id="{AF53B0A9-5A99-EA4E-A6D9-C91B028A4CD0}" type="slidenum">
              <a:rPr lang="en-US" altLang="en-US"/>
              <a:pPr/>
              <a:t>‹#›</a:t>
            </a:fld>
            <a:endParaRPr lang="en-US" altLang="en-US"/>
          </a:p>
        </p:txBody>
      </p:sp>
    </p:spTree>
    <p:extLst>
      <p:ext uri="{BB962C8B-B14F-4D97-AF65-F5344CB8AC3E}">
        <p14:creationId xmlns:p14="http://schemas.microsoft.com/office/powerpoint/2010/main" val="983094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8DD1B-E594-EDF0-EB3F-5977073B57A1}"/>
              </a:ext>
            </a:extLst>
          </p:cNvPr>
          <p:cNvSpPr>
            <a:spLocks noGrp="1"/>
          </p:cNvSpPr>
          <p:nvPr>
            <p:ph type="title"/>
          </p:nvPr>
        </p:nvSpPr>
        <p:spPr>
          <a:xfrm>
            <a:off x="840317" y="365126"/>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5469E5-459A-B44A-5CC5-3AD8AEBA192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2690D-EA3F-1203-A6B8-C00F2E91320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5212F90-BA22-1B28-8D1D-B812817F0D0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1A274-EF86-8340-62E4-BC8BA2FEA47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84D8D37-9B9B-282F-347A-DF33F8D61CC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FC49016-6E4B-5815-69F4-C2C6A09DC89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5391272-D72A-424B-DE08-3AB1B7265BE1}"/>
              </a:ext>
            </a:extLst>
          </p:cNvPr>
          <p:cNvSpPr>
            <a:spLocks noGrp="1"/>
          </p:cNvSpPr>
          <p:nvPr>
            <p:ph type="sldNum" sz="quarter" idx="12"/>
          </p:nvPr>
        </p:nvSpPr>
        <p:spPr/>
        <p:txBody>
          <a:bodyPr/>
          <a:lstStyle>
            <a:lvl1pPr>
              <a:defRPr/>
            </a:lvl1pPr>
          </a:lstStyle>
          <a:p>
            <a:fld id="{491E6B53-E178-8E4E-9F98-5C68D2A9AEA1}" type="slidenum">
              <a:rPr lang="en-US" altLang="en-US"/>
              <a:pPr/>
              <a:t>‹#›</a:t>
            </a:fld>
            <a:endParaRPr lang="en-US" altLang="en-US"/>
          </a:p>
        </p:txBody>
      </p:sp>
    </p:spTree>
    <p:extLst>
      <p:ext uri="{BB962C8B-B14F-4D97-AF65-F5344CB8AC3E}">
        <p14:creationId xmlns:p14="http://schemas.microsoft.com/office/powerpoint/2010/main" val="244233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BAE9-FC4B-EA55-677B-315781CCED5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7B64962-BAC3-375C-708B-936A1A858BD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8A49929-8832-E244-65FD-F054EDDEDD5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1FC6FCC-6029-43B5-329C-3A314F05C146}"/>
              </a:ext>
            </a:extLst>
          </p:cNvPr>
          <p:cNvSpPr>
            <a:spLocks noGrp="1"/>
          </p:cNvSpPr>
          <p:nvPr>
            <p:ph type="sldNum" sz="quarter" idx="12"/>
          </p:nvPr>
        </p:nvSpPr>
        <p:spPr/>
        <p:txBody>
          <a:bodyPr/>
          <a:lstStyle>
            <a:lvl1pPr>
              <a:defRPr/>
            </a:lvl1pPr>
          </a:lstStyle>
          <a:p>
            <a:fld id="{3B9740E9-D1C8-5342-81DA-34FC5F2615A5}" type="slidenum">
              <a:rPr lang="en-US" altLang="en-US"/>
              <a:pPr/>
              <a:t>‹#›</a:t>
            </a:fld>
            <a:endParaRPr lang="en-US" altLang="en-US"/>
          </a:p>
        </p:txBody>
      </p:sp>
    </p:spTree>
    <p:extLst>
      <p:ext uri="{BB962C8B-B14F-4D97-AF65-F5344CB8AC3E}">
        <p14:creationId xmlns:p14="http://schemas.microsoft.com/office/powerpoint/2010/main" val="2669474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D65F-A970-5F09-B192-2425B94C2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0BE9317-86F2-A98F-5C9A-A831658F86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C850610-2F32-E127-99E3-0A36DD3138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8DAF279-6507-8D34-8ED0-25EEE456BCE0}"/>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6" name="Footer Placeholder 5">
            <a:extLst>
              <a:ext uri="{FF2B5EF4-FFF2-40B4-BE49-F238E27FC236}">
                <a16:creationId xmlns:a16="http://schemas.microsoft.com/office/drawing/2014/main" id="{CB0876A4-BA1D-27F0-4FA8-B645C5B1A3C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6A40611-94F4-ECC5-511E-907A16456C3D}"/>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3805587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D29BC-C19E-DF6F-2E77-54DCC6FDE69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C41FA3A-AB22-AE40-A616-1F446EEE66C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1406112-F400-5338-8313-A0CD7FDAB5E3}"/>
              </a:ext>
            </a:extLst>
          </p:cNvPr>
          <p:cNvSpPr>
            <a:spLocks noGrp="1"/>
          </p:cNvSpPr>
          <p:nvPr>
            <p:ph type="sldNum" sz="quarter" idx="12"/>
          </p:nvPr>
        </p:nvSpPr>
        <p:spPr/>
        <p:txBody>
          <a:bodyPr/>
          <a:lstStyle>
            <a:lvl1pPr>
              <a:defRPr/>
            </a:lvl1pPr>
          </a:lstStyle>
          <a:p>
            <a:fld id="{82D1E4DC-18A4-3F4D-A1AC-7348176EC977}" type="slidenum">
              <a:rPr lang="en-US" altLang="en-US"/>
              <a:pPr/>
              <a:t>‹#›</a:t>
            </a:fld>
            <a:endParaRPr lang="en-US" altLang="en-US"/>
          </a:p>
        </p:txBody>
      </p:sp>
    </p:spTree>
    <p:extLst>
      <p:ext uri="{BB962C8B-B14F-4D97-AF65-F5344CB8AC3E}">
        <p14:creationId xmlns:p14="http://schemas.microsoft.com/office/powerpoint/2010/main" val="1121045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0107-4B8C-7BB4-5847-989B5F1918C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68474BE-D639-F8FA-C6A6-A20A1D4A69C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6FD3350-BC3A-3982-8D4D-2D284AC7846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D8876-7979-8D05-57A5-07E6DFE3A90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38C8898-3782-B506-556D-5E731E33147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45EA551-5CCE-F3F3-8AFF-58B097E0A395}"/>
              </a:ext>
            </a:extLst>
          </p:cNvPr>
          <p:cNvSpPr>
            <a:spLocks noGrp="1"/>
          </p:cNvSpPr>
          <p:nvPr>
            <p:ph type="sldNum" sz="quarter" idx="12"/>
          </p:nvPr>
        </p:nvSpPr>
        <p:spPr/>
        <p:txBody>
          <a:bodyPr/>
          <a:lstStyle>
            <a:lvl1pPr>
              <a:defRPr/>
            </a:lvl1pPr>
          </a:lstStyle>
          <a:p>
            <a:fld id="{EE26057E-B33C-194A-812A-CD201EC08878}" type="slidenum">
              <a:rPr lang="en-US" altLang="en-US"/>
              <a:pPr/>
              <a:t>‹#›</a:t>
            </a:fld>
            <a:endParaRPr lang="en-US" altLang="en-US"/>
          </a:p>
        </p:txBody>
      </p:sp>
    </p:spTree>
    <p:extLst>
      <p:ext uri="{BB962C8B-B14F-4D97-AF65-F5344CB8AC3E}">
        <p14:creationId xmlns:p14="http://schemas.microsoft.com/office/powerpoint/2010/main" val="2423345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C6D3F-BEDE-B27B-D319-3B33B6EF9E0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3F8831E-94FB-2416-81A0-587D0BC6957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0EE8EF1-C235-E8FE-F9B5-9E63AFCA360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8B1CF-6DF1-EF4D-675C-57893C5B9F7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90B6476-F552-7697-3706-2826EA7F39E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599D1D1-A12B-591D-752F-0FB0703F53E7}"/>
              </a:ext>
            </a:extLst>
          </p:cNvPr>
          <p:cNvSpPr>
            <a:spLocks noGrp="1"/>
          </p:cNvSpPr>
          <p:nvPr>
            <p:ph type="sldNum" sz="quarter" idx="12"/>
          </p:nvPr>
        </p:nvSpPr>
        <p:spPr/>
        <p:txBody>
          <a:bodyPr/>
          <a:lstStyle>
            <a:lvl1pPr>
              <a:defRPr/>
            </a:lvl1pPr>
          </a:lstStyle>
          <a:p>
            <a:fld id="{703A2BA3-A29A-7E4B-83F8-0ADE7215D2BF}" type="slidenum">
              <a:rPr lang="en-US" altLang="en-US"/>
              <a:pPr/>
              <a:t>‹#›</a:t>
            </a:fld>
            <a:endParaRPr lang="en-US" altLang="en-US"/>
          </a:p>
        </p:txBody>
      </p:sp>
    </p:spTree>
    <p:extLst>
      <p:ext uri="{BB962C8B-B14F-4D97-AF65-F5344CB8AC3E}">
        <p14:creationId xmlns:p14="http://schemas.microsoft.com/office/powerpoint/2010/main" val="617420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E2FB-B958-2860-6377-A7ACFB0ECEE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E41450D-B5BB-7BFB-EA13-097B2FF0E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997B37D-01A9-989B-4B79-36DC19D576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793A7D2-5139-BD0E-B735-F2A35920A4F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81E307E-D744-6158-20D6-C728474640F2}"/>
              </a:ext>
            </a:extLst>
          </p:cNvPr>
          <p:cNvSpPr>
            <a:spLocks noGrp="1"/>
          </p:cNvSpPr>
          <p:nvPr>
            <p:ph type="sldNum" sz="quarter" idx="12"/>
          </p:nvPr>
        </p:nvSpPr>
        <p:spPr/>
        <p:txBody>
          <a:bodyPr/>
          <a:lstStyle>
            <a:lvl1pPr>
              <a:defRPr/>
            </a:lvl1pPr>
          </a:lstStyle>
          <a:p>
            <a:fld id="{4A6EA5C6-8352-DF4A-B890-FF5507613551}" type="slidenum">
              <a:rPr lang="en-US" altLang="en-US"/>
              <a:pPr/>
              <a:t>‹#›</a:t>
            </a:fld>
            <a:endParaRPr lang="en-US" altLang="en-US"/>
          </a:p>
        </p:txBody>
      </p:sp>
    </p:spTree>
    <p:extLst>
      <p:ext uri="{BB962C8B-B14F-4D97-AF65-F5344CB8AC3E}">
        <p14:creationId xmlns:p14="http://schemas.microsoft.com/office/powerpoint/2010/main" val="774397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3B3F9A-9009-42C2-DC1F-B64D4659BE1A}"/>
              </a:ext>
            </a:extLst>
          </p:cNvPr>
          <p:cNvSpPr>
            <a:spLocks noGrp="1"/>
          </p:cNvSpPr>
          <p:nvPr>
            <p:ph type="title" orient="vert"/>
          </p:nvPr>
        </p:nvSpPr>
        <p:spPr>
          <a:xfrm>
            <a:off x="8839200" y="304800"/>
            <a:ext cx="2641600" cy="5657850"/>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B25BE62-AFD0-B292-B28A-779464870582}"/>
              </a:ext>
            </a:extLst>
          </p:cNvPr>
          <p:cNvSpPr>
            <a:spLocks noGrp="1"/>
          </p:cNvSpPr>
          <p:nvPr>
            <p:ph type="body" orient="vert" idx="1"/>
          </p:nvPr>
        </p:nvSpPr>
        <p:spPr>
          <a:xfrm>
            <a:off x="914400" y="304800"/>
            <a:ext cx="7721600" cy="565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5E1365F-5CC0-9EDF-5E90-E8A2ADB9CB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3315EA4-06E2-AFA7-F9CF-37001627D07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88CC8C-4A7F-5C73-CF7B-7885B6EED5A7}"/>
              </a:ext>
            </a:extLst>
          </p:cNvPr>
          <p:cNvSpPr>
            <a:spLocks noGrp="1"/>
          </p:cNvSpPr>
          <p:nvPr>
            <p:ph type="sldNum" sz="quarter" idx="12"/>
          </p:nvPr>
        </p:nvSpPr>
        <p:spPr/>
        <p:txBody>
          <a:bodyPr/>
          <a:lstStyle>
            <a:lvl1pPr>
              <a:defRPr/>
            </a:lvl1pPr>
          </a:lstStyle>
          <a:p>
            <a:fld id="{0FD3B869-BF75-0746-9D08-9FDEDFEFB376}" type="slidenum">
              <a:rPr lang="en-US" altLang="en-US"/>
              <a:pPr/>
              <a:t>‹#›</a:t>
            </a:fld>
            <a:endParaRPr lang="en-US" altLang="en-US"/>
          </a:p>
        </p:txBody>
      </p:sp>
    </p:spTree>
    <p:extLst>
      <p:ext uri="{BB962C8B-B14F-4D97-AF65-F5344CB8AC3E}">
        <p14:creationId xmlns:p14="http://schemas.microsoft.com/office/powerpoint/2010/main" val="277859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21E8-9B25-784C-C44B-00059E581742}"/>
              </a:ext>
            </a:extLst>
          </p:cNvPr>
          <p:cNvSpPr>
            <a:spLocks noGrp="1"/>
          </p:cNvSpPr>
          <p:nvPr>
            <p:ph type="title"/>
          </p:nvPr>
        </p:nvSpPr>
        <p:spPr>
          <a:xfrm>
            <a:off x="914400" y="304800"/>
            <a:ext cx="10566400" cy="808038"/>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B0417E7-91D9-4902-B622-3FF35DA47A02}"/>
              </a:ext>
            </a:extLst>
          </p:cNvPr>
          <p:cNvSpPr>
            <a:spLocks noGrp="1"/>
          </p:cNvSpPr>
          <p:nvPr>
            <p:ph type="body" sz="half" idx="1"/>
          </p:nvPr>
        </p:nvSpPr>
        <p:spPr>
          <a:xfrm>
            <a:off x="914400" y="1328738"/>
            <a:ext cx="5080000" cy="463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hart Placeholder 3">
            <a:extLst>
              <a:ext uri="{FF2B5EF4-FFF2-40B4-BE49-F238E27FC236}">
                <a16:creationId xmlns:a16="http://schemas.microsoft.com/office/drawing/2014/main" id="{F80EBB89-6A4D-0528-3406-56AD69D844B5}"/>
              </a:ext>
            </a:extLst>
          </p:cNvPr>
          <p:cNvSpPr>
            <a:spLocks noGrp="1"/>
          </p:cNvSpPr>
          <p:nvPr>
            <p:ph type="chart" sz="half" idx="2"/>
          </p:nvPr>
        </p:nvSpPr>
        <p:spPr>
          <a:xfrm>
            <a:off x="6197600" y="1328738"/>
            <a:ext cx="5080000" cy="4633912"/>
          </a:xfrm>
        </p:spPr>
        <p:txBody>
          <a:bodyPr/>
          <a:lstStyle/>
          <a:p>
            <a:endParaRPr lang="en-CA"/>
          </a:p>
        </p:txBody>
      </p:sp>
      <p:sp>
        <p:nvSpPr>
          <p:cNvPr id="5" name="Date Placeholder 4">
            <a:extLst>
              <a:ext uri="{FF2B5EF4-FFF2-40B4-BE49-F238E27FC236}">
                <a16:creationId xmlns:a16="http://schemas.microsoft.com/office/drawing/2014/main" id="{5A3DB092-C8CE-AA41-9BB9-848F5D6337DE}"/>
              </a:ext>
            </a:extLst>
          </p:cNvPr>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0FE6AA7-4A45-2657-3DF2-4B7D65BC00B4}"/>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EC25680-445D-554D-8C2E-3DB76449C635}"/>
              </a:ext>
            </a:extLst>
          </p:cNvPr>
          <p:cNvSpPr>
            <a:spLocks noGrp="1"/>
          </p:cNvSpPr>
          <p:nvPr>
            <p:ph type="sldNum" sz="quarter" idx="12"/>
          </p:nvPr>
        </p:nvSpPr>
        <p:spPr>
          <a:xfrm>
            <a:off x="8737600" y="6248400"/>
            <a:ext cx="2540000" cy="457200"/>
          </a:xfrm>
        </p:spPr>
        <p:txBody>
          <a:bodyPr/>
          <a:lstStyle>
            <a:lvl1pPr>
              <a:defRPr/>
            </a:lvl1pPr>
          </a:lstStyle>
          <a:p>
            <a:fld id="{EADE50EF-7C0A-C441-9F48-87E83B577CA1}" type="slidenum">
              <a:rPr lang="en-US" altLang="en-US"/>
              <a:pPr/>
              <a:t>‹#›</a:t>
            </a:fld>
            <a:endParaRPr lang="en-US" altLang="en-US"/>
          </a:p>
        </p:txBody>
      </p:sp>
    </p:spTree>
    <p:extLst>
      <p:ext uri="{BB962C8B-B14F-4D97-AF65-F5344CB8AC3E}">
        <p14:creationId xmlns:p14="http://schemas.microsoft.com/office/powerpoint/2010/main" val="1080759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C7AA-8371-64E0-94CE-BE686A153E6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25F2ADA-E9E7-AB42-B2E4-1B44E02340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191C8F-6E5C-2B6C-8442-2A4D89EA9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6F9CB0A-2CE4-FCFB-2871-992F711AED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821F33-ED7C-47D8-3838-C2F6F1AC79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49CF3E1-4170-2FD8-8FEC-8561400BE978}"/>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8" name="Footer Placeholder 7">
            <a:extLst>
              <a:ext uri="{FF2B5EF4-FFF2-40B4-BE49-F238E27FC236}">
                <a16:creationId xmlns:a16="http://schemas.microsoft.com/office/drawing/2014/main" id="{FD752A41-D76C-F57A-0A84-12822C4002C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0B28731-2CEF-577E-8C1F-540EFB9E34D5}"/>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2293141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E51E-FE00-97D0-5EBE-65A9FEBDAB3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F769ADC-3372-47EC-C5BE-E097D40EA792}"/>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4" name="Footer Placeholder 3">
            <a:extLst>
              <a:ext uri="{FF2B5EF4-FFF2-40B4-BE49-F238E27FC236}">
                <a16:creationId xmlns:a16="http://schemas.microsoft.com/office/drawing/2014/main" id="{E311F2A6-0D3B-F923-B502-F8E7CFAAA68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45E56E4-6613-1B14-A1D6-57BBAD0F99C1}"/>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2832784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BDE70F-2931-7005-81FD-8471AF4DCD36}"/>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3" name="Footer Placeholder 2">
            <a:extLst>
              <a:ext uri="{FF2B5EF4-FFF2-40B4-BE49-F238E27FC236}">
                <a16:creationId xmlns:a16="http://schemas.microsoft.com/office/drawing/2014/main" id="{DA8D3ABA-E4B6-74C3-267B-909358419C9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0C8FB3D-E2C4-7F2A-772F-CB94D243D5DF}"/>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291311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F7D7B-2032-F7C8-B63D-17FB630475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EB7FCB3-117B-DF80-0F8C-64C9CF39C6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467C48E-4509-A025-491A-539DC1F70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C08B9D-4C78-FB63-0242-07D2F5D03FAF}"/>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6" name="Footer Placeholder 5">
            <a:extLst>
              <a:ext uri="{FF2B5EF4-FFF2-40B4-BE49-F238E27FC236}">
                <a16:creationId xmlns:a16="http://schemas.microsoft.com/office/drawing/2014/main" id="{63B311B1-4697-D17F-18E4-1C223A06944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5C8A608-0DE9-32DD-4323-2CF5BB6255ED}"/>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118543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D6C9-7423-1FD3-0EB8-1D02E55DC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BA66CA0-1456-0BA5-7DCB-6B5117CF7B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25C3A03-AC9F-2098-8194-5237B952E7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2A282-65F6-F4ED-5DC4-980269109384}"/>
              </a:ext>
            </a:extLst>
          </p:cNvPr>
          <p:cNvSpPr>
            <a:spLocks noGrp="1"/>
          </p:cNvSpPr>
          <p:nvPr>
            <p:ph type="dt" sz="half" idx="10"/>
          </p:nvPr>
        </p:nvSpPr>
        <p:spPr/>
        <p:txBody>
          <a:bodyPr/>
          <a:lstStyle/>
          <a:p>
            <a:fld id="{DFC6304B-4F58-DA4A-80EF-172CF68A0E57}" type="datetimeFigureOut">
              <a:rPr lang="en-CA" smtClean="0"/>
              <a:t>2024-08-04</a:t>
            </a:fld>
            <a:endParaRPr lang="en-CA"/>
          </a:p>
        </p:txBody>
      </p:sp>
      <p:sp>
        <p:nvSpPr>
          <p:cNvPr id="6" name="Footer Placeholder 5">
            <a:extLst>
              <a:ext uri="{FF2B5EF4-FFF2-40B4-BE49-F238E27FC236}">
                <a16:creationId xmlns:a16="http://schemas.microsoft.com/office/drawing/2014/main" id="{6FAD1124-0805-AC8C-6B1D-5C3D55EEA2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578C46D-789A-5C2F-1CDF-4DFE9F47EB63}"/>
              </a:ext>
            </a:extLst>
          </p:cNvPr>
          <p:cNvSpPr>
            <a:spLocks noGrp="1"/>
          </p:cNvSpPr>
          <p:nvPr>
            <p:ph type="sldNum" sz="quarter" idx="12"/>
          </p:nvPr>
        </p:nvSpPr>
        <p:spPr/>
        <p:txBody>
          <a:bodyPr/>
          <a:lstStyle/>
          <a:p>
            <a:fld id="{E8365F53-DC01-5446-BE05-633125C6A453}" type="slidenum">
              <a:rPr lang="en-CA" smtClean="0"/>
              <a:t>‹#›</a:t>
            </a:fld>
            <a:endParaRPr lang="en-CA"/>
          </a:p>
        </p:txBody>
      </p:sp>
    </p:spTree>
    <p:extLst>
      <p:ext uri="{BB962C8B-B14F-4D97-AF65-F5344CB8AC3E}">
        <p14:creationId xmlns:p14="http://schemas.microsoft.com/office/powerpoint/2010/main" val="162823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D22A56-BC2F-04F2-E20D-5597BB9CCA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00F2FBB-5547-679C-5D9E-212F5878C4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A0B666-0715-A2EA-A704-658E2A101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C6304B-4F58-DA4A-80EF-172CF68A0E57}" type="datetimeFigureOut">
              <a:rPr lang="en-CA" smtClean="0"/>
              <a:t>2024-08-04</a:t>
            </a:fld>
            <a:endParaRPr lang="en-CA"/>
          </a:p>
        </p:txBody>
      </p:sp>
      <p:sp>
        <p:nvSpPr>
          <p:cNvPr id="5" name="Footer Placeholder 4">
            <a:extLst>
              <a:ext uri="{FF2B5EF4-FFF2-40B4-BE49-F238E27FC236}">
                <a16:creationId xmlns:a16="http://schemas.microsoft.com/office/drawing/2014/main" id="{2312D8DD-AEEC-E0A0-81D9-45BA13890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F7D3ACE-FDDE-0E2E-930F-0E560A16D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365F53-DC01-5446-BE05-633125C6A453}" type="slidenum">
              <a:rPr lang="en-CA" smtClean="0"/>
              <a:t>‹#›</a:t>
            </a:fld>
            <a:endParaRPr lang="en-CA"/>
          </a:p>
        </p:txBody>
      </p:sp>
    </p:spTree>
    <p:extLst>
      <p:ext uri="{BB962C8B-B14F-4D97-AF65-F5344CB8AC3E}">
        <p14:creationId xmlns:p14="http://schemas.microsoft.com/office/powerpoint/2010/main" val="4051623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404813"/>
            <a:ext cx="12192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dirty="0"/>
              <a:t>Click to edit Master title style</a:t>
            </a:r>
          </a:p>
        </p:txBody>
      </p:sp>
      <p:sp>
        <p:nvSpPr>
          <p:cNvPr id="5123" name="Rectangle 3"/>
          <p:cNvSpPr>
            <a:spLocks noGrp="1" noChangeArrowheads="1"/>
          </p:cNvSpPr>
          <p:nvPr>
            <p:ph type="body" idx="1"/>
          </p:nvPr>
        </p:nvSpPr>
        <p:spPr bwMode="auto">
          <a:xfrm>
            <a:off x="508000" y="1255713"/>
            <a:ext cx="11176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p>
        </p:txBody>
      </p:sp>
      <p:sp>
        <p:nvSpPr>
          <p:cNvPr id="7" name="TextBox 6"/>
          <p:cNvSpPr txBox="1"/>
          <p:nvPr userDrawn="1"/>
        </p:nvSpPr>
        <p:spPr>
          <a:xfrm>
            <a:off x="11290127" y="6521595"/>
            <a:ext cx="885172" cy="338554"/>
          </a:xfrm>
          <a:prstGeom prst="rect">
            <a:avLst/>
          </a:prstGeom>
          <a:noFill/>
        </p:spPr>
        <p:txBody>
          <a:bodyPr wrap="square" rtlCol="0">
            <a:spAutoFit/>
          </a:bodyPr>
          <a:lstStyle/>
          <a:p>
            <a:fld id="{357EFDE0-2B18-49E0-A5AB-B99A11FA52E8}" type="slidenum">
              <a:rPr lang="en-CA" sz="1600" smtClean="0"/>
              <a:pPr/>
              <a:t>‹#›</a:t>
            </a:fld>
            <a:endParaRPr lang="en-CA" sz="2400" dirty="0"/>
          </a:p>
        </p:txBody>
      </p:sp>
    </p:spTree>
    <p:extLst>
      <p:ext uri="{BB962C8B-B14F-4D97-AF65-F5344CB8AC3E}">
        <p14:creationId xmlns:p14="http://schemas.microsoft.com/office/powerpoint/2010/main" val="2838285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hf hdr="0" ftr="0" dt="0"/>
  <p:txStyles>
    <p:titleStyle>
      <a:lvl1pPr marL="363538" indent="-90488" algn="l" rtl="0" eaLnBrk="0" fontAlgn="base" hangingPunct="0">
        <a:spcBef>
          <a:spcPct val="0"/>
        </a:spcBef>
        <a:spcAft>
          <a:spcPct val="0"/>
        </a:spcAft>
        <a:defRPr sz="4000" b="0">
          <a:solidFill>
            <a:srgbClr val="000000"/>
          </a:solidFill>
          <a:latin typeface="Calibri"/>
          <a:ea typeface="+mj-ea"/>
          <a:cs typeface="Calibri"/>
        </a:defRPr>
      </a:lvl1pPr>
      <a:lvl2pPr marL="363538" indent="-363538" algn="l" rtl="0" eaLnBrk="0" fontAlgn="base" hangingPunct="0">
        <a:spcBef>
          <a:spcPct val="0"/>
        </a:spcBef>
        <a:spcAft>
          <a:spcPct val="0"/>
        </a:spcAft>
        <a:defRPr sz="4000" b="1">
          <a:solidFill>
            <a:srgbClr val="00664D"/>
          </a:solidFill>
          <a:latin typeface="Arial" charset="0"/>
        </a:defRPr>
      </a:lvl2pPr>
      <a:lvl3pPr marL="363538" indent="-363538" algn="l" rtl="0" eaLnBrk="0" fontAlgn="base" hangingPunct="0">
        <a:spcBef>
          <a:spcPct val="0"/>
        </a:spcBef>
        <a:spcAft>
          <a:spcPct val="0"/>
        </a:spcAft>
        <a:defRPr sz="4000" b="1">
          <a:solidFill>
            <a:srgbClr val="00664D"/>
          </a:solidFill>
          <a:latin typeface="Arial" charset="0"/>
        </a:defRPr>
      </a:lvl3pPr>
      <a:lvl4pPr marL="363538" indent="-363538" algn="l" rtl="0" eaLnBrk="0" fontAlgn="base" hangingPunct="0">
        <a:spcBef>
          <a:spcPct val="0"/>
        </a:spcBef>
        <a:spcAft>
          <a:spcPct val="0"/>
        </a:spcAft>
        <a:defRPr sz="4000" b="1">
          <a:solidFill>
            <a:srgbClr val="00664D"/>
          </a:solidFill>
          <a:latin typeface="Arial" charset="0"/>
        </a:defRPr>
      </a:lvl4pPr>
      <a:lvl5pPr marL="363538" indent="-363538" algn="l" rtl="0" eaLnBrk="0" fontAlgn="base" hangingPunct="0">
        <a:spcBef>
          <a:spcPct val="0"/>
        </a:spcBef>
        <a:spcAft>
          <a:spcPct val="0"/>
        </a:spcAft>
        <a:defRPr sz="4000" b="1">
          <a:solidFill>
            <a:srgbClr val="00664D"/>
          </a:solidFill>
          <a:latin typeface="Arial" charset="0"/>
        </a:defRPr>
      </a:lvl5pPr>
      <a:lvl6pPr marL="457200" algn="l" rtl="0" fontAlgn="base">
        <a:spcBef>
          <a:spcPct val="0"/>
        </a:spcBef>
        <a:spcAft>
          <a:spcPct val="0"/>
        </a:spcAft>
        <a:defRPr sz="3200" b="1">
          <a:solidFill>
            <a:schemeClr val="accent2"/>
          </a:solidFill>
          <a:latin typeface="Arial" charset="0"/>
        </a:defRPr>
      </a:lvl6pPr>
      <a:lvl7pPr marL="914400" algn="l" rtl="0" fontAlgn="base">
        <a:spcBef>
          <a:spcPct val="0"/>
        </a:spcBef>
        <a:spcAft>
          <a:spcPct val="0"/>
        </a:spcAft>
        <a:defRPr sz="3200" b="1">
          <a:solidFill>
            <a:schemeClr val="accent2"/>
          </a:solidFill>
          <a:latin typeface="Arial" charset="0"/>
        </a:defRPr>
      </a:lvl7pPr>
      <a:lvl8pPr marL="1371600" algn="l" rtl="0" fontAlgn="base">
        <a:spcBef>
          <a:spcPct val="0"/>
        </a:spcBef>
        <a:spcAft>
          <a:spcPct val="0"/>
        </a:spcAft>
        <a:defRPr sz="3200" b="1">
          <a:solidFill>
            <a:schemeClr val="accent2"/>
          </a:solidFill>
          <a:latin typeface="Arial" charset="0"/>
        </a:defRPr>
      </a:lvl8pPr>
      <a:lvl9pPr marL="1828800" algn="l" rtl="0" fontAlgn="base">
        <a:spcBef>
          <a:spcPct val="0"/>
        </a:spcBef>
        <a:spcAft>
          <a:spcPct val="0"/>
        </a:spcAft>
        <a:defRPr sz="32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45498CD-8A08-6B6E-A7A5-26636A6157F0}"/>
              </a:ext>
            </a:extLst>
          </p:cNvPr>
          <p:cNvSpPr>
            <a:spLocks noGrp="1" noChangeArrowheads="1"/>
          </p:cNvSpPr>
          <p:nvPr>
            <p:ph type="title"/>
          </p:nvPr>
        </p:nvSpPr>
        <p:spPr bwMode="auto">
          <a:xfrm>
            <a:off x="508000" y="304800"/>
            <a:ext cx="11176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a:extLst>
              <a:ext uri="{FF2B5EF4-FFF2-40B4-BE49-F238E27FC236}">
                <a16:creationId xmlns:a16="http://schemas.microsoft.com/office/drawing/2014/main" id="{FEF160EE-B79C-90BF-A0D4-1463B2206F9E}"/>
              </a:ext>
            </a:extLst>
          </p:cNvPr>
          <p:cNvSpPr>
            <a:spLocks noGrp="1" noChangeArrowheads="1"/>
          </p:cNvSpPr>
          <p:nvPr>
            <p:ph type="body" idx="1"/>
          </p:nvPr>
        </p:nvSpPr>
        <p:spPr bwMode="auto">
          <a:xfrm>
            <a:off x="508000" y="1143000"/>
            <a:ext cx="11176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9" name="Rectangle 5">
            <a:extLst>
              <a:ext uri="{FF2B5EF4-FFF2-40B4-BE49-F238E27FC236}">
                <a16:creationId xmlns:a16="http://schemas.microsoft.com/office/drawing/2014/main" id="{3495CFE4-5E62-3A1A-4B07-95BEFEC0090F}"/>
              </a:ext>
            </a:extLst>
          </p:cNvPr>
          <p:cNvSpPr>
            <a:spLocks noGrp="1" noChangeArrowheads="1"/>
          </p:cNvSpPr>
          <p:nvPr>
            <p:ph type="ftr" sz="quarter" idx="3"/>
          </p:nvPr>
        </p:nvSpPr>
        <p:spPr bwMode="auto">
          <a:xfrm>
            <a:off x="6771217" y="0"/>
            <a:ext cx="5283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600"/>
            </a:lvl1pPr>
          </a:lstStyle>
          <a:p>
            <a:r>
              <a:rPr lang="en-CA" altLang="en-US"/>
              <a:t>ASTD/CRD</a:t>
            </a:r>
          </a:p>
        </p:txBody>
      </p:sp>
      <p:pic>
        <p:nvPicPr>
          <p:cNvPr id="1031" name="Picture 7">
            <a:extLst>
              <a:ext uri="{FF2B5EF4-FFF2-40B4-BE49-F238E27FC236}">
                <a16:creationId xmlns:a16="http://schemas.microsoft.com/office/drawing/2014/main" id="{F0816388-A1EE-1B26-651A-CFD793501E3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4876800" cy="228600"/>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a:extLst>
              <a:ext uri="{FF2B5EF4-FFF2-40B4-BE49-F238E27FC236}">
                <a16:creationId xmlns:a16="http://schemas.microsoft.com/office/drawing/2014/main" id="{0CF9CA34-555F-70C7-44D9-458B5AE2164F}"/>
              </a:ext>
            </a:extLst>
          </p:cNvPr>
          <p:cNvSpPr>
            <a:spLocks noChangeArrowheads="1"/>
          </p:cNvSpPr>
          <p:nvPr userDrawn="1"/>
        </p:nvSpPr>
        <p:spPr bwMode="auto">
          <a:xfrm>
            <a:off x="2772834" y="0"/>
            <a:ext cx="2074333" cy="250825"/>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1800"/>
          </a:p>
        </p:txBody>
      </p:sp>
    </p:spTree>
    <p:extLst>
      <p:ext uri="{BB962C8B-B14F-4D97-AF65-F5344CB8AC3E}">
        <p14:creationId xmlns:p14="http://schemas.microsoft.com/office/powerpoint/2010/main" val="3764492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dissolve/>
  </p:transition>
  <p:hf sldNum="0" hdr="0" dt="0"/>
  <p:txStyles>
    <p:titleStyle>
      <a:lvl1pPr algn="l" rtl="0" fontAlgn="base">
        <a:spcBef>
          <a:spcPct val="0"/>
        </a:spcBef>
        <a:spcAft>
          <a:spcPct val="0"/>
        </a:spcAft>
        <a:defRPr sz="3200" b="1" kern="1200">
          <a:solidFill>
            <a:schemeClr val="accent2"/>
          </a:solidFill>
          <a:latin typeface="+mj-lt"/>
          <a:ea typeface="+mj-ea"/>
          <a:cs typeface="+mj-cs"/>
        </a:defRPr>
      </a:lvl1pPr>
      <a:lvl2pPr algn="l" rtl="0" fontAlgn="base">
        <a:spcBef>
          <a:spcPct val="0"/>
        </a:spcBef>
        <a:spcAft>
          <a:spcPct val="0"/>
        </a:spcAft>
        <a:defRPr sz="3200" b="1">
          <a:solidFill>
            <a:schemeClr val="accent2"/>
          </a:solidFill>
          <a:latin typeface="Arial" panose="020B0604020202020204" pitchFamily="34" charset="0"/>
        </a:defRPr>
      </a:lvl2pPr>
      <a:lvl3pPr algn="l" rtl="0" fontAlgn="base">
        <a:spcBef>
          <a:spcPct val="0"/>
        </a:spcBef>
        <a:spcAft>
          <a:spcPct val="0"/>
        </a:spcAft>
        <a:defRPr sz="3200" b="1">
          <a:solidFill>
            <a:schemeClr val="accent2"/>
          </a:solidFill>
          <a:latin typeface="Arial" panose="020B0604020202020204" pitchFamily="34" charset="0"/>
        </a:defRPr>
      </a:lvl3pPr>
      <a:lvl4pPr algn="l" rtl="0" fontAlgn="base">
        <a:spcBef>
          <a:spcPct val="0"/>
        </a:spcBef>
        <a:spcAft>
          <a:spcPct val="0"/>
        </a:spcAft>
        <a:defRPr sz="3200" b="1">
          <a:solidFill>
            <a:schemeClr val="accent2"/>
          </a:solidFill>
          <a:latin typeface="Arial" panose="020B0604020202020204" pitchFamily="34" charset="0"/>
        </a:defRPr>
      </a:lvl4pPr>
      <a:lvl5pPr algn="l" rtl="0" fontAlgn="base">
        <a:spcBef>
          <a:spcPct val="0"/>
        </a:spcBef>
        <a:spcAft>
          <a:spcPct val="0"/>
        </a:spcAft>
        <a:defRPr sz="3200" b="1">
          <a:solidFill>
            <a:schemeClr val="accent2"/>
          </a:solidFill>
          <a:latin typeface="Arial" panose="020B0604020202020204" pitchFamily="34" charset="0"/>
        </a:defRPr>
      </a:lvl5pPr>
      <a:lvl6pPr marL="457200" algn="l" rtl="0" fontAlgn="base">
        <a:spcBef>
          <a:spcPct val="0"/>
        </a:spcBef>
        <a:spcAft>
          <a:spcPct val="0"/>
        </a:spcAft>
        <a:defRPr sz="3200" b="1">
          <a:solidFill>
            <a:schemeClr val="accent2"/>
          </a:solidFill>
          <a:latin typeface="Arial" panose="020B0604020202020204" pitchFamily="34" charset="0"/>
        </a:defRPr>
      </a:lvl6pPr>
      <a:lvl7pPr marL="914400" algn="l" rtl="0" fontAlgn="base">
        <a:spcBef>
          <a:spcPct val="0"/>
        </a:spcBef>
        <a:spcAft>
          <a:spcPct val="0"/>
        </a:spcAft>
        <a:defRPr sz="3200" b="1">
          <a:solidFill>
            <a:schemeClr val="accent2"/>
          </a:solidFill>
          <a:latin typeface="Arial" panose="020B0604020202020204" pitchFamily="34" charset="0"/>
        </a:defRPr>
      </a:lvl7pPr>
      <a:lvl8pPr marL="1371600" algn="l" rtl="0" fontAlgn="base">
        <a:spcBef>
          <a:spcPct val="0"/>
        </a:spcBef>
        <a:spcAft>
          <a:spcPct val="0"/>
        </a:spcAft>
        <a:defRPr sz="3200" b="1">
          <a:solidFill>
            <a:schemeClr val="accent2"/>
          </a:solidFill>
          <a:latin typeface="Arial" panose="020B0604020202020204" pitchFamily="34" charset="0"/>
        </a:defRPr>
      </a:lvl8pPr>
      <a:lvl9pPr marL="1828800" algn="l" rtl="0" fontAlgn="base">
        <a:spcBef>
          <a:spcPct val="0"/>
        </a:spcBef>
        <a:spcAft>
          <a:spcPct val="0"/>
        </a:spcAft>
        <a:defRPr sz="3200" b="1">
          <a:solidFill>
            <a:schemeClr val="accent2"/>
          </a:solidFill>
          <a:latin typeface="Arial" panose="020B0604020202020204" pitchFamily="34" charset="0"/>
        </a:defRPr>
      </a:lvl9pPr>
    </p:titleStyle>
    <p:body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1DCE41-A3D0-CA84-41AB-78F357CBA42D}"/>
              </a:ext>
            </a:extLst>
          </p:cNvPr>
          <p:cNvSpPr>
            <a:spLocks noGrp="1" noChangeArrowheads="1"/>
          </p:cNvSpPr>
          <p:nvPr>
            <p:ph type="title"/>
          </p:nvPr>
        </p:nvSpPr>
        <p:spPr bwMode="auto">
          <a:xfrm>
            <a:off x="914400" y="304800"/>
            <a:ext cx="105664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3914F0-74B0-DF41-5052-352C185FCC7A}"/>
              </a:ext>
            </a:extLst>
          </p:cNvPr>
          <p:cNvSpPr>
            <a:spLocks noGrp="1" noChangeArrowheads="1"/>
          </p:cNvSpPr>
          <p:nvPr>
            <p:ph type="body" idx="1"/>
          </p:nvPr>
        </p:nvSpPr>
        <p:spPr bwMode="auto">
          <a:xfrm>
            <a:off x="914400" y="1328738"/>
            <a:ext cx="10363200" cy="463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506C20A-27E1-32F6-A800-C393D025550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Times"/>
              </a:defRPr>
            </a:lvl1pPr>
          </a:lstStyle>
          <a:p>
            <a:endParaRPr lang="en-US" altLang="en-US"/>
          </a:p>
        </p:txBody>
      </p:sp>
      <p:sp>
        <p:nvSpPr>
          <p:cNvPr id="1029" name="Rectangle 5">
            <a:extLst>
              <a:ext uri="{FF2B5EF4-FFF2-40B4-BE49-F238E27FC236}">
                <a16:creationId xmlns:a16="http://schemas.microsoft.com/office/drawing/2014/main" id="{B7F8365D-2A03-A69C-EB9E-479E8F00485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a:defRPr>
            </a:lvl1pPr>
          </a:lstStyle>
          <a:p>
            <a:endParaRPr lang="en-US" altLang="en-US"/>
          </a:p>
        </p:txBody>
      </p:sp>
      <p:sp>
        <p:nvSpPr>
          <p:cNvPr id="1030" name="Rectangle 6">
            <a:extLst>
              <a:ext uri="{FF2B5EF4-FFF2-40B4-BE49-F238E27FC236}">
                <a16:creationId xmlns:a16="http://schemas.microsoft.com/office/drawing/2014/main" id="{14C7147A-0A04-FEAF-E90B-D69473DA9C4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a:defRPr>
            </a:lvl1pPr>
          </a:lstStyle>
          <a:p>
            <a:fld id="{E1A43F76-C65D-5B4A-A7C2-785AA347DE21}" type="slidenum">
              <a:rPr lang="en-US" altLang="en-US"/>
              <a:pPr/>
              <a:t>‹#›</a:t>
            </a:fld>
            <a:endParaRPr lang="en-US" altLang="en-US"/>
          </a:p>
        </p:txBody>
      </p:sp>
    </p:spTree>
    <p:extLst>
      <p:ext uri="{BB962C8B-B14F-4D97-AF65-F5344CB8AC3E}">
        <p14:creationId xmlns:p14="http://schemas.microsoft.com/office/powerpoint/2010/main" val="34710749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7">
                                            <p:txEl>
                                              <p:pRg st="0" end="0"/>
                                            </p:txEl>
                                          </p:spTgt>
                                        </p:tgtEl>
                                        <p:attrNameLst>
                                          <p:attrName>style.visibility</p:attrName>
                                        </p:attrNameLst>
                                      </p:cBhvr>
                                      <p:to>
                                        <p:strVal val="visible"/>
                                      </p:to>
                                    </p:set>
                                    <p:animEffect transition="in" filter="wipe(left)">
                                      <p:cBhvr>
                                        <p:cTn id="11" dur="500"/>
                                        <p:tgtEl>
                                          <p:spTgt spid="102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27">
                                            <p:txEl>
                                              <p:pRg st="1" end="1"/>
                                            </p:txEl>
                                          </p:spTgt>
                                        </p:tgtEl>
                                        <p:attrNameLst>
                                          <p:attrName>style.visibility</p:attrName>
                                        </p:attrNameLst>
                                      </p:cBhvr>
                                      <p:to>
                                        <p:strVal val="visible"/>
                                      </p:to>
                                    </p:set>
                                    <p:animEffect transition="in" filter="wipe(left)">
                                      <p:cBhvr>
                                        <p:cTn id="14" dur="500"/>
                                        <p:tgtEl>
                                          <p:spTgt spid="1027">
                                            <p:txEl>
                                              <p:pRg st="1" end="1"/>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left)">
                                      <p:cBhvr>
                                        <p:cTn id="17" dur="500"/>
                                        <p:tgtEl>
                                          <p:spTgt spid="1027">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27">
                                            <p:txEl>
                                              <p:pRg st="3" end="3"/>
                                            </p:txEl>
                                          </p:spTgt>
                                        </p:tgtEl>
                                        <p:attrNameLst>
                                          <p:attrName>style.visibility</p:attrName>
                                        </p:attrNameLst>
                                      </p:cBhvr>
                                      <p:to>
                                        <p:strVal val="visible"/>
                                      </p:to>
                                    </p:set>
                                    <p:animEffect transition="in" filter="wipe(left)">
                                      <p:cBhvr>
                                        <p:cTn id="20" dur="500"/>
                                        <p:tgtEl>
                                          <p:spTgt spid="1027">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left)">
                                      <p:cBhvr>
                                        <p:cTn id="23"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P spid="1027" grpId="0" build="p" autoUpdateAnimBg="0" advAuto="0">
        <p:tmplLst>
          <p:tmpl lvl="1">
            <p:tnLst>
              <p:par>
                <p:cTn presetID="22" presetClass="entr" presetSubtype="8" fill="hold" nodeType="after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l" rtl="0" eaLnBrk="0" fontAlgn="base" hangingPunct="0">
        <a:spcBef>
          <a:spcPct val="0"/>
        </a:spcBef>
        <a:spcAft>
          <a:spcPct val="0"/>
        </a:spcAft>
        <a:defRPr sz="2800" b="1" kern="1200">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anose="020B0604020202020204" pitchFamily="34" charset="0"/>
        </a:defRPr>
      </a:lvl2pPr>
      <a:lvl3pPr algn="l" rtl="0" eaLnBrk="0" fontAlgn="base" hangingPunct="0">
        <a:spcBef>
          <a:spcPct val="0"/>
        </a:spcBef>
        <a:spcAft>
          <a:spcPct val="0"/>
        </a:spcAft>
        <a:defRPr sz="2800" b="1">
          <a:solidFill>
            <a:schemeClr val="tx2"/>
          </a:solidFill>
          <a:latin typeface="Arial" panose="020B0604020202020204" pitchFamily="34" charset="0"/>
        </a:defRPr>
      </a:lvl3pPr>
      <a:lvl4pPr algn="l" rtl="0" eaLnBrk="0" fontAlgn="base" hangingPunct="0">
        <a:spcBef>
          <a:spcPct val="0"/>
        </a:spcBef>
        <a:spcAft>
          <a:spcPct val="0"/>
        </a:spcAft>
        <a:defRPr sz="2800" b="1">
          <a:solidFill>
            <a:schemeClr val="tx2"/>
          </a:solidFill>
          <a:latin typeface="Arial" panose="020B0604020202020204" pitchFamily="34" charset="0"/>
        </a:defRPr>
      </a:lvl4pPr>
      <a:lvl5pPr algn="l" rtl="0" eaLnBrk="0" fontAlgn="base" hangingPunct="0">
        <a:spcBef>
          <a:spcPct val="0"/>
        </a:spcBef>
        <a:spcAft>
          <a:spcPct val="0"/>
        </a:spcAft>
        <a:defRPr sz="2800" b="1">
          <a:solidFill>
            <a:schemeClr val="tx2"/>
          </a:solidFill>
          <a:latin typeface="Arial" panose="020B0604020202020204" pitchFamily="34" charset="0"/>
        </a:defRPr>
      </a:lvl5pPr>
      <a:lvl6pPr marL="457200" algn="l" rtl="0" eaLnBrk="0" fontAlgn="base" hangingPunct="0">
        <a:spcBef>
          <a:spcPct val="0"/>
        </a:spcBef>
        <a:spcAft>
          <a:spcPct val="0"/>
        </a:spcAft>
        <a:defRPr sz="2800" b="1">
          <a:solidFill>
            <a:schemeClr val="tx2"/>
          </a:solidFill>
          <a:latin typeface="Arial" panose="020B0604020202020204" pitchFamily="34" charset="0"/>
        </a:defRPr>
      </a:lvl6pPr>
      <a:lvl7pPr marL="914400" algn="l" rtl="0" eaLnBrk="0" fontAlgn="base" hangingPunct="0">
        <a:spcBef>
          <a:spcPct val="0"/>
        </a:spcBef>
        <a:spcAft>
          <a:spcPct val="0"/>
        </a:spcAft>
        <a:defRPr sz="2800" b="1">
          <a:solidFill>
            <a:schemeClr val="tx2"/>
          </a:solidFill>
          <a:latin typeface="Arial" panose="020B0604020202020204" pitchFamily="34" charset="0"/>
        </a:defRPr>
      </a:lvl7pPr>
      <a:lvl8pPr marL="1371600" algn="l" rtl="0" eaLnBrk="0" fontAlgn="base" hangingPunct="0">
        <a:spcBef>
          <a:spcPct val="0"/>
        </a:spcBef>
        <a:spcAft>
          <a:spcPct val="0"/>
        </a:spcAft>
        <a:defRPr sz="2800" b="1">
          <a:solidFill>
            <a:schemeClr val="tx2"/>
          </a:solidFill>
          <a:latin typeface="Arial" panose="020B0604020202020204" pitchFamily="34" charset="0"/>
        </a:defRPr>
      </a:lvl8pPr>
      <a:lvl9pPr marL="1828800" algn="l" rtl="0" eaLnBrk="0" fontAlgn="base" hangingPunct="0">
        <a:spcBef>
          <a:spcPct val="0"/>
        </a:spcBef>
        <a:spcAft>
          <a:spcPct val="0"/>
        </a:spcAft>
        <a:defRPr sz="28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ipcc.ch/report/ar6/wg1/chapter/chapter-3/" TargetMode="External"/><Relationship Id="rId2" Type="http://schemas.openxmlformats.org/officeDocument/2006/relationships/hyperlink" Target="https://archive.ipcc.ch/pdf/supporting-material/ipcc_good_practice_guidance_paper_anthropogenic.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hyperlink" Target="https://agupubs.onlinelibrary.wiley.com/doi/abs/10.1029/JC087iC13p11161" TargetMode="External"/><Relationship Id="rId13" Type="http://schemas.openxmlformats.org/officeDocument/2006/relationships/image" Target="../media/image5.png"/><Relationship Id="rId3" Type="http://schemas.openxmlformats.org/officeDocument/2006/relationships/hyperlink" Target="https://agupubs.onlinelibrary.wiley.com/doi/epdf/10.1029/95JC00683" TargetMode="External"/><Relationship Id="rId7" Type="http://schemas.openxmlformats.org/officeDocument/2006/relationships/hyperlink" Target="http://journals.ametsoc.org/doi/pdf/10.1175/1520-0442(1993)006%3C1957:OFFTDO%3E2.0.CO;2" TargetMode="External"/><Relationship Id="rId12" Type="http://schemas.openxmlformats.org/officeDocument/2006/relationships/hyperlink" Target="http://www.nature.com/nature/journal/v399/n6736/full/399569a0.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hyperlink" Target="http://link.springer.com/article/10.1007/s003820050186" TargetMode="External"/><Relationship Id="rId5" Type="http://schemas.openxmlformats.org/officeDocument/2006/relationships/hyperlink" Target="https://www.nature.com/articles/s41558-020-0821-1" TargetMode="External"/><Relationship Id="rId10" Type="http://schemas.openxmlformats.org/officeDocument/2006/relationships/hyperlink" Target="http://journals.ametsoc.org/doi/pdf/10.1175/1520-0442(1996)009%3C2281:DGGICC%3E2.0.CO;2" TargetMode="External"/><Relationship Id="rId4" Type="http://schemas.openxmlformats.org/officeDocument/2006/relationships/hyperlink" Target="https://www.nature.com/articles/382039a0" TargetMode="External"/><Relationship Id="rId9" Type="http://schemas.openxmlformats.org/officeDocument/2006/relationships/hyperlink" Target="https://journals.ametsoc.org/view/journals/atsc/43/16/1520-0469_1986_043_1694_toowod_2_0_co_2.xm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emf"/><Relationship Id="rId18" Type="http://schemas.openxmlformats.org/officeDocument/2006/relationships/image" Target="../media/image52.emf"/><Relationship Id="rId26" Type="http://schemas.openxmlformats.org/officeDocument/2006/relationships/image" Target="../media/image58.emf"/><Relationship Id="rId3" Type="http://schemas.openxmlformats.org/officeDocument/2006/relationships/image" Target="../media/image37.emf"/><Relationship Id="rId21" Type="http://schemas.openxmlformats.org/officeDocument/2006/relationships/image" Target="../media/image55.emf"/><Relationship Id="rId7" Type="http://schemas.openxmlformats.org/officeDocument/2006/relationships/image" Target="../media/image41.emf"/><Relationship Id="rId12" Type="http://schemas.openxmlformats.org/officeDocument/2006/relationships/image" Target="../media/image46.emf"/><Relationship Id="rId17" Type="http://schemas.openxmlformats.org/officeDocument/2006/relationships/image" Target="../media/image51.emf"/><Relationship Id="rId25" Type="http://schemas.openxmlformats.org/officeDocument/2006/relationships/package" Target="../embeddings/Microsoft_Word_Document1.docx"/><Relationship Id="rId2" Type="http://schemas.openxmlformats.org/officeDocument/2006/relationships/notesSlide" Target="../notesSlides/notesSlide16.xml"/><Relationship Id="rId16" Type="http://schemas.openxmlformats.org/officeDocument/2006/relationships/image" Target="../media/image50.emf"/><Relationship Id="rId20" Type="http://schemas.openxmlformats.org/officeDocument/2006/relationships/image" Target="../media/image54.emf"/><Relationship Id="rId29" Type="http://schemas.openxmlformats.org/officeDocument/2006/relationships/hyperlink" Target="http://www.nature.com/nature/journal/v407/n6804/full/407571a0.html" TargetMode="External"/><Relationship Id="rId1" Type="http://schemas.openxmlformats.org/officeDocument/2006/relationships/slideLayout" Target="../slideLayouts/slideLayout18.xml"/><Relationship Id="rId6" Type="http://schemas.openxmlformats.org/officeDocument/2006/relationships/image" Target="../media/image40.emf"/><Relationship Id="rId11" Type="http://schemas.openxmlformats.org/officeDocument/2006/relationships/image" Target="../media/image45.emf"/><Relationship Id="rId24" Type="http://schemas.openxmlformats.org/officeDocument/2006/relationships/image" Target="../media/image57.emf"/><Relationship Id="rId5" Type="http://schemas.openxmlformats.org/officeDocument/2006/relationships/image" Target="../media/image39.emf"/><Relationship Id="rId15" Type="http://schemas.openxmlformats.org/officeDocument/2006/relationships/image" Target="../media/image49.emf"/><Relationship Id="rId23" Type="http://schemas.openxmlformats.org/officeDocument/2006/relationships/package" Target="../embeddings/Microsoft_Word_Document.docx"/><Relationship Id="rId28" Type="http://schemas.openxmlformats.org/officeDocument/2006/relationships/image" Target="../media/image60.emf"/><Relationship Id="rId10" Type="http://schemas.openxmlformats.org/officeDocument/2006/relationships/image" Target="../media/image44.emf"/><Relationship Id="rId19" Type="http://schemas.openxmlformats.org/officeDocument/2006/relationships/image" Target="../media/image53.emf"/><Relationship Id="rId4" Type="http://schemas.openxmlformats.org/officeDocument/2006/relationships/image" Target="../media/image38.emf"/><Relationship Id="rId9" Type="http://schemas.openxmlformats.org/officeDocument/2006/relationships/image" Target="../media/image43.emf"/><Relationship Id="rId14" Type="http://schemas.openxmlformats.org/officeDocument/2006/relationships/image" Target="../media/image48.emf"/><Relationship Id="rId22" Type="http://schemas.openxmlformats.org/officeDocument/2006/relationships/image" Target="../media/image56.emf"/><Relationship Id="rId27" Type="http://schemas.openxmlformats.org/officeDocument/2006/relationships/image" Target="../media/image59.emf"/><Relationship Id="rId30" Type="http://schemas.openxmlformats.org/officeDocument/2006/relationships/image" Target="../media/image250.png"/></Relationships>
</file>

<file path=ppt/slides/_rels/slide29.xml.rels><?xml version="1.0" encoding="UTF-8" standalone="yes"?>
<Relationships xmlns="http://schemas.openxmlformats.org/package/2006/relationships"><Relationship Id="rId8" Type="http://schemas.openxmlformats.org/officeDocument/2006/relationships/hyperlink" Target="https://www.nature.com/articles/s41558-020-00965-9" TargetMode="External"/><Relationship Id="rId13" Type="http://schemas.openxmlformats.org/officeDocument/2006/relationships/image" Target="../media/image290.png"/><Relationship Id="rId3" Type="http://schemas.openxmlformats.org/officeDocument/2006/relationships/hyperlink" Target="http://link.springer.com/article/10.1007/s00382-003-0313-9" TargetMode="External"/><Relationship Id="rId7" Type="http://schemas.openxmlformats.org/officeDocument/2006/relationships/hyperlink" Target="https://link.springer.com/article/10.1007/s00382-018-4356-3" TargetMode="External"/><Relationship Id="rId12" Type="http://schemas.openxmlformats.org/officeDocument/2006/relationships/hyperlink" Target="https://link.springer.com/article/10.1007/s00382-016-3079-6"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link.springer.com/article/10.1007/s00382-013-1736-6" TargetMode="External"/><Relationship Id="rId11" Type="http://schemas.openxmlformats.org/officeDocument/2006/relationships/image" Target="../media/image280.png"/><Relationship Id="rId5" Type="http://schemas.openxmlformats.org/officeDocument/2006/relationships/hyperlink" Target="http://link.springer.com/article/10.1007/s00382-013-1735-7" TargetMode="External"/><Relationship Id="rId10" Type="http://schemas.openxmlformats.org/officeDocument/2006/relationships/hyperlink" Target="https://pacificclimate.org/~IMSC/3-Wednesday/2-Orals/S07/Chen.pdf" TargetMode="External"/><Relationship Id="rId4" Type="http://schemas.openxmlformats.org/officeDocument/2006/relationships/hyperlink" Target="http://onlinelibrary.wiley.com/doi/10.1002/wcc.121/abstract" TargetMode="External"/><Relationship Id="rId9" Type="http://schemas.openxmlformats.org/officeDocument/2006/relationships/hyperlink" Target="https://doi.org/10.1175/JCLI-D-22-0681.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ipcc.ch/report/ar6/wg1/chapter/summary-for-policymaker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s://www.nature.com/articles/nclimate2410"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hyperlink" Target="http://www.nature.com/nclimate/journal/v4/n12/full/nclimate2410.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www.nature.com/nclimate/journal/v4/n12/full/nclimate2410.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0.png"/><Relationship Id="rId1" Type="http://schemas.openxmlformats.org/officeDocument/2006/relationships/slideLayout" Target="../slideLayouts/slideLayout13.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35.xml"/><Relationship Id="rId6" Type="http://schemas.openxmlformats.org/officeDocument/2006/relationships/oleObject" Target="../embeddings/oleObject3.bin"/><Relationship Id="rId5" Type="http://schemas.openxmlformats.org/officeDocument/2006/relationships/image" Target="../media/image5.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42.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30.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9.emf"/><Relationship Id="rId2" Type="http://schemas.openxmlformats.org/officeDocument/2006/relationships/oleObject" Target="../embeddings/oleObject4.bin"/><Relationship Id="rId1" Type="http://schemas.openxmlformats.org/officeDocument/2006/relationships/slideLayout" Target="../slideLayouts/slideLayout35.xml"/><Relationship Id="rId6" Type="http://schemas.openxmlformats.org/officeDocument/2006/relationships/oleObject" Target="../embeddings/oleObject6.bin"/><Relationship Id="rId5" Type="http://schemas.openxmlformats.org/officeDocument/2006/relationships/image" Target="../media/image8.emf"/><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DD0495-B771-501F-2ABB-B91791E22461}"/>
              </a:ext>
            </a:extLst>
          </p:cNvPr>
          <p:cNvPicPr>
            <a:picLocks noChangeAspect="1"/>
          </p:cNvPicPr>
          <p:nvPr/>
        </p:nvPicPr>
        <p:blipFill>
          <a:blip r:embed="rId3"/>
          <a:stretch>
            <a:fillRect/>
          </a:stretch>
        </p:blipFill>
        <p:spPr>
          <a:xfrm>
            <a:off x="0" y="-1299449"/>
            <a:ext cx="12192000" cy="8157449"/>
          </a:xfrm>
          <a:prstGeom prst="rect">
            <a:avLst/>
          </a:prstGeom>
        </p:spPr>
      </p:pic>
      <p:sp>
        <p:nvSpPr>
          <p:cNvPr id="8" name="TextBox 7">
            <a:extLst>
              <a:ext uri="{FF2B5EF4-FFF2-40B4-BE49-F238E27FC236}">
                <a16:creationId xmlns:a16="http://schemas.microsoft.com/office/drawing/2014/main" id="{952240DD-3F91-584E-AB83-C7D3CC744DE7}"/>
              </a:ext>
            </a:extLst>
          </p:cNvPr>
          <p:cNvSpPr txBox="1"/>
          <p:nvPr/>
        </p:nvSpPr>
        <p:spPr>
          <a:xfrm>
            <a:off x="0" y="551002"/>
            <a:ext cx="12192000" cy="1754326"/>
          </a:xfrm>
          <a:prstGeom prst="rect">
            <a:avLst/>
          </a:prstGeom>
          <a:solidFill>
            <a:srgbClr val="606060">
              <a:alpha val="40000"/>
            </a:srgbClr>
          </a:solidFill>
        </p:spPr>
        <p:txBody>
          <a:bodyPr wrap="square" rtlCol="0">
            <a:spAutoFit/>
          </a:bodyPr>
          <a:lstStyle/>
          <a:p>
            <a:pPr algn="ctr">
              <a:defRPr/>
            </a:pPr>
            <a:r>
              <a:rPr kumimoji="0" lang="en-CA"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Reducing the uncertainty of projected climate change</a:t>
            </a:r>
          </a:p>
        </p:txBody>
      </p:sp>
      <p:sp>
        <p:nvSpPr>
          <p:cNvPr id="5" name="TextBox 4">
            <a:extLst>
              <a:ext uri="{FF2B5EF4-FFF2-40B4-BE49-F238E27FC236}">
                <a16:creationId xmlns:a16="http://schemas.microsoft.com/office/drawing/2014/main" id="{3AD85B75-FF39-2379-13A6-3BE1E3C5679D}"/>
              </a:ext>
            </a:extLst>
          </p:cNvPr>
          <p:cNvSpPr txBox="1"/>
          <p:nvPr/>
        </p:nvSpPr>
        <p:spPr>
          <a:xfrm>
            <a:off x="5573486" y="6037928"/>
            <a:ext cx="6618514" cy="584775"/>
          </a:xfrm>
          <a:prstGeom prst="rect">
            <a:avLst/>
          </a:prstGeom>
          <a:noFill/>
        </p:spPr>
        <p:txBody>
          <a:bodyPr wrap="square" rtlCol="0">
            <a:spAutoFit/>
          </a:bodyPr>
          <a:lstStyle/>
          <a:p>
            <a:pPr marL="14288" lvl="2" algn="r">
              <a:tabLst>
                <a:tab pos="10577513" algn="l"/>
                <a:tab pos="11369675" algn="l"/>
              </a:tabLst>
            </a:pPr>
            <a:r>
              <a:rPr lang="en-US" sz="1600" dirty="0">
                <a:solidFill>
                  <a:schemeClr val="bg1"/>
                </a:solidFill>
                <a:latin typeface="Calibri" panose="020F0502020204030204" pitchFamily="34" charset="0"/>
                <a:cs typeface="Calibri" panose="020F0502020204030204" pitchFamily="34" charset="0"/>
              </a:rPr>
              <a:t>Francis Zwiers, Pacific Climate Impacts Consortium, University of Victoria</a:t>
            </a:r>
          </a:p>
          <a:p>
            <a:pPr marL="14288" lvl="2" algn="r">
              <a:tabLst>
                <a:tab pos="10577513" algn="l"/>
                <a:tab pos="11369675" algn="l"/>
              </a:tabLst>
            </a:pPr>
            <a:r>
              <a:rPr lang="en-US" sz="1600" dirty="0">
                <a:solidFill>
                  <a:schemeClr val="bg1"/>
                </a:solidFill>
                <a:latin typeface="Calibri" panose="020F0502020204030204" pitchFamily="34" charset="0"/>
                <a:cs typeface="Calibri" panose="020F0502020204030204" pitchFamily="34" charset="0"/>
              </a:rPr>
              <a:t>Chao Li, Tong Li, </a:t>
            </a:r>
            <a:r>
              <a:rPr lang="en-US" sz="1600" dirty="0" err="1">
                <a:solidFill>
                  <a:schemeClr val="bg1"/>
                </a:solidFill>
                <a:latin typeface="Calibri" panose="020F0502020204030204" pitchFamily="34" charset="0"/>
                <a:cs typeface="Calibri" panose="020F0502020204030204" pitchFamily="34" charset="0"/>
              </a:rPr>
              <a:t>Xuebin</a:t>
            </a:r>
            <a:r>
              <a:rPr lang="en-US" sz="1600">
                <a:solidFill>
                  <a:schemeClr val="bg1"/>
                </a:solidFill>
                <a:latin typeface="Calibri" panose="020F0502020204030204" pitchFamily="34" charset="0"/>
                <a:cs typeface="Calibri" panose="020F0502020204030204" pitchFamily="34" charset="0"/>
              </a:rPr>
              <a:t> Zhang, </a:t>
            </a:r>
            <a:r>
              <a:rPr lang="en-US" sz="1600" err="1">
                <a:solidFill>
                  <a:schemeClr val="bg1"/>
                </a:solidFill>
                <a:latin typeface="Calibri" panose="020F0502020204030204" pitchFamily="34" charset="0"/>
                <a:cs typeface="Calibri" panose="020F0502020204030204" pitchFamily="34" charset="0"/>
              </a:rPr>
              <a:t>Qiaohong</a:t>
            </a:r>
            <a:r>
              <a:rPr lang="en-US" sz="1600">
                <a:solidFill>
                  <a:schemeClr val="bg1"/>
                </a:solidFill>
                <a:latin typeface="Calibri" panose="020F0502020204030204" pitchFamily="34" charset="0"/>
                <a:cs typeface="Calibri" panose="020F0502020204030204" pitchFamily="34" charset="0"/>
              </a:rPr>
              <a:t> Sun, </a:t>
            </a:r>
            <a:r>
              <a:rPr lang="en-US" sz="1600" err="1">
                <a:solidFill>
                  <a:schemeClr val="bg1"/>
                </a:solidFill>
                <a:latin typeface="Calibri" panose="020F0502020204030204" pitchFamily="34" charset="0"/>
                <a:cs typeface="Calibri" panose="020F0502020204030204" pitchFamily="34" charset="0"/>
              </a:rPr>
              <a:t>Yongxiao</a:t>
            </a:r>
            <a:r>
              <a:rPr lang="en-US" sz="1600">
                <a:solidFill>
                  <a:schemeClr val="bg1"/>
                </a:solidFill>
                <a:latin typeface="Calibri" panose="020F0502020204030204" pitchFamily="34" charset="0"/>
                <a:cs typeface="Calibri" panose="020F0502020204030204" pitchFamily="34" charset="0"/>
              </a:rPr>
              <a:t> Liang, </a:t>
            </a:r>
            <a:r>
              <a:rPr lang="en-US" sz="1600" err="1">
                <a:solidFill>
                  <a:schemeClr val="bg1"/>
                </a:solidFill>
                <a:latin typeface="Calibri" panose="020F0502020204030204" pitchFamily="34" charset="0"/>
                <a:cs typeface="Calibri" panose="020F0502020204030204" pitchFamily="34" charset="0"/>
              </a:rPr>
              <a:t>Jianyu</a:t>
            </a:r>
            <a:r>
              <a:rPr lang="en-US" sz="1600">
                <a:solidFill>
                  <a:schemeClr val="bg1"/>
                </a:solidFill>
                <a:latin typeface="Calibri" panose="020F0502020204030204" pitchFamily="34" charset="0"/>
                <a:cs typeface="Calibri" panose="020F0502020204030204" pitchFamily="34" charset="0"/>
              </a:rPr>
              <a:t> Wang</a:t>
            </a:r>
            <a:endParaRPr lang="en-US" sz="1600">
              <a:solidFill>
                <a:srgbClr val="FFC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A0C68DE-826D-7573-11F2-36102D875EAD}"/>
              </a:ext>
            </a:extLst>
          </p:cNvPr>
          <p:cNvSpPr txBox="1"/>
          <p:nvPr/>
        </p:nvSpPr>
        <p:spPr>
          <a:xfrm>
            <a:off x="-1" y="6272660"/>
            <a:ext cx="3668487" cy="338554"/>
          </a:xfrm>
          <a:prstGeom prst="rect">
            <a:avLst/>
          </a:prstGeom>
          <a:noFill/>
        </p:spPr>
        <p:txBody>
          <a:bodyPr wrap="square" rtlCol="0">
            <a:spAutoFit/>
          </a:bodyPr>
          <a:lstStyle/>
          <a:p>
            <a:pPr marL="14288" lvl="2">
              <a:tabLst>
                <a:tab pos="10577513" algn="l"/>
                <a:tab pos="11369675" algn="l"/>
              </a:tabLst>
            </a:pPr>
            <a:r>
              <a:rPr lang="en-US" sz="1600" dirty="0">
                <a:solidFill>
                  <a:schemeClr val="bg2">
                    <a:lumMod val="75000"/>
                  </a:schemeClr>
                </a:solidFill>
                <a:latin typeface="Calibri" panose="020F0502020204030204" pitchFamily="34" charset="0"/>
                <a:cs typeface="Calibri" panose="020F0502020204030204" pitchFamily="34" charset="0"/>
              </a:rPr>
              <a:t>Photo: </a:t>
            </a:r>
            <a:r>
              <a:rPr lang="en-US" sz="1600" dirty="0" err="1">
                <a:solidFill>
                  <a:schemeClr val="bg2">
                    <a:lumMod val="75000"/>
                  </a:schemeClr>
                </a:solidFill>
                <a:latin typeface="Calibri" panose="020F0502020204030204" pitchFamily="34" charset="0"/>
                <a:cs typeface="Calibri" panose="020F0502020204030204" pitchFamily="34" charset="0"/>
              </a:rPr>
              <a:t>L’estive</a:t>
            </a:r>
            <a:r>
              <a:rPr lang="en-US" sz="1600" dirty="0">
                <a:solidFill>
                  <a:schemeClr val="bg2">
                    <a:lumMod val="75000"/>
                  </a:schemeClr>
                </a:solidFill>
                <a:latin typeface="Calibri" panose="020F0502020204030204" pitchFamily="34" charset="0"/>
                <a:cs typeface="Calibri" panose="020F0502020204030204" pitchFamily="34" charset="0"/>
              </a:rPr>
              <a:t> de </a:t>
            </a:r>
            <a:r>
              <a:rPr lang="en-US" sz="1600" dirty="0" err="1">
                <a:solidFill>
                  <a:schemeClr val="bg2">
                    <a:lumMod val="75000"/>
                  </a:schemeClr>
                </a:solidFill>
                <a:latin typeface="Calibri" panose="020F0502020204030204" pitchFamily="34" charset="0"/>
                <a:cs typeface="Calibri" panose="020F0502020204030204" pitchFamily="34" charset="0"/>
              </a:rPr>
              <a:t>Paloumère</a:t>
            </a:r>
            <a:r>
              <a:rPr lang="en-US" sz="1600">
                <a:solidFill>
                  <a:schemeClr val="bg2">
                    <a:lumMod val="75000"/>
                  </a:schemeClr>
                </a:solidFill>
                <a:latin typeface="Calibri" panose="020F0502020204030204" pitchFamily="34" charset="0"/>
                <a:cs typeface="Calibri" panose="020F0502020204030204" pitchFamily="34" charset="0"/>
              </a:rPr>
              <a:t>, France</a:t>
            </a:r>
            <a:endParaRPr lang="en-US" sz="16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73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Picture 3" descr="C:\Users\fwzwiers\Documents\movies\pr_a1_sresa1b_cgcm3_1_t47_2000_2100_ano_glb.gif"/>
          <p:cNvPicPr>
            <a:picLocks noChangeAspect="1" noChangeArrowheads="1" noCrop="1"/>
          </p:cNvPicPr>
          <p:nvPr/>
        </p:nvPicPr>
        <p:blipFill>
          <a:blip r:embed="rId2" cstate="print"/>
          <a:srcRect/>
          <a:stretch>
            <a:fillRect/>
          </a:stretch>
        </p:blipFill>
        <p:spPr bwMode="auto">
          <a:xfrm>
            <a:off x="1235549" y="226381"/>
            <a:ext cx="9723158" cy="6487723"/>
          </a:xfrm>
          <a:prstGeom prst="rect">
            <a:avLst/>
          </a:prstGeom>
          <a:noFill/>
        </p:spPr>
      </p:pic>
      <p:sp>
        <p:nvSpPr>
          <p:cNvPr id="5" name="TextBox 4"/>
          <p:cNvSpPr txBox="1"/>
          <p:nvPr/>
        </p:nvSpPr>
        <p:spPr>
          <a:xfrm>
            <a:off x="11010661" y="6111988"/>
            <a:ext cx="1000915" cy="369332"/>
          </a:xfrm>
          <a:prstGeom prst="rect">
            <a:avLst/>
          </a:prstGeom>
          <a:solidFill>
            <a:schemeClr val="bg1"/>
          </a:solidFill>
          <a:ln>
            <a:solidFill>
              <a:schemeClr val="tx1"/>
            </a:solidFill>
          </a:ln>
          <a:effectLst>
            <a:innerShdw blurRad="114300">
              <a:prstClr val="black"/>
            </a:innerShdw>
          </a:effectLst>
        </p:spPr>
        <p:txBody>
          <a:bodyPr wrap="none" rtlCol="0">
            <a:spAutoFit/>
          </a:bodyPr>
          <a:lstStyle/>
          <a:p>
            <a:r>
              <a:rPr lang="en-CA" dirty="0"/>
              <a:t>mm/day</a:t>
            </a:r>
          </a:p>
        </p:txBody>
      </p:sp>
      <p:sp>
        <p:nvSpPr>
          <p:cNvPr id="2" name="Rectangle 2">
            <a:extLst>
              <a:ext uri="{FF2B5EF4-FFF2-40B4-BE49-F238E27FC236}">
                <a16:creationId xmlns:a16="http://schemas.microsoft.com/office/drawing/2014/main" id="{6D056944-34CD-59A8-D94D-C801653623B8}"/>
              </a:ext>
            </a:extLst>
          </p:cNvPr>
          <p:cNvSpPr>
            <a:spLocks noChangeArrowheads="1"/>
          </p:cNvSpPr>
          <p:nvPr/>
        </p:nvSpPr>
        <p:spPr bwMode="auto">
          <a:xfrm>
            <a:off x="0" y="358902"/>
            <a:ext cx="12192000" cy="685800"/>
          </a:xfrm>
          <a:prstGeom prst="rect">
            <a:avLst/>
          </a:prstGeom>
          <a:noFill/>
          <a:ln w="9525">
            <a:noFill/>
            <a:miter lim="800000"/>
            <a:headEnd/>
            <a:tailEnd/>
          </a:ln>
          <a:effectLst/>
        </p:spPr>
        <p:txBody>
          <a:bodyPr anchor="ctr"/>
          <a:lstStyle/>
          <a:p>
            <a:pPr algn="ctr" eaLnBrk="1" hangingPunct="1"/>
            <a:r>
              <a:rPr lang="en-US" sz="4000" dirty="0"/>
              <a:t> A precipitation change projection (SRES-A1B)</a:t>
            </a:r>
          </a:p>
        </p:txBody>
      </p:sp>
      <p:sp>
        <p:nvSpPr>
          <p:cNvPr id="3" name="Rectangle 2">
            <a:extLst>
              <a:ext uri="{FF2B5EF4-FFF2-40B4-BE49-F238E27FC236}">
                <a16:creationId xmlns:a16="http://schemas.microsoft.com/office/drawing/2014/main" id="{0F62F489-AF85-EED1-97F9-D6C66A3D5AE4}"/>
              </a:ext>
            </a:extLst>
          </p:cNvPr>
          <p:cNvSpPr txBox="1">
            <a:spLocks noChangeArrowheads="1"/>
          </p:cNvSpPr>
          <p:nvPr/>
        </p:nvSpPr>
        <p:spPr>
          <a:xfrm>
            <a:off x="9717220" y="5416008"/>
            <a:ext cx="1138686" cy="274681"/>
          </a:xfrm>
          <a:prstGeom prst="rect">
            <a:avLst/>
          </a:prstGeom>
          <a:solidFill>
            <a:srgbClr val="CCFFCC"/>
          </a:solidFill>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2000" dirty="0">
                <a:solidFill>
                  <a:schemeClr val="accent5">
                    <a:lumMod val="50000"/>
                  </a:schemeClr>
                </a:solidFill>
              </a:rPr>
              <a:t>CGCM3</a:t>
            </a:r>
            <a:endParaRPr lang="en-CA" sz="2400" dirty="0">
              <a:solidFill>
                <a:schemeClr val="accent5">
                  <a:lumMod val="50000"/>
                </a:schemeClr>
              </a:solidFill>
            </a:endParaRPr>
          </a:p>
        </p:txBody>
      </p:sp>
      <p:sp>
        <p:nvSpPr>
          <p:cNvPr id="4" name="Text Box 5">
            <a:extLst>
              <a:ext uri="{FF2B5EF4-FFF2-40B4-BE49-F238E27FC236}">
                <a16:creationId xmlns:a16="http://schemas.microsoft.com/office/drawing/2014/main" id="{0B8B15AB-3F1E-F0E2-0F18-7C27EF2FD7E3}"/>
              </a:ext>
            </a:extLst>
          </p:cNvPr>
          <p:cNvSpPr txBox="1">
            <a:spLocks noChangeArrowheads="1"/>
          </p:cNvSpPr>
          <p:nvPr/>
        </p:nvSpPr>
        <p:spPr bwMode="auto">
          <a:xfrm>
            <a:off x="9861424" y="990606"/>
            <a:ext cx="1088760" cy="230832"/>
          </a:xfrm>
          <a:prstGeom prst="rect">
            <a:avLst/>
          </a:prstGeom>
          <a:noFill/>
          <a:ln w="12700" cap="sq">
            <a:noFill/>
            <a:miter lim="800000"/>
            <a:headEnd/>
            <a:tailEnd/>
          </a:ln>
          <a:effectLst/>
        </p:spPr>
        <p:txBody>
          <a:bodyPr wrap="none">
            <a:spAutoFit/>
          </a:bodyPr>
          <a:lstStyle/>
          <a:p>
            <a:pPr algn="l"/>
            <a:r>
              <a:rPr lang="en-CA" sz="900" dirty="0"/>
              <a:t>Courtesy </a:t>
            </a:r>
            <a:r>
              <a:rPr lang="en-CA" sz="900" dirty="0" err="1"/>
              <a:t>CCCma</a:t>
            </a:r>
            <a:endParaRPr lang="en-CA"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3" name="Text Box 3">
            <a:extLst>
              <a:ext uri="{FF2B5EF4-FFF2-40B4-BE49-F238E27FC236}">
                <a16:creationId xmlns:a16="http://schemas.microsoft.com/office/drawing/2014/main" id="{1A62582A-F66C-D3B9-F2F3-767E5036581C}"/>
              </a:ext>
            </a:extLst>
          </p:cNvPr>
          <p:cNvSpPr txBox="1">
            <a:spLocks noChangeArrowheads="1"/>
          </p:cNvSpPr>
          <p:nvPr/>
        </p:nvSpPr>
        <p:spPr bwMode="auto">
          <a:xfrm>
            <a:off x="290131" y="1131911"/>
            <a:ext cx="2809361" cy="4524315"/>
          </a:xfrm>
          <a:prstGeom prst="rect">
            <a:avLst/>
          </a:prstGeom>
          <a:noFill/>
          <a:ln>
            <a:noFill/>
          </a:ln>
          <a:effectLst/>
        </p:spPr>
        <p:txBody>
          <a:bodyPr wrap="square">
            <a:spAutoFit/>
          </a:bodyPr>
          <a:lstStyle/>
          <a:p>
            <a:pPr fontAlgn="base">
              <a:spcBef>
                <a:spcPct val="0"/>
              </a:spcBef>
              <a:spcAft>
                <a:spcPct val="0"/>
              </a:spcAft>
            </a:pPr>
            <a:r>
              <a:rPr lang="en-US" altLang="en-US" sz="2400" dirty="0">
                <a:solidFill>
                  <a:srgbClr val="000000"/>
                </a:solidFill>
                <a:latin typeface="Calibri" panose="020F0502020204030204" pitchFamily="34" charset="0"/>
                <a:cs typeface="Calibri" panose="020F0502020204030204" pitchFamily="34" charset="0"/>
              </a:rPr>
              <a:t>ESMs go beyond the physical climate system by including feedbacks between climate and biosphere (via carbon cycle), and representing important chemical processes related to sulfur, ozone and nitrogen.</a:t>
            </a:r>
          </a:p>
        </p:txBody>
      </p:sp>
      <p:grpSp>
        <p:nvGrpSpPr>
          <p:cNvPr id="885764" name="Group 4">
            <a:extLst>
              <a:ext uri="{FF2B5EF4-FFF2-40B4-BE49-F238E27FC236}">
                <a16:creationId xmlns:a16="http://schemas.microsoft.com/office/drawing/2014/main" id="{B8745221-71FA-2FF2-E44B-AE8F7D908E9E}"/>
              </a:ext>
            </a:extLst>
          </p:cNvPr>
          <p:cNvGrpSpPr>
            <a:grpSpLocks/>
          </p:cNvGrpSpPr>
          <p:nvPr/>
        </p:nvGrpSpPr>
        <p:grpSpPr bwMode="auto">
          <a:xfrm>
            <a:off x="4405746" y="299897"/>
            <a:ext cx="7429252" cy="6385911"/>
            <a:chOff x="784" y="282"/>
            <a:chExt cx="4238" cy="3948"/>
          </a:xfrm>
        </p:grpSpPr>
        <p:sp>
          <p:nvSpPr>
            <p:cNvPr id="885765" name="Rectangle 5">
              <a:extLst>
                <a:ext uri="{FF2B5EF4-FFF2-40B4-BE49-F238E27FC236}">
                  <a16:creationId xmlns:a16="http://schemas.microsoft.com/office/drawing/2014/main" id="{887CB7CA-C3C3-0854-B666-E960FAB229A6}"/>
                </a:ext>
              </a:extLst>
            </p:cNvPr>
            <p:cNvSpPr>
              <a:spLocks noChangeArrowheads="1"/>
            </p:cNvSpPr>
            <p:nvPr/>
          </p:nvSpPr>
          <p:spPr bwMode="auto">
            <a:xfrm>
              <a:off x="875" y="629"/>
              <a:ext cx="1065" cy="1251"/>
            </a:xfrm>
            <a:prstGeom prst="rect">
              <a:avLst/>
            </a:prstGeom>
            <a:solidFill>
              <a:srgbClr val="FFCC99"/>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66" name="Rectangle 6">
              <a:extLst>
                <a:ext uri="{FF2B5EF4-FFF2-40B4-BE49-F238E27FC236}">
                  <a16:creationId xmlns:a16="http://schemas.microsoft.com/office/drawing/2014/main" id="{F9D82481-9D90-9B65-29C3-9543F1BA6A85}"/>
                </a:ext>
              </a:extLst>
            </p:cNvPr>
            <p:cNvSpPr>
              <a:spLocks noChangeArrowheads="1"/>
            </p:cNvSpPr>
            <p:nvPr/>
          </p:nvSpPr>
          <p:spPr bwMode="auto">
            <a:xfrm>
              <a:off x="3868" y="619"/>
              <a:ext cx="1065" cy="1251"/>
            </a:xfrm>
            <a:prstGeom prst="rect">
              <a:avLst/>
            </a:prstGeom>
            <a:solidFill>
              <a:srgbClr val="FFCC99"/>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1600">
                <a:solidFill>
                  <a:srgbClr val="000000"/>
                </a:solidFill>
                <a:latin typeface="Arial" panose="020B0604020202020204" pitchFamily="34" charset="0"/>
              </a:endParaRPr>
            </a:p>
          </p:txBody>
        </p:sp>
        <p:sp>
          <p:nvSpPr>
            <p:cNvPr id="885767" name="Rectangle 7">
              <a:extLst>
                <a:ext uri="{FF2B5EF4-FFF2-40B4-BE49-F238E27FC236}">
                  <a16:creationId xmlns:a16="http://schemas.microsoft.com/office/drawing/2014/main" id="{13382ACC-FE8A-7C44-7187-B064976689C6}"/>
                </a:ext>
              </a:extLst>
            </p:cNvPr>
            <p:cNvSpPr>
              <a:spLocks noChangeArrowheads="1"/>
            </p:cNvSpPr>
            <p:nvPr/>
          </p:nvSpPr>
          <p:spPr bwMode="auto">
            <a:xfrm>
              <a:off x="2388" y="620"/>
              <a:ext cx="1065" cy="1251"/>
            </a:xfrm>
            <a:prstGeom prst="rect">
              <a:avLst/>
            </a:prstGeom>
            <a:solidFill>
              <a:srgbClr val="FFCC99"/>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68" name="Rectangle 8">
              <a:extLst>
                <a:ext uri="{FF2B5EF4-FFF2-40B4-BE49-F238E27FC236}">
                  <a16:creationId xmlns:a16="http://schemas.microsoft.com/office/drawing/2014/main" id="{74F3F7ED-08DB-B6D6-E92C-DDDFB61640C2}"/>
                </a:ext>
              </a:extLst>
            </p:cNvPr>
            <p:cNvSpPr>
              <a:spLocks noChangeArrowheads="1"/>
            </p:cNvSpPr>
            <p:nvPr/>
          </p:nvSpPr>
          <p:spPr bwMode="auto">
            <a:xfrm>
              <a:off x="989" y="1672"/>
              <a:ext cx="1065" cy="1251"/>
            </a:xfrm>
            <a:prstGeom prst="rect">
              <a:avLst/>
            </a:prstGeom>
            <a:solidFill>
              <a:srgbClr val="BBD15F"/>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69" name="Rectangle 9">
              <a:extLst>
                <a:ext uri="{FF2B5EF4-FFF2-40B4-BE49-F238E27FC236}">
                  <a16:creationId xmlns:a16="http://schemas.microsoft.com/office/drawing/2014/main" id="{35DB3E5F-FC75-747A-8BF5-0916799B8423}"/>
                </a:ext>
              </a:extLst>
            </p:cNvPr>
            <p:cNvSpPr>
              <a:spLocks noChangeArrowheads="1"/>
            </p:cNvSpPr>
            <p:nvPr/>
          </p:nvSpPr>
          <p:spPr bwMode="auto">
            <a:xfrm>
              <a:off x="1122" y="2724"/>
              <a:ext cx="1065" cy="1251"/>
            </a:xfrm>
            <a:prstGeom prst="rect">
              <a:avLst/>
            </a:prstGeom>
            <a:solidFill>
              <a:schemeClr val="accent1"/>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70" name="Rectangle 10">
              <a:extLst>
                <a:ext uri="{FF2B5EF4-FFF2-40B4-BE49-F238E27FC236}">
                  <a16:creationId xmlns:a16="http://schemas.microsoft.com/office/drawing/2014/main" id="{68B17460-7E19-5B57-0867-F944304F1BEB}"/>
                </a:ext>
              </a:extLst>
            </p:cNvPr>
            <p:cNvSpPr>
              <a:spLocks noChangeArrowheads="1"/>
            </p:cNvSpPr>
            <p:nvPr/>
          </p:nvSpPr>
          <p:spPr bwMode="auto">
            <a:xfrm>
              <a:off x="2379" y="2743"/>
              <a:ext cx="1065" cy="1251"/>
            </a:xfrm>
            <a:prstGeom prst="rect">
              <a:avLst/>
            </a:prstGeom>
            <a:solidFill>
              <a:schemeClr val="accent1"/>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71" name="Text Box 11">
              <a:extLst>
                <a:ext uri="{FF2B5EF4-FFF2-40B4-BE49-F238E27FC236}">
                  <a16:creationId xmlns:a16="http://schemas.microsoft.com/office/drawing/2014/main" id="{40308B2F-8018-9D72-1D13-F35E683AD4C8}"/>
                </a:ext>
              </a:extLst>
            </p:cNvPr>
            <p:cNvSpPr txBox="1">
              <a:spLocks noChangeArrowheads="1"/>
            </p:cNvSpPr>
            <p:nvPr/>
          </p:nvSpPr>
          <p:spPr bwMode="auto">
            <a:xfrm>
              <a:off x="1213" y="2754"/>
              <a:ext cx="82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PHYSICAL LAND</a:t>
              </a:r>
            </a:p>
          </p:txBody>
        </p:sp>
        <p:sp>
          <p:nvSpPr>
            <p:cNvPr id="885772" name="Text Box 12">
              <a:extLst>
                <a:ext uri="{FF2B5EF4-FFF2-40B4-BE49-F238E27FC236}">
                  <a16:creationId xmlns:a16="http://schemas.microsoft.com/office/drawing/2014/main" id="{4ECAD8AC-4D6C-0978-90E9-FB0C446B4830}"/>
                </a:ext>
              </a:extLst>
            </p:cNvPr>
            <p:cNvSpPr txBox="1">
              <a:spLocks noChangeArrowheads="1"/>
            </p:cNvSpPr>
            <p:nvPr/>
          </p:nvSpPr>
          <p:spPr bwMode="auto">
            <a:xfrm>
              <a:off x="1180" y="2949"/>
              <a:ext cx="972" cy="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buFontTx/>
                <a:buChar char="•"/>
              </a:pPr>
              <a:r>
                <a:rPr lang="en-US" altLang="en-US" sz="800" b="1">
                  <a:solidFill>
                    <a:srgbClr val="000000"/>
                  </a:solidFill>
                  <a:latin typeface="Arial" panose="020B0604020202020204" pitchFamily="34" charset="0"/>
                </a:rPr>
                <a:t>Leaf area index</a:t>
              </a:r>
            </a:p>
            <a:p>
              <a:pPr fontAlgn="base">
                <a:spcBef>
                  <a:spcPct val="0"/>
                </a:spcBef>
                <a:spcAft>
                  <a:spcPct val="0"/>
                </a:spcAft>
                <a:buFontTx/>
                <a:buChar char="•"/>
              </a:pPr>
              <a:r>
                <a:rPr lang="en-US" altLang="en-US" sz="800" b="1">
                  <a:solidFill>
                    <a:srgbClr val="000000"/>
                  </a:solidFill>
                  <a:latin typeface="Arial" panose="020B0604020202020204" pitchFamily="34" charset="0"/>
                </a:rPr>
                <a:t>Roughness length</a:t>
              </a:r>
            </a:p>
            <a:p>
              <a:pPr fontAlgn="base">
                <a:spcBef>
                  <a:spcPct val="0"/>
                </a:spcBef>
                <a:spcAft>
                  <a:spcPct val="0"/>
                </a:spcAft>
                <a:buFontTx/>
                <a:buChar char="•"/>
              </a:pPr>
              <a:r>
                <a:rPr lang="en-US" altLang="en-US" sz="800" b="1">
                  <a:solidFill>
                    <a:srgbClr val="000000"/>
                  </a:solidFill>
                  <a:latin typeface="Arial" panose="020B0604020202020204" pitchFamily="34" charset="0"/>
                </a:rPr>
                <a:t>Rooting depth and distribution</a:t>
              </a:r>
            </a:p>
            <a:p>
              <a:pPr fontAlgn="base">
                <a:spcBef>
                  <a:spcPct val="0"/>
                </a:spcBef>
                <a:spcAft>
                  <a:spcPct val="0"/>
                </a:spcAft>
                <a:buFontTx/>
                <a:buChar char="•"/>
              </a:pPr>
              <a:r>
                <a:rPr lang="en-US" altLang="en-US" sz="800" b="1">
                  <a:solidFill>
                    <a:srgbClr val="000000"/>
                  </a:solidFill>
                  <a:latin typeface="Arial" panose="020B0604020202020204" pitchFamily="34" charset="0"/>
                </a:rPr>
                <a:t>Land surface albedo</a:t>
              </a:r>
            </a:p>
            <a:p>
              <a:pPr fontAlgn="base">
                <a:spcBef>
                  <a:spcPct val="0"/>
                </a:spcBef>
                <a:spcAft>
                  <a:spcPct val="0"/>
                </a:spcAft>
                <a:buFontTx/>
                <a:buChar char="•"/>
              </a:pPr>
              <a:endParaRPr lang="en-US" altLang="en-US" sz="800" b="1">
                <a:solidFill>
                  <a:srgbClr val="000000"/>
                </a:solidFill>
                <a:latin typeface="Arial" panose="020B0604020202020204" pitchFamily="34" charset="0"/>
              </a:endParaRPr>
            </a:p>
            <a:p>
              <a:pPr fontAlgn="base">
                <a:spcBef>
                  <a:spcPct val="0"/>
                </a:spcBef>
                <a:spcAft>
                  <a:spcPct val="0"/>
                </a:spcAft>
                <a:buFontTx/>
                <a:buChar char="•"/>
              </a:pPr>
              <a:r>
                <a:rPr lang="en-US" altLang="en-US" sz="800" b="1">
                  <a:solidFill>
                    <a:srgbClr val="000000"/>
                  </a:solidFill>
                  <a:latin typeface="Arial" panose="020B0604020202020204" pitchFamily="34" charset="0"/>
                </a:rPr>
                <a:t>Soil moisture</a:t>
              </a:r>
            </a:p>
            <a:p>
              <a:pPr fontAlgn="base">
                <a:spcBef>
                  <a:spcPct val="0"/>
                </a:spcBef>
                <a:spcAft>
                  <a:spcPct val="0"/>
                </a:spcAft>
                <a:buFontTx/>
                <a:buChar char="•"/>
              </a:pPr>
              <a:r>
                <a:rPr lang="en-US" altLang="en-US" sz="800" b="1">
                  <a:solidFill>
                    <a:srgbClr val="000000"/>
                  </a:solidFill>
                  <a:latin typeface="Arial" panose="020B0604020202020204" pitchFamily="34" charset="0"/>
                </a:rPr>
                <a:t>Soil temperature</a:t>
              </a:r>
            </a:p>
            <a:p>
              <a:pPr fontAlgn="base">
                <a:spcBef>
                  <a:spcPct val="0"/>
                </a:spcBef>
                <a:spcAft>
                  <a:spcPct val="0"/>
                </a:spcAft>
                <a:buFontTx/>
                <a:buChar char="•"/>
              </a:pPr>
              <a:r>
                <a:rPr lang="en-US" altLang="en-US" sz="800" b="1">
                  <a:solidFill>
                    <a:srgbClr val="000000"/>
                  </a:solidFill>
                  <a:latin typeface="Arial" panose="020B0604020202020204" pitchFamily="34" charset="0"/>
                </a:rPr>
                <a:t>Snow</a:t>
              </a:r>
            </a:p>
            <a:p>
              <a:pPr fontAlgn="base">
                <a:spcBef>
                  <a:spcPct val="0"/>
                </a:spcBef>
                <a:spcAft>
                  <a:spcPct val="0"/>
                </a:spcAft>
                <a:buFontTx/>
                <a:buChar char="•"/>
              </a:pPr>
              <a:r>
                <a:rPr lang="en-US" altLang="en-US" sz="800" b="1">
                  <a:solidFill>
                    <a:srgbClr val="000000"/>
                  </a:solidFill>
                  <a:latin typeface="Arial" panose="020B0604020202020204" pitchFamily="34" charset="0"/>
                </a:rPr>
                <a:t>Land ice/Glaciers</a:t>
              </a:r>
            </a:p>
          </p:txBody>
        </p:sp>
        <p:sp>
          <p:nvSpPr>
            <p:cNvPr id="885773" name="Text Box 13">
              <a:extLst>
                <a:ext uri="{FF2B5EF4-FFF2-40B4-BE49-F238E27FC236}">
                  <a16:creationId xmlns:a16="http://schemas.microsoft.com/office/drawing/2014/main" id="{968ED1EC-6F4E-9F25-0367-069D32721AC6}"/>
                </a:ext>
              </a:extLst>
            </p:cNvPr>
            <p:cNvSpPr txBox="1">
              <a:spLocks noChangeArrowheads="1"/>
            </p:cNvSpPr>
            <p:nvPr/>
          </p:nvSpPr>
          <p:spPr bwMode="auto">
            <a:xfrm>
              <a:off x="2522" y="2757"/>
              <a:ext cx="734"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PHYSICAL </a:t>
              </a:r>
            </a:p>
            <a:p>
              <a:pPr algn="ctr" fontAlgn="base">
                <a:spcBef>
                  <a:spcPct val="0"/>
                </a:spcBef>
                <a:spcAft>
                  <a:spcPct val="0"/>
                </a:spcAft>
              </a:pPr>
              <a:r>
                <a:rPr lang="en-US" altLang="en-US" sz="900" b="1" u="sng">
                  <a:solidFill>
                    <a:srgbClr val="000000"/>
                  </a:solidFill>
                  <a:latin typeface="Arial" panose="020B0604020202020204" pitchFamily="34" charset="0"/>
                </a:rPr>
                <a:t>ATMOSPHERE</a:t>
              </a:r>
            </a:p>
          </p:txBody>
        </p:sp>
        <p:sp>
          <p:nvSpPr>
            <p:cNvPr id="885774" name="Text Box 14">
              <a:extLst>
                <a:ext uri="{FF2B5EF4-FFF2-40B4-BE49-F238E27FC236}">
                  <a16:creationId xmlns:a16="http://schemas.microsoft.com/office/drawing/2014/main" id="{91D57B2C-E3D0-EED4-3C47-80FD3065E780}"/>
                </a:ext>
              </a:extLst>
            </p:cNvPr>
            <p:cNvSpPr txBox="1">
              <a:spLocks noChangeArrowheads="1"/>
            </p:cNvSpPr>
            <p:nvPr/>
          </p:nvSpPr>
          <p:spPr bwMode="auto">
            <a:xfrm>
              <a:off x="2418" y="3015"/>
              <a:ext cx="973" cy="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buFontTx/>
                <a:buChar char="•"/>
              </a:pPr>
              <a:r>
                <a:rPr lang="en-US" altLang="en-US" sz="800" b="1">
                  <a:solidFill>
                    <a:srgbClr val="000000"/>
                  </a:solidFill>
                  <a:latin typeface="Arial" panose="020B0604020202020204" pitchFamily="34" charset="0"/>
                </a:rPr>
                <a:t>Temperature</a:t>
              </a:r>
            </a:p>
            <a:p>
              <a:pPr fontAlgn="base">
                <a:spcBef>
                  <a:spcPct val="0"/>
                </a:spcBef>
                <a:spcAft>
                  <a:spcPct val="0"/>
                </a:spcAft>
                <a:buFontTx/>
                <a:buChar char="•"/>
              </a:pPr>
              <a:r>
                <a:rPr lang="en-US" altLang="en-US" sz="800" b="1">
                  <a:solidFill>
                    <a:srgbClr val="000000"/>
                  </a:solidFill>
                  <a:latin typeface="Arial" panose="020B0604020202020204" pitchFamily="34" charset="0"/>
                </a:rPr>
                <a:t>Humidity</a:t>
              </a:r>
            </a:p>
            <a:p>
              <a:pPr fontAlgn="base">
                <a:spcBef>
                  <a:spcPct val="0"/>
                </a:spcBef>
                <a:spcAft>
                  <a:spcPct val="0"/>
                </a:spcAft>
                <a:buFontTx/>
                <a:buChar char="•"/>
              </a:pPr>
              <a:r>
                <a:rPr lang="en-US" altLang="en-US" sz="800" b="1">
                  <a:solidFill>
                    <a:srgbClr val="000000"/>
                  </a:solidFill>
                  <a:latin typeface="Arial" panose="020B0604020202020204" pitchFamily="34" charset="0"/>
                </a:rPr>
                <a:t>Pressure</a:t>
              </a:r>
            </a:p>
            <a:p>
              <a:pPr fontAlgn="base">
                <a:spcBef>
                  <a:spcPct val="0"/>
                </a:spcBef>
                <a:spcAft>
                  <a:spcPct val="0"/>
                </a:spcAft>
                <a:buFontTx/>
                <a:buChar char="•"/>
              </a:pPr>
              <a:r>
                <a:rPr lang="en-US" altLang="en-US" sz="800" b="1">
                  <a:solidFill>
                    <a:srgbClr val="000000"/>
                  </a:solidFill>
                  <a:latin typeface="Arial" panose="020B0604020202020204" pitchFamily="34" charset="0"/>
                </a:rPr>
                <a:t>Winds</a:t>
              </a:r>
            </a:p>
            <a:p>
              <a:pPr fontAlgn="base">
                <a:spcBef>
                  <a:spcPct val="0"/>
                </a:spcBef>
                <a:spcAft>
                  <a:spcPct val="0"/>
                </a:spcAft>
                <a:buFontTx/>
                <a:buChar char="•"/>
              </a:pPr>
              <a:r>
                <a:rPr lang="en-US" altLang="en-US" sz="800" b="1">
                  <a:solidFill>
                    <a:srgbClr val="000000"/>
                  </a:solidFill>
                  <a:latin typeface="Arial" panose="020B0604020202020204" pitchFamily="34" charset="0"/>
                </a:rPr>
                <a:t>Clouds (Liquid and frozen water contents and fraction)</a:t>
              </a:r>
            </a:p>
          </p:txBody>
        </p:sp>
        <p:sp>
          <p:nvSpPr>
            <p:cNvPr id="885775" name="Text Box 15">
              <a:extLst>
                <a:ext uri="{FF2B5EF4-FFF2-40B4-BE49-F238E27FC236}">
                  <a16:creationId xmlns:a16="http://schemas.microsoft.com/office/drawing/2014/main" id="{2F3FAB55-2071-378A-FEC5-C9BE9DA35BA4}"/>
                </a:ext>
              </a:extLst>
            </p:cNvPr>
            <p:cNvSpPr txBox="1">
              <a:spLocks noChangeArrowheads="1"/>
            </p:cNvSpPr>
            <p:nvPr/>
          </p:nvSpPr>
          <p:spPr bwMode="auto">
            <a:xfrm>
              <a:off x="1045" y="1733"/>
              <a:ext cx="92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BIOLOGICAL LAND</a:t>
              </a:r>
            </a:p>
          </p:txBody>
        </p:sp>
        <p:sp>
          <p:nvSpPr>
            <p:cNvPr id="885776" name="Text Box 16">
              <a:extLst>
                <a:ext uri="{FF2B5EF4-FFF2-40B4-BE49-F238E27FC236}">
                  <a16:creationId xmlns:a16="http://schemas.microsoft.com/office/drawing/2014/main" id="{0D332914-C467-4B9F-CA17-7290DDF67349}"/>
                </a:ext>
              </a:extLst>
            </p:cNvPr>
            <p:cNvSpPr txBox="1">
              <a:spLocks noChangeArrowheads="1"/>
            </p:cNvSpPr>
            <p:nvPr/>
          </p:nvSpPr>
          <p:spPr bwMode="auto">
            <a:xfrm>
              <a:off x="1008" y="1884"/>
              <a:ext cx="973" cy="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800" b="1">
                  <a:solidFill>
                    <a:srgbClr val="000000"/>
                  </a:solidFill>
                  <a:latin typeface="Arial" panose="020B0604020202020204" pitchFamily="34" charset="0"/>
                </a:rPr>
                <a:t>Vegetation attributes including</a:t>
              </a:r>
            </a:p>
            <a:p>
              <a:pPr fontAlgn="base">
                <a:spcBef>
                  <a:spcPct val="0"/>
                </a:spcBef>
                <a:spcAft>
                  <a:spcPct val="0"/>
                </a:spcAft>
                <a:buFontTx/>
                <a:buChar char="•"/>
              </a:pPr>
              <a:r>
                <a:rPr lang="en-US" altLang="en-US" sz="800" b="1">
                  <a:solidFill>
                    <a:srgbClr val="000000"/>
                  </a:solidFill>
                  <a:latin typeface="Arial" panose="020B0604020202020204" pitchFamily="34" charset="0"/>
                </a:rPr>
                <a:t>Leaf biomass</a:t>
              </a:r>
            </a:p>
            <a:p>
              <a:pPr fontAlgn="base">
                <a:spcBef>
                  <a:spcPct val="0"/>
                </a:spcBef>
                <a:spcAft>
                  <a:spcPct val="0"/>
                </a:spcAft>
                <a:buFontTx/>
                <a:buChar char="•"/>
              </a:pPr>
              <a:r>
                <a:rPr lang="en-US" altLang="en-US" sz="800" b="1">
                  <a:solidFill>
                    <a:srgbClr val="000000"/>
                  </a:solidFill>
                  <a:latin typeface="Arial" panose="020B0604020202020204" pitchFamily="34" charset="0"/>
                </a:rPr>
                <a:t>Vegetation height</a:t>
              </a:r>
            </a:p>
            <a:p>
              <a:pPr fontAlgn="base">
                <a:spcBef>
                  <a:spcPct val="0"/>
                </a:spcBef>
                <a:spcAft>
                  <a:spcPct val="0"/>
                </a:spcAft>
                <a:buFontTx/>
                <a:buChar char="•"/>
              </a:pPr>
              <a:r>
                <a:rPr lang="en-US" altLang="en-US" sz="800" b="1">
                  <a:solidFill>
                    <a:srgbClr val="000000"/>
                  </a:solidFill>
                  <a:latin typeface="Arial" panose="020B0604020202020204" pitchFamily="34" charset="0"/>
                </a:rPr>
                <a:t>Root biomass</a:t>
              </a:r>
            </a:p>
            <a:p>
              <a:pPr fontAlgn="base">
                <a:spcBef>
                  <a:spcPct val="0"/>
                </a:spcBef>
                <a:spcAft>
                  <a:spcPct val="0"/>
                </a:spcAft>
                <a:buFontTx/>
                <a:buChar char="•"/>
              </a:pPr>
              <a:r>
                <a:rPr lang="en-US" altLang="en-US" sz="800" b="1">
                  <a:solidFill>
                    <a:srgbClr val="000000"/>
                  </a:solidFill>
                  <a:latin typeface="Arial" panose="020B0604020202020204" pitchFamily="34" charset="0"/>
                </a:rPr>
                <a:t>Fractional vegetation coverage</a:t>
              </a:r>
            </a:p>
          </p:txBody>
        </p:sp>
        <p:sp>
          <p:nvSpPr>
            <p:cNvPr id="885777" name="Text Box 17">
              <a:extLst>
                <a:ext uri="{FF2B5EF4-FFF2-40B4-BE49-F238E27FC236}">
                  <a16:creationId xmlns:a16="http://schemas.microsoft.com/office/drawing/2014/main" id="{8DF00843-A0A4-AE97-4ABE-356E901930FC}"/>
                </a:ext>
              </a:extLst>
            </p:cNvPr>
            <p:cNvSpPr txBox="1">
              <a:spLocks noChangeArrowheads="1"/>
            </p:cNvSpPr>
            <p:nvPr/>
          </p:nvSpPr>
          <p:spPr bwMode="auto">
            <a:xfrm>
              <a:off x="950" y="645"/>
              <a:ext cx="843"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CHEMICAL LAND</a:t>
              </a:r>
            </a:p>
          </p:txBody>
        </p:sp>
        <p:sp>
          <p:nvSpPr>
            <p:cNvPr id="885778" name="Text Box 18">
              <a:extLst>
                <a:ext uri="{FF2B5EF4-FFF2-40B4-BE49-F238E27FC236}">
                  <a16:creationId xmlns:a16="http://schemas.microsoft.com/office/drawing/2014/main" id="{78918366-B734-FF28-84E1-AA34B14000FB}"/>
                </a:ext>
              </a:extLst>
            </p:cNvPr>
            <p:cNvSpPr txBox="1">
              <a:spLocks noChangeArrowheads="1"/>
            </p:cNvSpPr>
            <p:nvPr/>
          </p:nvSpPr>
          <p:spPr bwMode="auto">
            <a:xfrm>
              <a:off x="2536" y="635"/>
              <a:ext cx="734"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CHEMICAL </a:t>
              </a:r>
            </a:p>
            <a:p>
              <a:pPr algn="ctr" fontAlgn="base">
                <a:spcBef>
                  <a:spcPct val="0"/>
                </a:spcBef>
                <a:spcAft>
                  <a:spcPct val="0"/>
                </a:spcAft>
              </a:pPr>
              <a:r>
                <a:rPr lang="en-US" altLang="en-US" sz="900" b="1" u="sng">
                  <a:solidFill>
                    <a:srgbClr val="000000"/>
                  </a:solidFill>
                  <a:latin typeface="Arial" panose="020B0604020202020204" pitchFamily="34" charset="0"/>
                </a:rPr>
                <a:t>ATMOSPHERE</a:t>
              </a:r>
            </a:p>
          </p:txBody>
        </p:sp>
        <p:sp>
          <p:nvSpPr>
            <p:cNvPr id="885779" name="Text Box 19">
              <a:extLst>
                <a:ext uri="{FF2B5EF4-FFF2-40B4-BE49-F238E27FC236}">
                  <a16:creationId xmlns:a16="http://schemas.microsoft.com/office/drawing/2014/main" id="{3EC69E5B-F3D9-E20F-F24C-63B850D74058}"/>
                </a:ext>
              </a:extLst>
            </p:cNvPr>
            <p:cNvSpPr txBox="1">
              <a:spLocks noChangeArrowheads="1"/>
            </p:cNvSpPr>
            <p:nvPr/>
          </p:nvSpPr>
          <p:spPr bwMode="auto">
            <a:xfrm>
              <a:off x="3960" y="632"/>
              <a:ext cx="913"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CHEMICAL OCEAN</a:t>
              </a:r>
            </a:p>
          </p:txBody>
        </p:sp>
        <p:sp>
          <p:nvSpPr>
            <p:cNvPr id="885780" name="Text Box 20">
              <a:extLst>
                <a:ext uri="{FF2B5EF4-FFF2-40B4-BE49-F238E27FC236}">
                  <a16:creationId xmlns:a16="http://schemas.microsoft.com/office/drawing/2014/main" id="{5061DB21-827D-A5F1-6D98-1A198D7C5A86}"/>
                </a:ext>
              </a:extLst>
            </p:cNvPr>
            <p:cNvSpPr txBox="1">
              <a:spLocks noChangeArrowheads="1"/>
            </p:cNvSpPr>
            <p:nvPr/>
          </p:nvSpPr>
          <p:spPr bwMode="auto">
            <a:xfrm>
              <a:off x="907" y="787"/>
              <a:ext cx="973" cy="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buFontTx/>
                <a:buChar char="•"/>
              </a:pPr>
              <a:r>
                <a:rPr lang="en-US" altLang="en-US" sz="800" b="1" dirty="0">
                  <a:solidFill>
                    <a:srgbClr val="000000"/>
                  </a:solidFill>
                  <a:latin typeface="Arial" panose="020B0604020202020204" pitchFamily="34" charset="0"/>
                </a:rPr>
                <a:t>C and N contents of terrestrial vegetation and soil organic matter</a:t>
              </a:r>
            </a:p>
            <a:p>
              <a:pPr fontAlgn="base">
                <a:spcBef>
                  <a:spcPct val="0"/>
                </a:spcBef>
                <a:spcAft>
                  <a:spcPct val="0"/>
                </a:spcAft>
                <a:buFontTx/>
                <a:buChar char="•"/>
              </a:pPr>
              <a:r>
                <a:rPr lang="en-US" altLang="en-US" sz="800" b="1" dirty="0">
                  <a:solidFill>
                    <a:srgbClr val="000000"/>
                  </a:solidFill>
                  <a:latin typeface="Arial" panose="020B0604020202020204" pitchFamily="34" charset="0"/>
                </a:rPr>
                <a:t>Inorganic soil C content</a:t>
              </a:r>
            </a:p>
            <a:p>
              <a:pPr fontAlgn="base">
                <a:spcBef>
                  <a:spcPct val="0"/>
                </a:spcBef>
                <a:spcAft>
                  <a:spcPct val="0"/>
                </a:spcAft>
                <a:buFontTx/>
                <a:buChar char="•"/>
              </a:pPr>
              <a:r>
                <a:rPr lang="en-US" altLang="en-US" sz="800" b="1" dirty="0">
                  <a:solidFill>
                    <a:srgbClr val="000000"/>
                  </a:solidFill>
                  <a:latin typeface="Arial" panose="020B0604020202020204" pitchFamily="34" charset="0"/>
                </a:rPr>
                <a:t>Inorganic soil N content (NH</a:t>
              </a:r>
              <a:r>
                <a:rPr lang="en-US" altLang="en-US" sz="800" b="1" baseline="-25000" dirty="0">
                  <a:solidFill>
                    <a:srgbClr val="000000"/>
                  </a:solidFill>
                  <a:latin typeface="Arial" panose="020B0604020202020204" pitchFamily="34" charset="0"/>
                </a:rPr>
                <a:t>4</a:t>
              </a:r>
              <a:r>
                <a:rPr lang="en-US" altLang="en-US" sz="800" b="1" dirty="0">
                  <a:solidFill>
                    <a:srgbClr val="000000"/>
                  </a:solidFill>
                  <a:latin typeface="Arial" panose="020B0604020202020204" pitchFamily="34" charset="0"/>
                  <a:cs typeface="Arial" panose="020B0604020202020204" pitchFamily="34" charset="0"/>
                </a:rPr>
                <a:t>+</a:t>
              </a:r>
              <a:r>
                <a:rPr lang="en-US" altLang="en-US" sz="800" b="1" dirty="0">
                  <a:solidFill>
                    <a:srgbClr val="000000"/>
                  </a:solidFill>
                  <a:latin typeface="Arial" panose="020B0604020202020204" pitchFamily="34" charset="0"/>
                </a:rPr>
                <a:t>, NO</a:t>
              </a:r>
              <a:r>
                <a:rPr lang="en-US" altLang="en-US" sz="800" b="1" baseline="-25000" dirty="0">
                  <a:solidFill>
                    <a:srgbClr val="000000"/>
                  </a:solidFill>
                  <a:latin typeface="Arial" panose="020B0604020202020204" pitchFamily="34" charset="0"/>
                </a:rPr>
                <a:t>3</a:t>
              </a:r>
              <a:r>
                <a:rPr lang="en-US" altLang="en-US" sz="800" b="1" dirty="0">
                  <a:solidFill>
                    <a:srgbClr val="000000"/>
                  </a:solidFill>
                  <a:latin typeface="Arial" panose="020B0604020202020204" pitchFamily="34" charset="0"/>
                  <a:cs typeface="Arial" panose="020B0604020202020204" pitchFamily="34" charset="0"/>
                </a:rPr>
                <a:t>−</a:t>
              </a:r>
              <a:r>
                <a:rPr lang="en-US" altLang="en-US" sz="800" b="1" dirty="0">
                  <a:solidFill>
                    <a:srgbClr val="000000"/>
                  </a:solidFill>
                  <a:latin typeface="Arial" panose="020B0604020202020204" pitchFamily="34" charset="0"/>
                </a:rPr>
                <a:t>)</a:t>
              </a:r>
            </a:p>
          </p:txBody>
        </p:sp>
        <p:sp>
          <p:nvSpPr>
            <p:cNvPr id="885781" name="Text Box 21">
              <a:extLst>
                <a:ext uri="{FF2B5EF4-FFF2-40B4-BE49-F238E27FC236}">
                  <a16:creationId xmlns:a16="http://schemas.microsoft.com/office/drawing/2014/main" id="{64EE2C26-954E-CFA6-6293-2E6A013AFF31}"/>
                </a:ext>
              </a:extLst>
            </p:cNvPr>
            <p:cNvSpPr txBox="1">
              <a:spLocks noChangeArrowheads="1"/>
            </p:cNvSpPr>
            <p:nvPr/>
          </p:nvSpPr>
          <p:spPr bwMode="auto">
            <a:xfrm>
              <a:off x="2647" y="838"/>
              <a:ext cx="715" cy="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buFontTx/>
                <a:buChar char="•"/>
              </a:pPr>
              <a:r>
                <a:rPr lang="en-US" altLang="en-US" sz="800" b="1">
                  <a:solidFill>
                    <a:srgbClr val="000000"/>
                  </a:solidFill>
                  <a:latin typeface="Arial" panose="020B0604020202020204" pitchFamily="34" charset="0"/>
                </a:rPr>
                <a:t>[CO</a:t>
              </a:r>
              <a:r>
                <a:rPr lang="en-US" altLang="en-US" sz="800" b="1" baseline="-25000">
                  <a:solidFill>
                    <a:srgbClr val="000000"/>
                  </a:solidFill>
                  <a:latin typeface="Arial" panose="020B0604020202020204" pitchFamily="34" charset="0"/>
                </a:rPr>
                <a:t>2</a:t>
              </a:r>
              <a:r>
                <a:rPr lang="en-US" altLang="en-US" sz="800" b="1">
                  <a:solidFill>
                    <a:srgbClr val="000000"/>
                  </a:solidFill>
                  <a:latin typeface="Arial" panose="020B0604020202020204" pitchFamily="34" charset="0"/>
                </a:rPr>
                <a:t>]</a:t>
              </a:r>
            </a:p>
            <a:p>
              <a:pPr fontAlgn="base">
                <a:spcBef>
                  <a:spcPct val="0"/>
                </a:spcBef>
                <a:spcAft>
                  <a:spcPct val="0"/>
                </a:spcAft>
                <a:buFontTx/>
                <a:buChar char="•"/>
              </a:pPr>
              <a:r>
                <a:rPr lang="en-US" altLang="en-US" sz="800" b="1">
                  <a:solidFill>
                    <a:srgbClr val="000000"/>
                  </a:solidFill>
                  <a:latin typeface="Arial" panose="020B0604020202020204" pitchFamily="34" charset="0"/>
                </a:rPr>
                <a:t>[CH</a:t>
              </a:r>
              <a:r>
                <a:rPr lang="en-US" altLang="en-US" sz="800" b="1" baseline="-25000">
                  <a:solidFill>
                    <a:srgbClr val="000000"/>
                  </a:solidFill>
                  <a:latin typeface="Arial" panose="020B0604020202020204" pitchFamily="34" charset="0"/>
                </a:rPr>
                <a:t>4</a:t>
              </a:r>
              <a:r>
                <a:rPr lang="en-US" altLang="en-US" sz="800" b="1">
                  <a:solidFill>
                    <a:srgbClr val="000000"/>
                  </a:solidFill>
                  <a:latin typeface="Arial" panose="020B0604020202020204" pitchFamily="34" charset="0"/>
                </a:rPr>
                <a:t>]</a:t>
              </a:r>
            </a:p>
            <a:p>
              <a:pPr fontAlgn="base">
                <a:spcBef>
                  <a:spcPct val="0"/>
                </a:spcBef>
                <a:spcAft>
                  <a:spcPct val="0"/>
                </a:spcAft>
                <a:buFontTx/>
                <a:buChar char="•"/>
              </a:pPr>
              <a:r>
                <a:rPr lang="en-US" altLang="en-US" sz="800" b="1">
                  <a:solidFill>
                    <a:srgbClr val="000000"/>
                  </a:solidFill>
                  <a:latin typeface="Arial" panose="020B0604020202020204" pitchFamily="34" charset="0"/>
                </a:rPr>
                <a:t>[N</a:t>
              </a:r>
              <a:r>
                <a:rPr lang="en-US" altLang="en-US" sz="800" b="1" baseline="-25000">
                  <a:solidFill>
                    <a:srgbClr val="000000"/>
                  </a:solidFill>
                  <a:latin typeface="Arial" panose="020B0604020202020204" pitchFamily="34" charset="0"/>
                </a:rPr>
                <a:t>2</a:t>
              </a:r>
              <a:r>
                <a:rPr lang="en-US" altLang="en-US" sz="800" b="1">
                  <a:solidFill>
                    <a:srgbClr val="000000"/>
                  </a:solidFill>
                  <a:latin typeface="Arial" panose="020B0604020202020204" pitchFamily="34" charset="0"/>
                </a:rPr>
                <a:t>O]</a:t>
              </a:r>
            </a:p>
            <a:p>
              <a:pPr fontAlgn="base">
                <a:spcBef>
                  <a:spcPct val="0"/>
                </a:spcBef>
                <a:spcAft>
                  <a:spcPct val="0"/>
                </a:spcAft>
                <a:buFontTx/>
                <a:buChar char="•"/>
              </a:pPr>
              <a:r>
                <a:rPr lang="en-US" altLang="en-US" sz="800" b="1">
                  <a:solidFill>
                    <a:srgbClr val="000000"/>
                  </a:solidFill>
                  <a:latin typeface="Arial" panose="020B0604020202020204" pitchFamily="34" charset="0"/>
                </a:rPr>
                <a:t>CFCs</a:t>
              </a:r>
            </a:p>
            <a:p>
              <a:pPr fontAlgn="base">
                <a:spcBef>
                  <a:spcPct val="0"/>
                </a:spcBef>
                <a:spcAft>
                  <a:spcPct val="0"/>
                </a:spcAft>
                <a:buFontTx/>
                <a:buChar char="•"/>
              </a:pPr>
              <a:r>
                <a:rPr lang="en-US" altLang="en-US" sz="800" b="1">
                  <a:solidFill>
                    <a:srgbClr val="000000"/>
                  </a:solidFill>
                  <a:latin typeface="Arial" panose="020B0604020202020204" pitchFamily="34" charset="0"/>
                </a:rPr>
                <a:t>[O</a:t>
              </a:r>
              <a:r>
                <a:rPr lang="en-US" altLang="en-US" sz="800" b="1" baseline="-25000">
                  <a:solidFill>
                    <a:srgbClr val="000000"/>
                  </a:solidFill>
                  <a:latin typeface="Arial" panose="020B0604020202020204" pitchFamily="34" charset="0"/>
                </a:rPr>
                <a:t>3</a:t>
              </a:r>
              <a:r>
                <a:rPr lang="en-US" altLang="en-US" sz="800" b="1">
                  <a:solidFill>
                    <a:srgbClr val="000000"/>
                  </a:solidFill>
                  <a:latin typeface="Arial" panose="020B0604020202020204" pitchFamily="34" charset="0"/>
                </a:rPr>
                <a:t>]</a:t>
              </a:r>
            </a:p>
            <a:p>
              <a:pPr fontAlgn="base">
                <a:spcBef>
                  <a:spcPct val="0"/>
                </a:spcBef>
                <a:spcAft>
                  <a:spcPct val="0"/>
                </a:spcAft>
                <a:buFontTx/>
                <a:buChar char="•"/>
              </a:pPr>
              <a:r>
                <a:rPr lang="en-US" altLang="en-US" sz="800" b="1">
                  <a:solidFill>
                    <a:srgbClr val="000000"/>
                  </a:solidFill>
                  <a:latin typeface="Arial" panose="020B0604020202020204" pitchFamily="34" charset="0"/>
                </a:rPr>
                <a:t>[SO</a:t>
              </a:r>
              <a:r>
                <a:rPr lang="en-US" altLang="en-US" sz="800" b="1" baseline="-25000">
                  <a:solidFill>
                    <a:srgbClr val="000000"/>
                  </a:solidFill>
                  <a:latin typeface="Arial" panose="020B0604020202020204" pitchFamily="34" charset="0"/>
                </a:rPr>
                <a:t>4</a:t>
              </a:r>
              <a:r>
                <a:rPr lang="en-US" altLang="en-US" sz="800" b="1">
                  <a:solidFill>
                    <a:srgbClr val="000000"/>
                  </a:solidFill>
                  <a:latin typeface="Arial" panose="020B0604020202020204" pitchFamily="34" charset="0"/>
                </a:rPr>
                <a:t>]</a:t>
              </a:r>
            </a:p>
            <a:p>
              <a:pPr fontAlgn="base">
                <a:spcBef>
                  <a:spcPct val="0"/>
                </a:spcBef>
                <a:spcAft>
                  <a:spcPct val="0"/>
                </a:spcAft>
                <a:buFontTx/>
                <a:buChar char="•"/>
              </a:pPr>
              <a:r>
                <a:rPr lang="en-US" altLang="en-US" sz="800" b="1">
                  <a:solidFill>
                    <a:srgbClr val="000000"/>
                  </a:solidFill>
                  <a:latin typeface="Arial" panose="020B0604020202020204" pitchFamily="34" charset="0"/>
                </a:rPr>
                <a:t>[BC]</a:t>
              </a:r>
            </a:p>
            <a:p>
              <a:pPr fontAlgn="base">
                <a:spcBef>
                  <a:spcPct val="0"/>
                </a:spcBef>
                <a:spcAft>
                  <a:spcPct val="0"/>
                </a:spcAft>
                <a:buFontTx/>
                <a:buChar char="•"/>
              </a:pPr>
              <a:r>
                <a:rPr lang="en-US" altLang="en-US" sz="800" b="1">
                  <a:solidFill>
                    <a:srgbClr val="000000"/>
                  </a:solidFill>
                  <a:latin typeface="Arial" panose="020B0604020202020204" pitchFamily="34" charset="0"/>
                </a:rPr>
                <a:t>[OC]</a:t>
              </a:r>
            </a:p>
            <a:p>
              <a:pPr fontAlgn="base">
                <a:spcBef>
                  <a:spcPct val="0"/>
                </a:spcBef>
                <a:spcAft>
                  <a:spcPct val="0"/>
                </a:spcAft>
                <a:buFontTx/>
                <a:buChar char="•"/>
              </a:pPr>
              <a:r>
                <a:rPr lang="en-US" altLang="en-US" sz="800" b="1">
                  <a:solidFill>
                    <a:srgbClr val="000000"/>
                  </a:solidFill>
                  <a:latin typeface="Arial" panose="020B0604020202020204" pitchFamily="34" charset="0"/>
                </a:rPr>
                <a:t>[Mineral Dust]</a:t>
              </a:r>
            </a:p>
            <a:p>
              <a:pPr fontAlgn="base">
                <a:spcBef>
                  <a:spcPct val="0"/>
                </a:spcBef>
                <a:spcAft>
                  <a:spcPct val="0"/>
                </a:spcAft>
                <a:buFontTx/>
                <a:buChar char="•"/>
              </a:pPr>
              <a:r>
                <a:rPr lang="en-US" altLang="en-US" sz="800" b="1">
                  <a:solidFill>
                    <a:srgbClr val="000000"/>
                  </a:solidFill>
                  <a:latin typeface="Arial" panose="020B0604020202020204" pitchFamily="34" charset="0"/>
                </a:rPr>
                <a:t>[Sea salt]</a:t>
              </a:r>
            </a:p>
            <a:p>
              <a:pPr fontAlgn="base">
                <a:spcBef>
                  <a:spcPct val="0"/>
                </a:spcBef>
                <a:spcAft>
                  <a:spcPct val="0"/>
                </a:spcAft>
              </a:pPr>
              <a:endParaRPr lang="en-US" altLang="en-US" sz="800" b="1">
                <a:solidFill>
                  <a:srgbClr val="000000"/>
                </a:solidFill>
                <a:latin typeface="Arial" panose="020B0604020202020204" pitchFamily="34" charset="0"/>
              </a:endParaRPr>
            </a:p>
            <a:p>
              <a:pPr fontAlgn="base">
                <a:spcBef>
                  <a:spcPct val="0"/>
                </a:spcBef>
                <a:spcAft>
                  <a:spcPct val="0"/>
                </a:spcAft>
                <a:buFontTx/>
                <a:buChar char="•"/>
              </a:pPr>
              <a:endParaRPr lang="en-US" altLang="en-US" sz="800" b="1">
                <a:solidFill>
                  <a:srgbClr val="000000"/>
                </a:solidFill>
                <a:latin typeface="Arial" panose="020B0604020202020204" pitchFamily="34" charset="0"/>
              </a:endParaRPr>
            </a:p>
          </p:txBody>
        </p:sp>
        <p:sp>
          <p:nvSpPr>
            <p:cNvPr id="885782" name="Text Box 22">
              <a:extLst>
                <a:ext uri="{FF2B5EF4-FFF2-40B4-BE49-F238E27FC236}">
                  <a16:creationId xmlns:a16="http://schemas.microsoft.com/office/drawing/2014/main" id="{551A9486-39B7-E94B-23B1-319F60F1B0FD}"/>
                </a:ext>
              </a:extLst>
            </p:cNvPr>
            <p:cNvSpPr txBox="1">
              <a:spLocks noChangeArrowheads="1"/>
            </p:cNvSpPr>
            <p:nvPr/>
          </p:nvSpPr>
          <p:spPr bwMode="auto">
            <a:xfrm>
              <a:off x="3960" y="763"/>
              <a:ext cx="973"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buFontTx/>
                <a:buChar char="•"/>
              </a:pPr>
              <a:r>
                <a:rPr lang="en-US" altLang="en-US" sz="800" b="1">
                  <a:solidFill>
                    <a:srgbClr val="000000"/>
                  </a:solidFill>
                  <a:latin typeface="Arial" panose="020B0604020202020204" pitchFamily="34" charset="0"/>
                </a:rPr>
                <a:t>Ocean carbonate system state (pH, alkalinity, nutrients (N, P, Si, Fe))</a:t>
              </a:r>
            </a:p>
            <a:p>
              <a:pPr fontAlgn="base">
                <a:spcBef>
                  <a:spcPct val="0"/>
                </a:spcBef>
                <a:spcAft>
                  <a:spcPct val="0"/>
                </a:spcAft>
                <a:buFontTx/>
                <a:buChar char="•"/>
              </a:pPr>
              <a:r>
                <a:rPr lang="en-US" altLang="en-US" sz="800" b="1">
                  <a:solidFill>
                    <a:srgbClr val="000000"/>
                  </a:solidFill>
                  <a:latin typeface="Arial" panose="020B0604020202020204" pitchFamily="34" charset="0"/>
                </a:rPr>
                <a:t>Dissolved organic matter</a:t>
              </a:r>
            </a:p>
          </p:txBody>
        </p:sp>
        <p:grpSp>
          <p:nvGrpSpPr>
            <p:cNvPr id="885783" name="Group 23">
              <a:extLst>
                <a:ext uri="{FF2B5EF4-FFF2-40B4-BE49-F238E27FC236}">
                  <a16:creationId xmlns:a16="http://schemas.microsoft.com/office/drawing/2014/main" id="{0D561208-7C7B-9DEA-E4AD-C66B34CD0E4A}"/>
                </a:ext>
              </a:extLst>
            </p:cNvPr>
            <p:cNvGrpSpPr>
              <a:grpSpLocks/>
            </p:cNvGrpSpPr>
            <p:nvPr/>
          </p:nvGrpSpPr>
          <p:grpSpPr bwMode="auto">
            <a:xfrm>
              <a:off x="1944" y="1571"/>
              <a:ext cx="82" cy="106"/>
              <a:chOff x="4915" y="1216"/>
              <a:chExt cx="210" cy="711"/>
            </a:xfrm>
          </p:grpSpPr>
          <p:sp>
            <p:nvSpPr>
              <p:cNvPr id="885784" name="Line 24">
                <a:extLst>
                  <a:ext uri="{FF2B5EF4-FFF2-40B4-BE49-F238E27FC236}">
                    <a16:creationId xmlns:a16="http://schemas.microsoft.com/office/drawing/2014/main" id="{3E7FA420-B0C2-6D07-EF4A-2C7E8BC13A96}"/>
                  </a:ext>
                </a:extLst>
              </p:cNvPr>
              <p:cNvSpPr>
                <a:spLocks noChangeShapeType="1"/>
              </p:cNvSpPr>
              <p:nvPr/>
            </p:nvSpPr>
            <p:spPr bwMode="auto">
              <a:xfrm>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85" name="Line 25">
                <a:extLst>
                  <a:ext uri="{FF2B5EF4-FFF2-40B4-BE49-F238E27FC236}">
                    <a16:creationId xmlns:a16="http://schemas.microsoft.com/office/drawing/2014/main" id="{4308EB5C-1986-B397-9EFA-AA59828B457E}"/>
                  </a:ext>
                </a:extLst>
              </p:cNvPr>
              <p:cNvSpPr>
                <a:spLocks noChangeShapeType="1"/>
              </p:cNvSpPr>
              <p:nvPr/>
            </p:nvSpPr>
            <p:spPr bwMode="auto">
              <a:xfrm flipH="1">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786" name="Group 26">
              <a:extLst>
                <a:ext uri="{FF2B5EF4-FFF2-40B4-BE49-F238E27FC236}">
                  <a16:creationId xmlns:a16="http://schemas.microsoft.com/office/drawing/2014/main" id="{7A35042F-1193-56E4-EE97-1F12BB554F57}"/>
                </a:ext>
              </a:extLst>
            </p:cNvPr>
            <p:cNvGrpSpPr>
              <a:grpSpLocks/>
            </p:cNvGrpSpPr>
            <p:nvPr/>
          </p:nvGrpSpPr>
          <p:grpSpPr bwMode="auto">
            <a:xfrm flipH="1" flipV="1">
              <a:off x="1044" y="2924"/>
              <a:ext cx="69" cy="219"/>
              <a:chOff x="4915" y="1216"/>
              <a:chExt cx="210" cy="711"/>
            </a:xfrm>
          </p:grpSpPr>
          <p:sp>
            <p:nvSpPr>
              <p:cNvPr id="885787" name="Line 27">
                <a:extLst>
                  <a:ext uri="{FF2B5EF4-FFF2-40B4-BE49-F238E27FC236}">
                    <a16:creationId xmlns:a16="http://schemas.microsoft.com/office/drawing/2014/main" id="{4AC35B22-46BA-EDC7-1D6E-43D23936C750}"/>
                  </a:ext>
                </a:extLst>
              </p:cNvPr>
              <p:cNvSpPr>
                <a:spLocks noChangeShapeType="1"/>
              </p:cNvSpPr>
              <p:nvPr/>
            </p:nvSpPr>
            <p:spPr bwMode="auto">
              <a:xfrm>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88" name="Line 28">
                <a:extLst>
                  <a:ext uri="{FF2B5EF4-FFF2-40B4-BE49-F238E27FC236}">
                    <a16:creationId xmlns:a16="http://schemas.microsoft.com/office/drawing/2014/main" id="{88924AF8-A212-069A-33E5-EF4FDE479C5D}"/>
                  </a:ext>
                </a:extLst>
              </p:cNvPr>
              <p:cNvSpPr>
                <a:spLocks noChangeShapeType="1"/>
              </p:cNvSpPr>
              <p:nvPr/>
            </p:nvSpPr>
            <p:spPr bwMode="auto">
              <a:xfrm flipH="1">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789" name="Group 29">
              <a:extLst>
                <a:ext uri="{FF2B5EF4-FFF2-40B4-BE49-F238E27FC236}">
                  <a16:creationId xmlns:a16="http://schemas.microsoft.com/office/drawing/2014/main" id="{E4B93028-23E3-D78E-A29C-6BC5A920BF5E}"/>
                </a:ext>
              </a:extLst>
            </p:cNvPr>
            <p:cNvGrpSpPr>
              <a:grpSpLocks/>
            </p:cNvGrpSpPr>
            <p:nvPr/>
          </p:nvGrpSpPr>
          <p:grpSpPr bwMode="auto">
            <a:xfrm flipH="1" flipV="1">
              <a:off x="928" y="1881"/>
              <a:ext cx="58" cy="135"/>
              <a:chOff x="4915" y="1216"/>
              <a:chExt cx="210" cy="711"/>
            </a:xfrm>
          </p:grpSpPr>
          <p:sp>
            <p:nvSpPr>
              <p:cNvPr id="885790" name="Line 30">
                <a:extLst>
                  <a:ext uri="{FF2B5EF4-FFF2-40B4-BE49-F238E27FC236}">
                    <a16:creationId xmlns:a16="http://schemas.microsoft.com/office/drawing/2014/main" id="{C5C81164-632A-162E-840F-04A60ABA5724}"/>
                  </a:ext>
                </a:extLst>
              </p:cNvPr>
              <p:cNvSpPr>
                <a:spLocks noChangeShapeType="1"/>
              </p:cNvSpPr>
              <p:nvPr/>
            </p:nvSpPr>
            <p:spPr bwMode="auto">
              <a:xfrm>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91" name="Line 31">
                <a:extLst>
                  <a:ext uri="{FF2B5EF4-FFF2-40B4-BE49-F238E27FC236}">
                    <a16:creationId xmlns:a16="http://schemas.microsoft.com/office/drawing/2014/main" id="{8F48B580-A957-3530-C178-1C1EACD7D278}"/>
                  </a:ext>
                </a:extLst>
              </p:cNvPr>
              <p:cNvSpPr>
                <a:spLocks noChangeShapeType="1"/>
              </p:cNvSpPr>
              <p:nvPr/>
            </p:nvSpPr>
            <p:spPr bwMode="auto">
              <a:xfrm flipH="1">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792" name="Group 32">
              <a:extLst>
                <a:ext uri="{FF2B5EF4-FFF2-40B4-BE49-F238E27FC236}">
                  <a16:creationId xmlns:a16="http://schemas.microsoft.com/office/drawing/2014/main" id="{5588F830-BA64-860C-A2AE-3C514F44A597}"/>
                </a:ext>
              </a:extLst>
            </p:cNvPr>
            <p:cNvGrpSpPr>
              <a:grpSpLocks/>
            </p:cNvGrpSpPr>
            <p:nvPr/>
          </p:nvGrpSpPr>
          <p:grpSpPr bwMode="auto">
            <a:xfrm flipH="1">
              <a:off x="3783" y="1561"/>
              <a:ext cx="80" cy="98"/>
              <a:chOff x="4915" y="1216"/>
              <a:chExt cx="210" cy="711"/>
            </a:xfrm>
          </p:grpSpPr>
          <p:sp>
            <p:nvSpPr>
              <p:cNvPr id="885793" name="Line 33">
                <a:extLst>
                  <a:ext uri="{FF2B5EF4-FFF2-40B4-BE49-F238E27FC236}">
                    <a16:creationId xmlns:a16="http://schemas.microsoft.com/office/drawing/2014/main" id="{75A868A1-8439-DD19-D797-0C73E5A3EB72}"/>
                  </a:ext>
                </a:extLst>
              </p:cNvPr>
              <p:cNvSpPr>
                <a:spLocks noChangeShapeType="1"/>
              </p:cNvSpPr>
              <p:nvPr/>
            </p:nvSpPr>
            <p:spPr bwMode="auto">
              <a:xfrm flipH="1">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94" name="Line 34">
                <a:extLst>
                  <a:ext uri="{FF2B5EF4-FFF2-40B4-BE49-F238E27FC236}">
                    <a16:creationId xmlns:a16="http://schemas.microsoft.com/office/drawing/2014/main" id="{FCFF7FDE-8EEE-0CE0-9C46-013DE81D2954}"/>
                  </a:ext>
                </a:extLst>
              </p:cNvPr>
              <p:cNvSpPr>
                <a:spLocks noChangeShapeType="1"/>
              </p:cNvSpPr>
              <p:nvPr/>
            </p:nvSpPr>
            <p:spPr bwMode="auto">
              <a:xfrm flipH="1">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795" name="Group 35">
              <a:extLst>
                <a:ext uri="{FF2B5EF4-FFF2-40B4-BE49-F238E27FC236}">
                  <a16:creationId xmlns:a16="http://schemas.microsoft.com/office/drawing/2014/main" id="{485C49FC-E090-E2A2-9CD2-A7E156D9719F}"/>
                </a:ext>
              </a:extLst>
            </p:cNvPr>
            <p:cNvGrpSpPr>
              <a:grpSpLocks/>
            </p:cNvGrpSpPr>
            <p:nvPr/>
          </p:nvGrpSpPr>
          <p:grpSpPr bwMode="auto">
            <a:xfrm flipV="1">
              <a:off x="4822" y="1864"/>
              <a:ext cx="62" cy="135"/>
              <a:chOff x="4915" y="1216"/>
              <a:chExt cx="210" cy="711"/>
            </a:xfrm>
          </p:grpSpPr>
          <p:sp>
            <p:nvSpPr>
              <p:cNvPr id="885796" name="Line 36">
                <a:extLst>
                  <a:ext uri="{FF2B5EF4-FFF2-40B4-BE49-F238E27FC236}">
                    <a16:creationId xmlns:a16="http://schemas.microsoft.com/office/drawing/2014/main" id="{AC2FA4E7-0920-3137-259F-14151A7BCE88}"/>
                  </a:ext>
                </a:extLst>
              </p:cNvPr>
              <p:cNvSpPr>
                <a:spLocks noChangeShapeType="1"/>
              </p:cNvSpPr>
              <p:nvPr/>
            </p:nvSpPr>
            <p:spPr bwMode="auto">
              <a:xfrm>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797" name="Line 37">
                <a:extLst>
                  <a:ext uri="{FF2B5EF4-FFF2-40B4-BE49-F238E27FC236}">
                    <a16:creationId xmlns:a16="http://schemas.microsoft.com/office/drawing/2014/main" id="{B0FD2FA6-04DF-C463-67C1-BD79F7B2A04E}"/>
                  </a:ext>
                </a:extLst>
              </p:cNvPr>
              <p:cNvSpPr>
                <a:spLocks noChangeShapeType="1"/>
              </p:cNvSpPr>
              <p:nvPr/>
            </p:nvSpPr>
            <p:spPr bwMode="auto">
              <a:xfrm flipH="1">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798" name="Group 38">
              <a:extLst>
                <a:ext uri="{FF2B5EF4-FFF2-40B4-BE49-F238E27FC236}">
                  <a16:creationId xmlns:a16="http://schemas.microsoft.com/office/drawing/2014/main" id="{D5A729AD-15C3-88D2-8113-591A8511BC6D}"/>
                </a:ext>
              </a:extLst>
            </p:cNvPr>
            <p:cNvGrpSpPr>
              <a:grpSpLocks/>
            </p:cNvGrpSpPr>
            <p:nvPr/>
          </p:nvGrpSpPr>
          <p:grpSpPr bwMode="auto">
            <a:xfrm>
              <a:off x="2057" y="2585"/>
              <a:ext cx="74" cy="144"/>
              <a:chOff x="4915" y="1216"/>
              <a:chExt cx="210" cy="711"/>
            </a:xfrm>
          </p:grpSpPr>
          <p:sp>
            <p:nvSpPr>
              <p:cNvPr id="885799" name="Line 39">
                <a:extLst>
                  <a:ext uri="{FF2B5EF4-FFF2-40B4-BE49-F238E27FC236}">
                    <a16:creationId xmlns:a16="http://schemas.microsoft.com/office/drawing/2014/main" id="{CD1C3423-E480-0639-51F7-63DB63B33788}"/>
                  </a:ext>
                </a:extLst>
              </p:cNvPr>
              <p:cNvSpPr>
                <a:spLocks noChangeShapeType="1"/>
              </p:cNvSpPr>
              <p:nvPr/>
            </p:nvSpPr>
            <p:spPr bwMode="auto">
              <a:xfrm>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00" name="Line 40">
                <a:extLst>
                  <a:ext uri="{FF2B5EF4-FFF2-40B4-BE49-F238E27FC236}">
                    <a16:creationId xmlns:a16="http://schemas.microsoft.com/office/drawing/2014/main" id="{9D751EBD-D982-E592-63FB-DD22C998CB1C}"/>
                  </a:ext>
                </a:extLst>
              </p:cNvPr>
              <p:cNvSpPr>
                <a:spLocks noChangeShapeType="1"/>
              </p:cNvSpPr>
              <p:nvPr/>
            </p:nvSpPr>
            <p:spPr bwMode="auto">
              <a:xfrm flipH="1">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801" name="Group 41">
              <a:extLst>
                <a:ext uri="{FF2B5EF4-FFF2-40B4-BE49-F238E27FC236}">
                  <a16:creationId xmlns:a16="http://schemas.microsoft.com/office/drawing/2014/main" id="{8B20A5C3-BE8F-8EBF-62B1-B0CEF5D3B5BC}"/>
                </a:ext>
              </a:extLst>
            </p:cNvPr>
            <p:cNvGrpSpPr>
              <a:grpSpLocks/>
            </p:cNvGrpSpPr>
            <p:nvPr/>
          </p:nvGrpSpPr>
          <p:grpSpPr bwMode="auto">
            <a:xfrm flipH="1">
              <a:off x="3675" y="2598"/>
              <a:ext cx="74" cy="144"/>
              <a:chOff x="4915" y="1216"/>
              <a:chExt cx="210" cy="711"/>
            </a:xfrm>
          </p:grpSpPr>
          <p:sp>
            <p:nvSpPr>
              <p:cNvPr id="885802" name="Line 42">
                <a:extLst>
                  <a:ext uri="{FF2B5EF4-FFF2-40B4-BE49-F238E27FC236}">
                    <a16:creationId xmlns:a16="http://schemas.microsoft.com/office/drawing/2014/main" id="{EAD09331-4E70-2DFD-BC1A-15EA39965655}"/>
                  </a:ext>
                </a:extLst>
              </p:cNvPr>
              <p:cNvSpPr>
                <a:spLocks noChangeShapeType="1"/>
              </p:cNvSpPr>
              <p:nvPr/>
            </p:nvSpPr>
            <p:spPr bwMode="auto">
              <a:xfrm>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03" name="Line 43">
                <a:extLst>
                  <a:ext uri="{FF2B5EF4-FFF2-40B4-BE49-F238E27FC236}">
                    <a16:creationId xmlns:a16="http://schemas.microsoft.com/office/drawing/2014/main" id="{E9B190C6-74ED-0B19-9EB4-835BDE40F9B8}"/>
                  </a:ext>
                </a:extLst>
              </p:cNvPr>
              <p:cNvSpPr>
                <a:spLocks noChangeShapeType="1"/>
              </p:cNvSpPr>
              <p:nvPr/>
            </p:nvSpPr>
            <p:spPr bwMode="auto">
              <a:xfrm>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804" name="Group 44">
              <a:extLst>
                <a:ext uri="{FF2B5EF4-FFF2-40B4-BE49-F238E27FC236}">
                  <a16:creationId xmlns:a16="http://schemas.microsoft.com/office/drawing/2014/main" id="{258A542E-679B-8221-DBF6-24D7764E56C2}"/>
                </a:ext>
              </a:extLst>
            </p:cNvPr>
            <p:cNvGrpSpPr>
              <a:grpSpLocks/>
            </p:cNvGrpSpPr>
            <p:nvPr/>
          </p:nvGrpSpPr>
          <p:grpSpPr bwMode="auto">
            <a:xfrm flipV="1">
              <a:off x="4686" y="2900"/>
              <a:ext cx="69" cy="219"/>
              <a:chOff x="4915" y="1216"/>
              <a:chExt cx="210" cy="711"/>
            </a:xfrm>
          </p:grpSpPr>
          <p:sp>
            <p:nvSpPr>
              <p:cNvPr id="885805" name="Line 45">
                <a:extLst>
                  <a:ext uri="{FF2B5EF4-FFF2-40B4-BE49-F238E27FC236}">
                    <a16:creationId xmlns:a16="http://schemas.microsoft.com/office/drawing/2014/main" id="{7DD0E2E8-6E3A-6DA8-471A-176362DC7BB8}"/>
                  </a:ext>
                </a:extLst>
              </p:cNvPr>
              <p:cNvSpPr>
                <a:spLocks noChangeShapeType="1"/>
              </p:cNvSpPr>
              <p:nvPr/>
            </p:nvSpPr>
            <p:spPr bwMode="auto">
              <a:xfrm>
                <a:off x="4915" y="1217"/>
                <a:ext cx="21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06" name="Line 46">
                <a:extLst>
                  <a:ext uri="{FF2B5EF4-FFF2-40B4-BE49-F238E27FC236}">
                    <a16:creationId xmlns:a16="http://schemas.microsoft.com/office/drawing/2014/main" id="{A956DE49-28B6-9FCD-D617-B5D18570973B}"/>
                  </a:ext>
                </a:extLst>
              </p:cNvPr>
              <p:cNvSpPr>
                <a:spLocks noChangeShapeType="1"/>
              </p:cNvSpPr>
              <p:nvPr/>
            </p:nvSpPr>
            <p:spPr bwMode="auto">
              <a:xfrm flipH="1">
                <a:off x="5119" y="1216"/>
                <a:ext cx="5" cy="7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807" name="Group 47">
              <a:extLst>
                <a:ext uri="{FF2B5EF4-FFF2-40B4-BE49-F238E27FC236}">
                  <a16:creationId xmlns:a16="http://schemas.microsoft.com/office/drawing/2014/main" id="{E4687693-C912-3BC7-1F82-A1DFD0935BEB}"/>
                </a:ext>
              </a:extLst>
            </p:cNvPr>
            <p:cNvGrpSpPr>
              <a:grpSpLocks/>
            </p:cNvGrpSpPr>
            <p:nvPr/>
          </p:nvGrpSpPr>
          <p:grpSpPr bwMode="auto">
            <a:xfrm>
              <a:off x="784" y="1218"/>
              <a:ext cx="331" cy="2175"/>
              <a:chOff x="219" y="903"/>
              <a:chExt cx="331" cy="2175"/>
            </a:xfrm>
          </p:grpSpPr>
          <p:sp>
            <p:nvSpPr>
              <p:cNvPr id="885808" name="Line 48">
                <a:extLst>
                  <a:ext uri="{FF2B5EF4-FFF2-40B4-BE49-F238E27FC236}">
                    <a16:creationId xmlns:a16="http://schemas.microsoft.com/office/drawing/2014/main" id="{C0C0D17C-0C77-EAAF-ADB5-69A56B983946}"/>
                  </a:ext>
                </a:extLst>
              </p:cNvPr>
              <p:cNvSpPr>
                <a:spLocks noChangeShapeType="1"/>
              </p:cNvSpPr>
              <p:nvPr/>
            </p:nvSpPr>
            <p:spPr bwMode="auto">
              <a:xfrm flipH="1">
                <a:off x="226" y="3077"/>
                <a:ext cx="324"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09" name="Line 49">
                <a:extLst>
                  <a:ext uri="{FF2B5EF4-FFF2-40B4-BE49-F238E27FC236}">
                    <a16:creationId xmlns:a16="http://schemas.microsoft.com/office/drawing/2014/main" id="{7BEA77EA-BAC9-7D55-E5C3-73BC51BB3CCA}"/>
                  </a:ext>
                </a:extLst>
              </p:cNvPr>
              <p:cNvSpPr>
                <a:spLocks noChangeShapeType="1"/>
              </p:cNvSpPr>
              <p:nvPr/>
            </p:nvSpPr>
            <p:spPr bwMode="auto">
              <a:xfrm flipH="1" flipV="1">
                <a:off x="221" y="904"/>
                <a:ext cx="8" cy="21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10" name="Line 50">
                <a:extLst>
                  <a:ext uri="{FF2B5EF4-FFF2-40B4-BE49-F238E27FC236}">
                    <a16:creationId xmlns:a16="http://schemas.microsoft.com/office/drawing/2014/main" id="{4E4B5E2F-6412-3470-87AD-A9CA5F3EA762}"/>
                  </a:ext>
                </a:extLst>
              </p:cNvPr>
              <p:cNvSpPr>
                <a:spLocks noChangeShapeType="1"/>
              </p:cNvSpPr>
              <p:nvPr/>
            </p:nvSpPr>
            <p:spPr bwMode="auto">
              <a:xfrm>
                <a:off x="219" y="903"/>
                <a:ext cx="9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811" name="Group 51">
              <a:extLst>
                <a:ext uri="{FF2B5EF4-FFF2-40B4-BE49-F238E27FC236}">
                  <a16:creationId xmlns:a16="http://schemas.microsoft.com/office/drawing/2014/main" id="{681A8CFA-E9D7-C150-B6AE-4B11C68B874E}"/>
                </a:ext>
              </a:extLst>
            </p:cNvPr>
            <p:cNvGrpSpPr>
              <a:grpSpLocks/>
            </p:cNvGrpSpPr>
            <p:nvPr/>
          </p:nvGrpSpPr>
          <p:grpSpPr bwMode="auto">
            <a:xfrm flipH="1">
              <a:off x="4691" y="1219"/>
              <a:ext cx="331" cy="2175"/>
              <a:chOff x="4561" y="904"/>
              <a:chExt cx="331" cy="2175"/>
            </a:xfrm>
          </p:grpSpPr>
          <p:sp>
            <p:nvSpPr>
              <p:cNvPr id="885812" name="Line 52">
                <a:extLst>
                  <a:ext uri="{FF2B5EF4-FFF2-40B4-BE49-F238E27FC236}">
                    <a16:creationId xmlns:a16="http://schemas.microsoft.com/office/drawing/2014/main" id="{D7A6221E-2AC0-5566-70AF-F175D8BB4E68}"/>
                  </a:ext>
                </a:extLst>
              </p:cNvPr>
              <p:cNvSpPr>
                <a:spLocks noChangeShapeType="1"/>
              </p:cNvSpPr>
              <p:nvPr/>
            </p:nvSpPr>
            <p:spPr bwMode="auto">
              <a:xfrm flipH="1">
                <a:off x="4568" y="3078"/>
                <a:ext cx="324"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13" name="Line 53">
                <a:extLst>
                  <a:ext uri="{FF2B5EF4-FFF2-40B4-BE49-F238E27FC236}">
                    <a16:creationId xmlns:a16="http://schemas.microsoft.com/office/drawing/2014/main" id="{A3BD41B3-B7F9-F5D8-761E-9233D2CA8EFC}"/>
                  </a:ext>
                </a:extLst>
              </p:cNvPr>
              <p:cNvSpPr>
                <a:spLocks noChangeShapeType="1"/>
              </p:cNvSpPr>
              <p:nvPr/>
            </p:nvSpPr>
            <p:spPr bwMode="auto">
              <a:xfrm flipH="1" flipV="1">
                <a:off x="4563" y="905"/>
                <a:ext cx="8" cy="21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14" name="Line 54">
                <a:extLst>
                  <a:ext uri="{FF2B5EF4-FFF2-40B4-BE49-F238E27FC236}">
                    <a16:creationId xmlns:a16="http://schemas.microsoft.com/office/drawing/2014/main" id="{16BCFF7D-3669-8F0C-9BEC-5984E30B094C}"/>
                  </a:ext>
                </a:extLst>
              </p:cNvPr>
              <p:cNvSpPr>
                <a:spLocks noChangeShapeType="1"/>
              </p:cNvSpPr>
              <p:nvPr/>
            </p:nvSpPr>
            <p:spPr bwMode="auto">
              <a:xfrm>
                <a:off x="4561" y="904"/>
                <a:ext cx="9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sp>
          <p:nvSpPr>
            <p:cNvPr id="885815" name="Line 55">
              <a:extLst>
                <a:ext uri="{FF2B5EF4-FFF2-40B4-BE49-F238E27FC236}">
                  <a16:creationId xmlns:a16="http://schemas.microsoft.com/office/drawing/2014/main" id="{919D6AD3-3F1B-DCB1-ED52-2D345F3423EA}"/>
                </a:ext>
              </a:extLst>
            </p:cNvPr>
            <p:cNvSpPr>
              <a:spLocks noChangeShapeType="1"/>
            </p:cNvSpPr>
            <p:nvPr/>
          </p:nvSpPr>
          <p:spPr bwMode="auto">
            <a:xfrm flipV="1">
              <a:off x="1973" y="3703"/>
              <a:ext cx="614"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16" name="Line 56">
              <a:extLst>
                <a:ext uri="{FF2B5EF4-FFF2-40B4-BE49-F238E27FC236}">
                  <a16:creationId xmlns:a16="http://schemas.microsoft.com/office/drawing/2014/main" id="{EAF47A6F-66A8-10ED-C90E-7BF5133FF1B1}"/>
                </a:ext>
              </a:extLst>
            </p:cNvPr>
            <p:cNvSpPr>
              <a:spLocks noChangeShapeType="1"/>
            </p:cNvSpPr>
            <p:nvPr/>
          </p:nvSpPr>
          <p:spPr bwMode="auto">
            <a:xfrm flipH="1" flipV="1">
              <a:off x="1958" y="3913"/>
              <a:ext cx="614"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17" name="Text Box 57">
              <a:extLst>
                <a:ext uri="{FF2B5EF4-FFF2-40B4-BE49-F238E27FC236}">
                  <a16:creationId xmlns:a16="http://schemas.microsoft.com/office/drawing/2014/main" id="{E76B03E2-D57F-CF03-3EAA-EED8C9C493B0}"/>
                </a:ext>
              </a:extLst>
            </p:cNvPr>
            <p:cNvSpPr txBox="1">
              <a:spLocks noChangeArrowheads="1"/>
            </p:cNvSpPr>
            <p:nvPr/>
          </p:nvSpPr>
          <p:spPr bwMode="auto">
            <a:xfrm>
              <a:off x="1865" y="3694"/>
              <a:ext cx="864"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700" b="1">
                  <a:solidFill>
                    <a:srgbClr val="3333CC"/>
                  </a:solidFill>
                  <a:latin typeface="Verdana" panose="020B0604030504040204" pitchFamily="34" charset="0"/>
                </a:rPr>
                <a:t>Energy, water, and momentum fluxes</a:t>
              </a:r>
            </a:p>
          </p:txBody>
        </p:sp>
        <p:sp>
          <p:nvSpPr>
            <p:cNvPr id="885818" name="Line 58">
              <a:extLst>
                <a:ext uri="{FF2B5EF4-FFF2-40B4-BE49-F238E27FC236}">
                  <a16:creationId xmlns:a16="http://schemas.microsoft.com/office/drawing/2014/main" id="{6811D0CA-5BB6-8B58-42E2-BBF4304FE37B}"/>
                </a:ext>
              </a:extLst>
            </p:cNvPr>
            <p:cNvSpPr>
              <a:spLocks noChangeShapeType="1"/>
            </p:cNvSpPr>
            <p:nvPr/>
          </p:nvSpPr>
          <p:spPr bwMode="auto">
            <a:xfrm flipH="1" flipV="1">
              <a:off x="1851" y="781"/>
              <a:ext cx="614" cy="0"/>
            </a:xfrm>
            <a:prstGeom prst="line">
              <a:avLst/>
            </a:prstGeom>
            <a:noFill/>
            <a:ln w="19050">
              <a:solidFill>
                <a:srgbClr val="99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19" name="Line 59">
              <a:extLst>
                <a:ext uri="{FF2B5EF4-FFF2-40B4-BE49-F238E27FC236}">
                  <a16:creationId xmlns:a16="http://schemas.microsoft.com/office/drawing/2014/main" id="{5E6D0322-72F1-20AA-7D96-88800D6FCFBB}"/>
                </a:ext>
              </a:extLst>
            </p:cNvPr>
            <p:cNvSpPr>
              <a:spLocks noChangeShapeType="1"/>
            </p:cNvSpPr>
            <p:nvPr/>
          </p:nvSpPr>
          <p:spPr bwMode="auto">
            <a:xfrm flipH="1" flipV="1">
              <a:off x="3343" y="750"/>
              <a:ext cx="614" cy="0"/>
            </a:xfrm>
            <a:prstGeom prst="line">
              <a:avLst/>
            </a:prstGeom>
            <a:noFill/>
            <a:ln w="19050">
              <a:solidFill>
                <a:srgbClr val="99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20" name="Line 60">
              <a:extLst>
                <a:ext uri="{FF2B5EF4-FFF2-40B4-BE49-F238E27FC236}">
                  <a16:creationId xmlns:a16="http://schemas.microsoft.com/office/drawing/2014/main" id="{BF290AFD-915C-D449-A2E1-313ADB7EB62C}"/>
                </a:ext>
              </a:extLst>
            </p:cNvPr>
            <p:cNvSpPr>
              <a:spLocks noChangeShapeType="1"/>
            </p:cNvSpPr>
            <p:nvPr/>
          </p:nvSpPr>
          <p:spPr bwMode="auto">
            <a:xfrm flipH="1" flipV="1">
              <a:off x="1847" y="1143"/>
              <a:ext cx="614" cy="0"/>
            </a:xfrm>
            <a:prstGeom prst="line">
              <a:avLst/>
            </a:prstGeom>
            <a:noFill/>
            <a:ln w="19050">
              <a:solidFill>
                <a:srgbClr val="99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21" name="Line 61">
              <a:extLst>
                <a:ext uri="{FF2B5EF4-FFF2-40B4-BE49-F238E27FC236}">
                  <a16:creationId xmlns:a16="http://schemas.microsoft.com/office/drawing/2014/main" id="{E3139EAD-2DAE-8267-151A-D4E4F32BC271}"/>
                </a:ext>
              </a:extLst>
            </p:cNvPr>
            <p:cNvSpPr>
              <a:spLocks noChangeShapeType="1"/>
            </p:cNvSpPr>
            <p:nvPr/>
          </p:nvSpPr>
          <p:spPr bwMode="auto">
            <a:xfrm flipH="1" flipV="1">
              <a:off x="1843" y="1467"/>
              <a:ext cx="614" cy="0"/>
            </a:xfrm>
            <a:prstGeom prst="line">
              <a:avLst/>
            </a:prstGeom>
            <a:noFill/>
            <a:ln w="1905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22" name="Line 62">
              <a:extLst>
                <a:ext uri="{FF2B5EF4-FFF2-40B4-BE49-F238E27FC236}">
                  <a16:creationId xmlns:a16="http://schemas.microsoft.com/office/drawing/2014/main" id="{3DDE10C7-0429-332C-34E8-D808DE9720F1}"/>
                </a:ext>
              </a:extLst>
            </p:cNvPr>
            <p:cNvSpPr>
              <a:spLocks noChangeShapeType="1"/>
            </p:cNvSpPr>
            <p:nvPr/>
          </p:nvSpPr>
          <p:spPr bwMode="auto">
            <a:xfrm flipV="1">
              <a:off x="3364" y="1132"/>
              <a:ext cx="614" cy="0"/>
            </a:xfrm>
            <a:prstGeom prst="line">
              <a:avLst/>
            </a:prstGeom>
            <a:noFill/>
            <a:ln w="19050">
              <a:solidFill>
                <a:srgbClr val="99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23" name="Line 63">
              <a:extLst>
                <a:ext uri="{FF2B5EF4-FFF2-40B4-BE49-F238E27FC236}">
                  <a16:creationId xmlns:a16="http://schemas.microsoft.com/office/drawing/2014/main" id="{D5FA7DC6-25A6-A1DA-BBE1-006764A7D932}"/>
                </a:ext>
              </a:extLst>
            </p:cNvPr>
            <p:cNvSpPr>
              <a:spLocks noChangeShapeType="1"/>
            </p:cNvSpPr>
            <p:nvPr/>
          </p:nvSpPr>
          <p:spPr bwMode="auto">
            <a:xfrm flipV="1">
              <a:off x="3360" y="1456"/>
              <a:ext cx="614" cy="0"/>
            </a:xfrm>
            <a:prstGeom prst="line">
              <a:avLst/>
            </a:prstGeom>
            <a:noFill/>
            <a:ln w="1905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24" name="Rectangle 64">
              <a:extLst>
                <a:ext uri="{FF2B5EF4-FFF2-40B4-BE49-F238E27FC236}">
                  <a16:creationId xmlns:a16="http://schemas.microsoft.com/office/drawing/2014/main" id="{609E3E53-7859-8E3A-4968-9D825B781EC2}"/>
                </a:ext>
              </a:extLst>
            </p:cNvPr>
            <p:cNvSpPr>
              <a:spLocks noChangeArrowheads="1"/>
            </p:cNvSpPr>
            <p:nvPr/>
          </p:nvSpPr>
          <p:spPr bwMode="auto">
            <a:xfrm>
              <a:off x="1908" y="650"/>
              <a:ext cx="469" cy="177"/>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800" b="1">
                  <a:solidFill>
                    <a:srgbClr val="9D3F2F"/>
                  </a:solidFill>
                  <a:latin typeface="Arial" panose="020B0604020202020204" pitchFamily="34" charset="0"/>
                </a:rPr>
                <a:t>CO</a:t>
              </a:r>
              <a:r>
                <a:rPr lang="en-US" altLang="en-US" sz="800" b="1" baseline="-25000">
                  <a:solidFill>
                    <a:srgbClr val="9D3F2F"/>
                  </a:solidFill>
                  <a:latin typeface="Arial" panose="020B0604020202020204" pitchFamily="34" charset="0"/>
                </a:rPr>
                <a:t>2</a:t>
              </a:r>
              <a:r>
                <a:rPr lang="en-US" altLang="en-US" sz="800" b="1">
                  <a:solidFill>
                    <a:srgbClr val="9D3F2F"/>
                  </a:solidFill>
                  <a:latin typeface="Arial" panose="020B0604020202020204" pitchFamily="34" charset="0"/>
                </a:rPr>
                <a:t>, CH</a:t>
              </a:r>
              <a:r>
                <a:rPr lang="en-US" altLang="en-US" sz="800" b="1" baseline="-25000">
                  <a:solidFill>
                    <a:srgbClr val="9D3F2F"/>
                  </a:solidFill>
                  <a:latin typeface="Arial" panose="020B0604020202020204" pitchFamily="34" charset="0"/>
                </a:rPr>
                <a:t>4</a:t>
              </a:r>
              <a:r>
                <a:rPr lang="en-US" altLang="en-US" sz="800" b="1">
                  <a:solidFill>
                    <a:srgbClr val="9D3F2F"/>
                  </a:solidFill>
                  <a:latin typeface="Arial" panose="020B0604020202020204" pitchFamily="34" charset="0"/>
                </a:rPr>
                <a:t> </a:t>
              </a:r>
            </a:p>
          </p:txBody>
        </p:sp>
        <p:sp>
          <p:nvSpPr>
            <p:cNvPr id="885825" name="Rectangle 65">
              <a:extLst>
                <a:ext uri="{FF2B5EF4-FFF2-40B4-BE49-F238E27FC236}">
                  <a16:creationId xmlns:a16="http://schemas.microsoft.com/office/drawing/2014/main" id="{F3C0F413-EF8D-09E4-03DE-81DD91E64ED1}"/>
                </a:ext>
              </a:extLst>
            </p:cNvPr>
            <p:cNvSpPr>
              <a:spLocks noChangeArrowheads="1"/>
            </p:cNvSpPr>
            <p:nvPr/>
          </p:nvSpPr>
          <p:spPr bwMode="auto">
            <a:xfrm>
              <a:off x="1855" y="1335"/>
              <a:ext cx="645" cy="276"/>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800" b="1">
                  <a:solidFill>
                    <a:srgbClr val="9D3F2F"/>
                  </a:solidFill>
                  <a:latin typeface="Arial" panose="020B0604020202020204" pitchFamily="34" charset="0"/>
                </a:rPr>
                <a:t>N</a:t>
              </a:r>
              <a:r>
                <a:rPr lang="en-US" altLang="en-US" sz="800" b="1" baseline="-25000">
                  <a:solidFill>
                    <a:srgbClr val="9D3F2F"/>
                  </a:solidFill>
                  <a:latin typeface="Arial" panose="020B0604020202020204" pitchFamily="34" charset="0"/>
                </a:rPr>
                <a:t>2</a:t>
              </a:r>
              <a:r>
                <a:rPr lang="en-US" altLang="en-US" sz="800" b="1">
                  <a:solidFill>
                    <a:srgbClr val="9D3F2F"/>
                  </a:solidFill>
                  <a:latin typeface="Arial" panose="020B0604020202020204" pitchFamily="34" charset="0"/>
                </a:rPr>
                <a:t>, NH</a:t>
              </a:r>
              <a:r>
                <a:rPr lang="en-US" altLang="en-US" sz="800" b="1" baseline="-25000">
                  <a:solidFill>
                    <a:srgbClr val="9D3F2F"/>
                  </a:solidFill>
                  <a:latin typeface="Arial" panose="020B0604020202020204" pitchFamily="34" charset="0"/>
                </a:rPr>
                <a:t>4</a:t>
              </a:r>
              <a:r>
                <a:rPr lang="en-US" altLang="en-US" sz="800" b="1">
                  <a:solidFill>
                    <a:srgbClr val="9D3F2F"/>
                  </a:solidFill>
                  <a:latin typeface="Arial" panose="020B0604020202020204" pitchFamily="34" charset="0"/>
                </a:rPr>
                <a:t>+, NO</a:t>
              </a:r>
              <a:r>
                <a:rPr lang="en-US" altLang="en-US" sz="800" b="1" baseline="-25000">
                  <a:solidFill>
                    <a:srgbClr val="9D3F2F"/>
                  </a:solidFill>
                  <a:latin typeface="Arial" panose="020B0604020202020204" pitchFamily="34" charset="0"/>
                </a:rPr>
                <a:t>3</a:t>
              </a:r>
              <a:r>
                <a:rPr lang="en-US" altLang="en-US" sz="800" b="1">
                  <a:solidFill>
                    <a:srgbClr val="9D3F2F"/>
                  </a:solidFill>
                  <a:latin typeface="Arial" panose="020B0604020202020204" pitchFamily="34" charset="0"/>
                  <a:cs typeface="Arial" panose="020B0604020202020204" pitchFamily="34" charset="0"/>
                </a:rPr>
                <a:t>−</a:t>
              </a:r>
            </a:p>
          </p:txBody>
        </p:sp>
        <p:sp>
          <p:nvSpPr>
            <p:cNvPr id="885826" name="Rectangle 66">
              <a:extLst>
                <a:ext uri="{FF2B5EF4-FFF2-40B4-BE49-F238E27FC236}">
                  <a16:creationId xmlns:a16="http://schemas.microsoft.com/office/drawing/2014/main" id="{29E33277-CE8B-D373-ECD5-E71D8401E2D9}"/>
                </a:ext>
              </a:extLst>
            </p:cNvPr>
            <p:cNvSpPr>
              <a:spLocks noChangeArrowheads="1"/>
            </p:cNvSpPr>
            <p:nvPr/>
          </p:nvSpPr>
          <p:spPr bwMode="auto">
            <a:xfrm>
              <a:off x="3496" y="619"/>
              <a:ext cx="322" cy="176"/>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800" b="1">
                  <a:solidFill>
                    <a:srgbClr val="9D3F2F"/>
                  </a:solidFill>
                  <a:latin typeface="Arial" panose="020B0604020202020204" pitchFamily="34" charset="0"/>
                </a:rPr>
                <a:t>CO</a:t>
              </a:r>
              <a:r>
                <a:rPr lang="en-US" altLang="en-US" sz="800" b="1" baseline="-25000">
                  <a:solidFill>
                    <a:srgbClr val="9D3F2F"/>
                  </a:solidFill>
                  <a:latin typeface="Arial" panose="020B0604020202020204" pitchFamily="34" charset="0"/>
                </a:rPr>
                <a:t>2</a:t>
              </a:r>
              <a:endParaRPr lang="en-US" altLang="en-US" sz="800" b="1">
                <a:solidFill>
                  <a:srgbClr val="9D3F2F"/>
                </a:solidFill>
                <a:latin typeface="Arial" panose="020B0604020202020204" pitchFamily="34" charset="0"/>
              </a:endParaRPr>
            </a:p>
          </p:txBody>
        </p:sp>
        <p:sp>
          <p:nvSpPr>
            <p:cNvPr id="885827" name="Rectangle 67">
              <a:extLst>
                <a:ext uri="{FF2B5EF4-FFF2-40B4-BE49-F238E27FC236}">
                  <a16:creationId xmlns:a16="http://schemas.microsoft.com/office/drawing/2014/main" id="{FBDBCA52-066F-96C4-8A8D-3FF93C200C39}"/>
                </a:ext>
              </a:extLst>
            </p:cNvPr>
            <p:cNvSpPr>
              <a:spLocks noChangeArrowheads="1"/>
            </p:cNvSpPr>
            <p:nvPr/>
          </p:nvSpPr>
          <p:spPr bwMode="auto">
            <a:xfrm>
              <a:off x="3289" y="1324"/>
              <a:ext cx="765" cy="176"/>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800" b="1">
                  <a:solidFill>
                    <a:srgbClr val="9D3F2F"/>
                  </a:solidFill>
                  <a:latin typeface="Arial" panose="020B0604020202020204" pitchFamily="34" charset="0"/>
                </a:rPr>
                <a:t>NH</a:t>
              </a:r>
              <a:r>
                <a:rPr lang="en-US" altLang="en-US" sz="800" b="1" baseline="-25000">
                  <a:solidFill>
                    <a:srgbClr val="9D3F2F"/>
                  </a:solidFill>
                  <a:latin typeface="Arial" panose="020B0604020202020204" pitchFamily="34" charset="0"/>
                </a:rPr>
                <a:t>4</a:t>
              </a:r>
              <a:r>
                <a:rPr lang="en-US" altLang="en-US" sz="800" b="1">
                  <a:solidFill>
                    <a:srgbClr val="9D3F2F"/>
                  </a:solidFill>
                  <a:latin typeface="Arial" panose="020B0604020202020204" pitchFamily="34" charset="0"/>
                </a:rPr>
                <a:t>+, NO</a:t>
              </a:r>
              <a:r>
                <a:rPr lang="en-US" altLang="en-US" sz="800" b="1" baseline="-25000">
                  <a:solidFill>
                    <a:srgbClr val="9D3F2F"/>
                  </a:solidFill>
                  <a:latin typeface="Arial" panose="020B0604020202020204" pitchFamily="34" charset="0"/>
                </a:rPr>
                <a:t>3</a:t>
              </a:r>
              <a:r>
                <a:rPr lang="en-US" altLang="en-US" sz="800" b="1">
                  <a:solidFill>
                    <a:srgbClr val="9D3F2F"/>
                  </a:solidFill>
                  <a:latin typeface="Arial" panose="020B0604020202020204" pitchFamily="34" charset="0"/>
                  <a:cs typeface="Arial" panose="020B0604020202020204" pitchFamily="34" charset="0"/>
                </a:rPr>
                <a:t>−, Fe</a:t>
              </a:r>
            </a:p>
          </p:txBody>
        </p:sp>
        <p:sp>
          <p:nvSpPr>
            <p:cNvPr id="885828" name="Rectangle 68">
              <a:extLst>
                <a:ext uri="{FF2B5EF4-FFF2-40B4-BE49-F238E27FC236}">
                  <a16:creationId xmlns:a16="http://schemas.microsoft.com/office/drawing/2014/main" id="{BCE8F3CE-4C8A-B899-740B-32BE19518410}"/>
                </a:ext>
              </a:extLst>
            </p:cNvPr>
            <p:cNvSpPr>
              <a:spLocks noChangeArrowheads="1"/>
            </p:cNvSpPr>
            <p:nvPr/>
          </p:nvSpPr>
          <p:spPr bwMode="auto">
            <a:xfrm>
              <a:off x="1810" y="1017"/>
              <a:ext cx="716" cy="297"/>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20000"/>
                </a:spcAft>
              </a:pPr>
              <a:r>
                <a:rPr lang="en-US" altLang="en-US" sz="800" b="1">
                  <a:solidFill>
                    <a:srgbClr val="9D3F2F"/>
                  </a:solidFill>
                  <a:latin typeface="Arial" panose="020B0604020202020204" pitchFamily="34" charset="0"/>
                </a:rPr>
                <a:t>N</a:t>
              </a:r>
              <a:r>
                <a:rPr lang="en-US" altLang="en-US" sz="800" b="1" baseline="-25000">
                  <a:solidFill>
                    <a:srgbClr val="9D3F2F"/>
                  </a:solidFill>
                  <a:latin typeface="Arial" panose="020B0604020202020204" pitchFamily="34" charset="0"/>
                </a:rPr>
                <a:t>2</a:t>
              </a:r>
              <a:r>
                <a:rPr lang="en-US" altLang="en-US" sz="800" b="1">
                  <a:solidFill>
                    <a:srgbClr val="9D3F2F"/>
                  </a:solidFill>
                  <a:latin typeface="Arial" panose="020B0604020202020204" pitchFamily="34" charset="0"/>
                </a:rPr>
                <a:t>, N</a:t>
              </a:r>
              <a:r>
                <a:rPr lang="en-US" altLang="en-US" sz="800" b="1" baseline="-25000">
                  <a:solidFill>
                    <a:srgbClr val="9D3F2F"/>
                  </a:solidFill>
                  <a:latin typeface="Arial" panose="020B0604020202020204" pitchFamily="34" charset="0"/>
                </a:rPr>
                <a:t>2</a:t>
              </a:r>
              <a:r>
                <a:rPr lang="en-US" altLang="en-US" sz="800" b="1">
                  <a:solidFill>
                    <a:srgbClr val="9D3F2F"/>
                  </a:solidFill>
                  <a:latin typeface="Arial" panose="020B0604020202020204" pitchFamily="34" charset="0"/>
                </a:rPr>
                <a:t>O, VOCs,</a:t>
              </a:r>
            </a:p>
            <a:p>
              <a:pPr algn="ctr" fontAlgn="base">
                <a:spcBef>
                  <a:spcPct val="0"/>
                </a:spcBef>
                <a:spcAft>
                  <a:spcPct val="20000"/>
                </a:spcAft>
              </a:pPr>
              <a:r>
                <a:rPr lang="en-US" altLang="en-US" sz="800" b="1">
                  <a:solidFill>
                    <a:srgbClr val="9D3F2F"/>
                  </a:solidFill>
                  <a:latin typeface="Arial" panose="020B0604020202020204" pitchFamily="34" charset="0"/>
                </a:rPr>
                <a:t>SO</a:t>
              </a:r>
              <a:r>
                <a:rPr lang="en-US" altLang="en-US" sz="800" b="1" baseline="-25000">
                  <a:solidFill>
                    <a:srgbClr val="9D3F2F"/>
                  </a:solidFill>
                  <a:latin typeface="Arial" panose="020B0604020202020204" pitchFamily="34" charset="0"/>
                </a:rPr>
                <a:t>2</a:t>
              </a:r>
              <a:r>
                <a:rPr lang="en-US" altLang="en-US" sz="800" b="1">
                  <a:solidFill>
                    <a:srgbClr val="9D3F2F"/>
                  </a:solidFill>
                  <a:latin typeface="Arial" panose="020B0604020202020204" pitchFamily="34" charset="0"/>
                </a:rPr>
                <a:t>, BC, OC</a:t>
              </a:r>
            </a:p>
          </p:txBody>
        </p:sp>
        <p:sp>
          <p:nvSpPr>
            <p:cNvPr id="885829" name="Rectangle 69">
              <a:extLst>
                <a:ext uri="{FF2B5EF4-FFF2-40B4-BE49-F238E27FC236}">
                  <a16:creationId xmlns:a16="http://schemas.microsoft.com/office/drawing/2014/main" id="{789E44CB-F6A8-A9B9-1053-3C0210521BE8}"/>
                </a:ext>
              </a:extLst>
            </p:cNvPr>
            <p:cNvSpPr>
              <a:spLocks noChangeArrowheads="1"/>
            </p:cNvSpPr>
            <p:nvPr/>
          </p:nvSpPr>
          <p:spPr bwMode="auto">
            <a:xfrm>
              <a:off x="3271" y="1007"/>
              <a:ext cx="821" cy="292"/>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15000"/>
                </a:spcAft>
              </a:pPr>
              <a:r>
                <a:rPr lang="en-US" altLang="en-US" sz="800" b="1">
                  <a:solidFill>
                    <a:srgbClr val="9D3F2F"/>
                  </a:solidFill>
                  <a:latin typeface="Arial" panose="020B0604020202020204" pitchFamily="34" charset="0"/>
                </a:rPr>
                <a:t>CH</a:t>
              </a:r>
              <a:r>
                <a:rPr lang="en-US" altLang="en-US" sz="800" b="1" baseline="-25000">
                  <a:solidFill>
                    <a:srgbClr val="9D3F2F"/>
                  </a:solidFill>
                  <a:latin typeface="Arial" panose="020B0604020202020204" pitchFamily="34" charset="0"/>
                </a:rPr>
                <a:t>4</a:t>
              </a:r>
              <a:r>
                <a:rPr lang="en-US" altLang="en-US" sz="800" b="1">
                  <a:solidFill>
                    <a:srgbClr val="9D3F2F"/>
                  </a:solidFill>
                  <a:latin typeface="Arial" panose="020B0604020202020204" pitchFamily="34" charset="0"/>
                </a:rPr>
                <a:t>, N</a:t>
              </a:r>
              <a:r>
                <a:rPr lang="en-US" altLang="en-US" sz="800" b="1" baseline="-25000">
                  <a:solidFill>
                    <a:srgbClr val="9D3F2F"/>
                  </a:solidFill>
                  <a:latin typeface="Arial" panose="020B0604020202020204" pitchFamily="34" charset="0"/>
                </a:rPr>
                <a:t>2</a:t>
              </a:r>
              <a:r>
                <a:rPr lang="en-US" altLang="en-US" sz="800" b="1">
                  <a:solidFill>
                    <a:srgbClr val="9D3F2F"/>
                  </a:solidFill>
                  <a:latin typeface="Arial" panose="020B0604020202020204" pitchFamily="34" charset="0"/>
                </a:rPr>
                <a:t>O, </a:t>
              </a:r>
            </a:p>
            <a:p>
              <a:pPr algn="ctr" fontAlgn="base">
                <a:spcBef>
                  <a:spcPct val="0"/>
                </a:spcBef>
                <a:spcAft>
                  <a:spcPct val="15000"/>
                </a:spcAft>
              </a:pPr>
              <a:r>
                <a:rPr lang="en-US" altLang="en-US" sz="800" b="1">
                  <a:solidFill>
                    <a:srgbClr val="9D3F2F"/>
                  </a:solidFill>
                  <a:latin typeface="Arial" panose="020B0604020202020204" pitchFamily="34" charset="0"/>
                </a:rPr>
                <a:t>DMS </a:t>
              </a:r>
            </a:p>
          </p:txBody>
        </p:sp>
        <p:sp>
          <p:nvSpPr>
            <p:cNvPr id="885830" name="Line 70">
              <a:extLst>
                <a:ext uri="{FF2B5EF4-FFF2-40B4-BE49-F238E27FC236}">
                  <a16:creationId xmlns:a16="http://schemas.microsoft.com/office/drawing/2014/main" id="{BBBB01B8-DF39-4216-524C-1D06AF48007E}"/>
                </a:ext>
              </a:extLst>
            </p:cNvPr>
            <p:cNvSpPr>
              <a:spLocks noChangeShapeType="1"/>
            </p:cNvSpPr>
            <p:nvPr/>
          </p:nvSpPr>
          <p:spPr bwMode="auto">
            <a:xfrm flipV="1">
              <a:off x="3359" y="1871"/>
              <a:ext cx="5" cy="87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31" name="Line 71">
              <a:extLst>
                <a:ext uri="{FF2B5EF4-FFF2-40B4-BE49-F238E27FC236}">
                  <a16:creationId xmlns:a16="http://schemas.microsoft.com/office/drawing/2014/main" id="{9A3392CA-2F03-16B5-6385-4391E726A170}"/>
                </a:ext>
              </a:extLst>
            </p:cNvPr>
            <p:cNvSpPr>
              <a:spLocks noChangeShapeType="1"/>
            </p:cNvSpPr>
            <p:nvPr/>
          </p:nvSpPr>
          <p:spPr bwMode="auto">
            <a:xfrm>
              <a:off x="3415" y="1876"/>
              <a:ext cx="0" cy="87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nvGrpSpPr>
            <p:cNvPr id="885832" name="Group 72">
              <a:extLst>
                <a:ext uri="{FF2B5EF4-FFF2-40B4-BE49-F238E27FC236}">
                  <a16:creationId xmlns:a16="http://schemas.microsoft.com/office/drawing/2014/main" id="{3A60836E-4374-FBB4-3057-7F40964AA4EF}"/>
                </a:ext>
              </a:extLst>
            </p:cNvPr>
            <p:cNvGrpSpPr>
              <a:grpSpLocks/>
            </p:cNvGrpSpPr>
            <p:nvPr/>
          </p:nvGrpSpPr>
          <p:grpSpPr bwMode="auto">
            <a:xfrm>
              <a:off x="3445" y="1521"/>
              <a:ext cx="430" cy="1841"/>
              <a:chOff x="2880" y="1206"/>
              <a:chExt cx="430" cy="1841"/>
            </a:xfrm>
          </p:grpSpPr>
          <p:sp>
            <p:nvSpPr>
              <p:cNvPr id="885833" name="Line 73">
                <a:extLst>
                  <a:ext uri="{FF2B5EF4-FFF2-40B4-BE49-F238E27FC236}">
                    <a16:creationId xmlns:a16="http://schemas.microsoft.com/office/drawing/2014/main" id="{5D1E9A15-BE4B-1F14-C932-DE235412D8FF}"/>
                  </a:ext>
                </a:extLst>
              </p:cNvPr>
              <p:cNvSpPr>
                <a:spLocks noChangeShapeType="1"/>
              </p:cNvSpPr>
              <p:nvPr/>
            </p:nvSpPr>
            <p:spPr bwMode="auto">
              <a:xfrm>
                <a:off x="2880" y="3047"/>
                <a:ext cx="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34" name="Line 74">
                <a:extLst>
                  <a:ext uri="{FF2B5EF4-FFF2-40B4-BE49-F238E27FC236}">
                    <a16:creationId xmlns:a16="http://schemas.microsoft.com/office/drawing/2014/main" id="{248859F0-925E-CD5C-B635-D74F3EA857BE}"/>
                  </a:ext>
                </a:extLst>
              </p:cNvPr>
              <p:cNvSpPr>
                <a:spLocks noChangeShapeType="1"/>
              </p:cNvSpPr>
              <p:nvPr/>
            </p:nvSpPr>
            <p:spPr bwMode="auto">
              <a:xfrm flipV="1">
                <a:off x="2961" y="1207"/>
                <a:ext cx="5" cy="183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35" name="Line 75">
                <a:extLst>
                  <a:ext uri="{FF2B5EF4-FFF2-40B4-BE49-F238E27FC236}">
                    <a16:creationId xmlns:a16="http://schemas.microsoft.com/office/drawing/2014/main" id="{B9853C9E-E66C-335A-3772-646B56FD080E}"/>
                  </a:ext>
                </a:extLst>
              </p:cNvPr>
              <p:cNvSpPr>
                <a:spLocks noChangeShapeType="1"/>
              </p:cNvSpPr>
              <p:nvPr/>
            </p:nvSpPr>
            <p:spPr bwMode="auto">
              <a:xfrm>
                <a:off x="2960" y="1206"/>
                <a:ext cx="350" cy="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836" name="Group 76">
              <a:extLst>
                <a:ext uri="{FF2B5EF4-FFF2-40B4-BE49-F238E27FC236}">
                  <a16:creationId xmlns:a16="http://schemas.microsoft.com/office/drawing/2014/main" id="{154EF2FE-33FF-1BD1-2371-C130532C3898}"/>
                </a:ext>
              </a:extLst>
            </p:cNvPr>
            <p:cNvGrpSpPr>
              <a:grpSpLocks/>
            </p:cNvGrpSpPr>
            <p:nvPr/>
          </p:nvGrpSpPr>
          <p:grpSpPr bwMode="auto">
            <a:xfrm flipH="1">
              <a:off x="1931" y="1528"/>
              <a:ext cx="451" cy="1841"/>
              <a:chOff x="2880" y="1206"/>
              <a:chExt cx="430" cy="1841"/>
            </a:xfrm>
          </p:grpSpPr>
          <p:sp>
            <p:nvSpPr>
              <p:cNvPr id="885837" name="Line 77">
                <a:extLst>
                  <a:ext uri="{FF2B5EF4-FFF2-40B4-BE49-F238E27FC236}">
                    <a16:creationId xmlns:a16="http://schemas.microsoft.com/office/drawing/2014/main" id="{555BFF2F-9E79-94A2-8123-19A4893A56F4}"/>
                  </a:ext>
                </a:extLst>
              </p:cNvPr>
              <p:cNvSpPr>
                <a:spLocks noChangeShapeType="1"/>
              </p:cNvSpPr>
              <p:nvPr/>
            </p:nvSpPr>
            <p:spPr bwMode="auto">
              <a:xfrm>
                <a:off x="2880" y="3047"/>
                <a:ext cx="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38" name="Line 78">
                <a:extLst>
                  <a:ext uri="{FF2B5EF4-FFF2-40B4-BE49-F238E27FC236}">
                    <a16:creationId xmlns:a16="http://schemas.microsoft.com/office/drawing/2014/main" id="{833754C3-59DE-6A76-D56B-2EE950212BF2}"/>
                  </a:ext>
                </a:extLst>
              </p:cNvPr>
              <p:cNvSpPr>
                <a:spLocks noChangeShapeType="1"/>
              </p:cNvSpPr>
              <p:nvPr/>
            </p:nvSpPr>
            <p:spPr bwMode="auto">
              <a:xfrm flipH="1" flipV="1">
                <a:off x="2961" y="1207"/>
                <a:ext cx="5" cy="183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39" name="Line 79">
                <a:extLst>
                  <a:ext uri="{FF2B5EF4-FFF2-40B4-BE49-F238E27FC236}">
                    <a16:creationId xmlns:a16="http://schemas.microsoft.com/office/drawing/2014/main" id="{619A5E81-F8CC-8BFB-B745-8A3577FC0DB9}"/>
                  </a:ext>
                </a:extLst>
              </p:cNvPr>
              <p:cNvSpPr>
                <a:spLocks noChangeShapeType="1"/>
              </p:cNvSpPr>
              <p:nvPr/>
            </p:nvSpPr>
            <p:spPr bwMode="auto">
              <a:xfrm>
                <a:off x="2960" y="1206"/>
                <a:ext cx="350" cy="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840" name="Group 80">
              <a:extLst>
                <a:ext uri="{FF2B5EF4-FFF2-40B4-BE49-F238E27FC236}">
                  <a16:creationId xmlns:a16="http://schemas.microsoft.com/office/drawing/2014/main" id="{7C7A0F94-C137-F2F7-80E9-63E17C395278}"/>
                </a:ext>
              </a:extLst>
            </p:cNvPr>
            <p:cNvGrpSpPr>
              <a:grpSpLocks/>
            </p:cNvGrpSpPr>
            <p:nvPr/>
          </p:nvGrpSpPr>
          <p:grpSpPr bwMode="auto">
            <a:xfrm>
              <a:off x="1588" y="3981"/>
              <a:ext cx="2546" cy="105"/>
              <a:chOff x="1023" y="3666"/>
              <a:chExt cx="2460" cy="95"/>
            </a:xfrm>
          </p:grpSpPr>
          <p:sp>
            <p:nvSpPr>
              <p:cNvPr id="885841" name="Line 81">
                <a:extLst>
                  <a:ext uri="{FF2B5EF4-FFF2-40B4-BE49-F238E27FC236}">
                    <a16:creationId xmlns:a16="http://schemas.microsoft.com/office/drawing/2014/main" id="{D4970C58-53B6-C1EE-B547-6B77D2DEDB0C}"/>
                  </a:ext>
                </a:extLst>
              </p:cNvPr>
              <p:cNvSpPr>
                <a:spLocks noChangeShapeType="1"/>
              </p:cNvSpPr>
              <p:nvPr/>
            </p:nvSpPr>
            <p:spPr bwMode="auto">
              <a:xfrm>
                <a:off x="1023" y="3666"/>
                <a:ext cx="0" cy="92"/>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42" name="Line 82">
                <a:extLst>
                  <a:ext uri="{FF2B5EF4-FFF2-40B4-BE49-F238E27FC236}">
                    <a16:creationId xmlns:a16="http://schemas.microsoft.com/office/drawing/2014/main" id="{AAC787E2-9FD7-9CCD-ACB8-96B7411D00D4}"/>
                  </a:ext>
                </a:extLst>
              </p:cNvPr>
              <p:cNvSpPr>
                <a:spLocks noChangeShapeType="1"/>
              </p:cNvSpPr>
              <p:nvPr/>
            </p:nvSpPr>
            <p:spPr bwMode="auto">
              <a:xfrm>
                <a:off x="1023" y="3761"/>
                <a:ext cx="2460"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43" name="Line 83">
                <a:extLst>
                  <a:ext uri="{FF2B5EF4-FFF2-40B4-BE49-F238E27FC236}">
                    <a16:creationId xmlns:a16="http://schemas.microsoft.com/office/drawing/2014/main" id="{A210AAF5-222D-BB8E-9391-C245D8162BE0}"/>
                  </a:ext>
                </a:extLst>
              </p:cNvPr>
              <p:cNvSpPr>
                <a:spLocks noChangeShapeType="1"/>
              </p:cNvSpPr>
              <p:nvPr/>
            </p:nvSpPr>
            <p:spPr bwMode="auto">
              <a:xfrm flipV="1">
                <a:off x="3483" y="3671"/>
                <a:ext cx="0" cy="86"/>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sp>
          <p:nvSpPr>
            <p:cNvPr id="885844" name="Text Box 84">
              <a:extLst>
                <a:ext uri="{FF2B5EF4-FFF2-40B4-BE49-F238E27FC236}">
                  <a16:creationId xmlns:a16="http://schemas.microsoft.com/office/drawing/2014/main" id="{59771C35-C9E2-E1E4-61F9-17AC46AFA151}"/>
                </a:ext>
              </a:extLst>
            </p:cNvPr>
            <p:cNvSpPr txBox="1">
              <a:spLocks noChangeArrowheads="1"/>
            </p:cNvSpPr>
            <p:nvPr/>
          </p:nvSpPr>
          <p:spPr bwMode="auto">
            <a:xfrm>
              <a:off x="2463" y="4067"/>
              <a:ext cx="865"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700" b="1">
                  <a:solidFill>
                    <a:srgbClr val="3333CC"/>
                  </a:solidFill>
                  <a:latin typeface="Verdana" panose="020B0604030504040204" pitchFamily="34" charset="0"/>
                </a:rPr>
                <a:t>River discharge</a:t>
              </a:r>
            </a:p>
          </p:txBody>
        </p:sp>
        <p:grpSp>
          <p:nvGrpSpPr>
            <p:cNvPr id="885845" name="Group 85">
              <a:extLst>
                <a:ext uri="{FF2B5EF4-FFF2-40B4-BE49-F238E27FC236}">
                  <a16:creationId xmlns:a16="http://schemas.microsoft.com/office/drawing/2014/main" id="{5F411A5D-6099-EAAD-FA57-53EC3824B30E}"/>
                </a:ext>
              </a:extLst>
            </p:cNvPr>
            <p:cNvGrpSpPr>
              <a:grpSpLocks/>
            </p:cNvGrpSpPr>
            <p:nvPr/>
          </p:nvGrpSpPr>
          <p:grpSpPr bwMode="auto">
            <a:xfrm>
              <a:off x="1433" y="413"/>
              <a:ext cx="3025" cy="211"/>
              <a:chOff x="1433" y="206"/>
              <a:chExt cx="3025" cy="211"/>
            </a:xfrm>
          </p:grpSpPr>
          <p:sp>
            <p:nvSpPr>
              <p:cNvPr id="885846" name="Line 86">
                <a:extLst>
                  <a:ext uri="{FF2B5EF4-FFF2-40B4-BE49-F238E27FC236}">
                    <a16:creationId xmlns:a16="http://schemas.microsoft.com/office/drawing/2014/main" id="{29EF5565-8F62-7E34-8568-CE23A841536F}"/>
                  </a:ext>
                </a:extLst>
              </p:cNvPr>
              <p:cNvSpPr>
                <a:spLocks noChangeShapeType="1"/>
              </p:cNvSpPr>
              <p:nvPr/>
            </p:nvSpPr>
            <p:spPr bwMode="auto">
              <a:xfrm flipV="1">
                <a:off x="1439" y="211"/>
                <a:ext cx="0" cy="206"/>
              </a:xfrm>
              <a:prstGeom prst="line">
                <a:avLst/>
              </a:prstGeom>
              <a:noFill/>
              <a:ln w="19050">
                <a:solidFill>
                  <a:srgbClr val="9D3F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47" name="Line 87">
                <a:extLst>
                  <a:ext uri="{FF2B5EF4-FFF2-40B4-BE49-F238E27FC236}">
                    <a16:creationId xmlns:a16="http://schemas.microsoft.com/office/drawing/2014/main" id="{F713BD78-ACC7-EBF1-1F6F-6404C2634D63}"/>
                  </a:ext>
                </a:extLst>
              </p:cNvPr>
              <p:cNvSpPr>
                <a:spLocks noChangeShapeType="1"/>
              </p:cNvSpPr>
              <p:nvPr/>
            </p:nvSpPr>
            <p:spPr bwMode="auto">
              <a:xfrm>
                <a:off x="1433" y="206"/>
                <a:ext cx="3025" cy="0"/>
              </a:xfrm>
              <a:prstGeom prst="line">
                <a:avLst/>
              </a:prstGeom>
              <a:noFill/>
              <a:ln w="19050">
                <a:solidFill>
                  <a:srgbClr val="9D3F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48" name="Line 88">
                <a:extLst>
                  <a:ext uri="{FF2B5EF4-FFF2-40B4-BE49-F238E27FC236}">
                    <a16:creationId xmlns:a16="http://schemas.microsoft.com/office/drawing/2014/main" id="{C8F93156-8B80-F7D3-7A07-6BEAAAF7E3BE}"/>
                  </a:ext>
                </a:extLst>
              </p:cNvPr>
              <p:cNvSpPr>
                <a:spLocks noChangeShapeType="1"/>
              </p:cNvSpPr>
              <p:nvPr/>
            </p:nvSpPr>
            <p:spPr bwMode="auto">
              <a:xfrm>
                <a:off x="4452" y="210"/>
                <a:ext cx="0" cy="193"/>
              </a:xfrm>
              <a:prstGeom prst="line">
                <a:avLst/>
              </a:prstGeom>
              <a:noFill/>
              <a:ln w="19050">
                <a:solidFill>
                  <a:srgbClr val="9D3F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sp>
          <p:nvSpPr>
            <p:cNvPr id="885849" name="Text Box 89">
              <a:extLst>
                <a:ext uri="{FF2B5EF4-FFF2-40B4-BE49-F238E27FC236}">
                  <a16:creationId xmlns:a16="http://schemas.microsoft.com/office/drawing/2014/main" id="{E4B5005E-847B-F9AB-2003-35A44D4252A9}"/>
                </a:ext>
              </a:extLst>
            </p:cNvPr>
            <p:cNvSpPr txBox="1">
              <a:spLocks noChangeArrowheads="1"/>
            </p:cNvSpPr>
            <p:nvPr/>
          </p:nvSpPr>
          <p:spPr bwMode="auto">
            <a:xfrm>
              <a:off x="2061" y="282"/>
              <a:ext cx="1747"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700" b="1">
                  <a:solidFill>
                    <a:srgbClr val="9D3F2F"/>
                  </a:solidFill>
                  <a:latin typeface="Verdana" panose="020B0604030504040204" pitchFamily="34" charset="0"/>
                </a:rPr>
                <a:t>Transfer of C and nutrients through rivers</a:t>
              </a:r>
            </a:p>
          </p:txBody>
        </p:sp>
        <p:sp>
          <p:nvSpPr>
            <p:cNvPr id="885850" name="Rectangle 90">
              <a:extLst>
                <a:ext uri="{FF2B5EF4-FFF2-40B4-BE49-F238E27FC236}">
                  <a16:creationId xmlns:a16="http://schemas.microsoft.com/office/drawing/2014/main" id="{2031B87D-F189-DF70-3908-C5C4E5E10D4A}"/>
                </a:ext>
              </a:extLst>
            </p:cNvPr>
            <p:cNvSpPr>
              <a:spLocks noChangeArrowheads="1"/>
            </p:cNvSpPr>
            <p:nvPr/>
          </p:nvSpPr>
          <p:spPr bwMode="auto">
            <a:xfrm>
              <a:off x="3753" y="1653"/>
              <a:ext cx="1065" cy="1251"/>
            </a:xfrm>
            <a:prstGeom prst="rect">
              <a:avLst/>
            </a:prstGeom>
            <a:solidFill>
              <a:srgbClr val="BBD15F"/>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51" name="Text Box 91">
              <a:extLst>
                <a:ext uri="{FF2B5EF4-FFF2-40B4-BE49-F238E27FC236}">
                  <a16:creationId xmlns:a16="http://schemas.microsoft.com/office/drawing/2014/main" id="{D3535872-9FBE-F3F4-F398-5B6C3CEFF3B7}"/>
                </a:ext>
              </a:extLst>
            </p:cNvPr>
            <p:cNvSpPr txBox="1">
              <a:spLocks noChangeArrowheads="1"/>
            </p:cNvSpPr>
            <p:nvPr/>
          </p:nvSpPr>
          <p:spPr bwMode="auto">
            <a:xfrm>
              <a:off x="3783" y="1719"/>
              <a:ext cx="99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BIOLOGICAL OCEAN</a:t>
              </a:r>
            </a:p>
          </p:txBody>
        </p:sp>
        <p:sp>
          <p:nvSpPr>
            <p:cNvPr id="885852" name="Text Box 92">
              <a:extLst>
                <a:ext uri="{FF2B5EF4-FFF2-40B4-BE49-F238E27FC236}">
                  <a16:creationId xmlns:a16="http://schemas.microsoft.com/office/drawing/2014/main" id="{980CB8B5-36A4-8D86-AF41-5DCF83C20CD8}"/>
                </a:ext>
              </a:extLst>
            </p:cNvPr>
            <p:cNvSpPr txBox="1">
              <a:spLocks noChangeArrowheads="1"/>
            </p:cNvSpPr>
            <p:nvPr/>
          </p:nvSpPr>
          <p:spPr bwMode="auto">
            <a:xfrm>
              <a:off x="3820" y="1864"/>
              <a:ext cx="973"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buFontTx/>
                <a:buChar char="•"/>
              </a:pPr>
              <a:r>
                <a:rPr lang="en-US" altLang="en-US" sz="800" b="1">
                  <a:solidFill>
                    <a:srgbClr val="000000"/>
                  </a:solidFill>
                  <a:latin typeface="Arial" panose="020B0604020202020204" pitchFamily="34" charset="0"/>
                </a:rPr>
                <a:t>Abundance and composition of key plankton functional groups</a:t>
              </a:r>
            </a:p>
          </p:txBody>
        </p:sp>
        <p:sp>
          <p:nvSpPr>
            <p:cNvPr id="885853" name="Rectangle 93">
              <a:extLst>
                <a:ext uri="{FF2B5EF4-FFF2-40B4-BE49-F238E27FC236}">
                  <a16:creationId xmlns:a16="http://schemas.microsoft.com/office/drawing/2014/main" id="{E5DCB64E-A8AF-99DA-6991-8D9E83C7A3DD}"/>
                </a:ext>
              </a:extLst>
            </p:cNvPr>
            <p:cNvSpPr>
              <a:spLocks noChangeArrowheads="1"/>
            </p:cNvSpPr>
            <p:nvPr/>
          </p:nvSpPr>
          <p:spPr bwMode="auto">
            <a:xfrm>
              <a:off x="3620" y="2742"/>
              <a:ext cx="1065" cy="1251"/>
            </a:xfrm>
            <a:prstGeom prst="rect">
              <a:avLst/>
            </a:prstGeom>
            <a:solidFill>
              <a:schemeClr val="accent1"/>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54" name="Text Box 94">
              <a:extLst>
                <a:ext uri="{FF2B5EF4-FFF2-40B4-BE49-F238E27FC236}">
                  <a16:creationId xmlns:a16="http://schemas.microsoft.com/office/drawing/2014/main" id="{BF3CD7F9-B407-FE49-6D55-7F0FC8CCCF22}"/>
                </a:ext>
              </a:extLst>
            </p:cNvPr>
            <p:cNvSpPr txBox="1">
              <a:spLocks noChangeArrowheads="1"/>
            </p:cNvSpPr>
            <p:nvPr/>
          </p:nvSpPr>
          <p:spPr bwMode="auto">
            <a:xfrm>
              <a:off x="3625" y="2953"/>
              <a:ext cx="973"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buFontTx/>
                <a:buChar char="•"/>
              </a:pPr>
              <a:r>
                <a:rPr lang="en-US" altLang="en-US" sz="800" b="1">
                  <a:solidFill>
                    <a:srgbClr val="000000"/>
                  </a:solidFill>
                  <a:latin typeface="Arial" panose="020B0604020202020204" pitchFamily="34" charset="0"/>
                </a:rPr>
                <a:t>Sea surface albedo</a:t>
              </a:r>
            </a:p>
            <a:p>
              <a:pPr fontAlgn="base">
                <a:spcBef>
                  <a:spcPct val="0"/>
                </a:spcBef>
                <a:spcAft>
                  <a:spcPct val="0"/>
                </a:spcAft>
                <a:buFontTx/>
                <a:buChar char="•"/>
              </a:pPr>
              <a:r>
                <a:rPr lang="en-US" altLang="en-US" sz="800" b="1">
                  <a:solidFill>
                    <a:srgbClr val="000000"/>
                  </a:solidFill>
                  <a:latin typeface="Arial" panose="020B0604020202020204" pitchFamily="34" charset="0"/>
                </a:rPr>
                <a:t>Temperature</a:t>
              </a:r>
            </a:p>
            <a:p>
              <a:pPr fontAlgn="base">
                <a:spcBef>
                  <a:spcPct val="0"/>
                </a:spcBef>
                <a:spcAft>
                  <a:spcPct val="0"/>
                </a:spcAft>
                <a:buFontTx/>
                <a:buChar char="•"/>
              </a:pPr>
              <a:r>
                <a:rPr lang="en-US" altLang="en-US" sz="800" b="1">
                  <a:solidFill>
                    <a:srgbClr val="000000"/>
                  </a:solidFill>
                  <a:latin typeface="Arial" panose="020B0604020202020204" pitchFamily="34" charset="0"/>
                </a:rPr>
                <a:t>Salinity</a:t>
              </a:r>
            </a:p>
            <a:p>
              <a:pPr fontAlgn="base">
                <a:spcBef>
                  <a:spcPct val="0"/>
                </a:spcBef>
                <a:spcAft>
                  <a:spcPct val="0"/>
                </a:spcAft>
                <a:buFontTx/>
                <a:buChar char="•"/>
              </a:pPr>
              <a:r>
                <a:rPr lang="en-US" altLang="en-US" sz="800" b="1">
                  <a:solidFill>
                    <a:srgbClr val="000000"/>
                  </a:solidFill>
                  <a:latin typeface="Arial" panose="020B0604020202020204" pitchFamily="34" charset="0"/>
                </a:rPr>
                <a:t>Sea ice fractional coverage and thickness</a:t>
              </a:r>
            </a:p>
            <a:p>
              <a:pPr fontAlgn="base">
                <a:spcBef>
                  <a:spcPct val="0"/>
                </a:spcBef>
                <a:spcAft>
                  <a:spcPct val="0"/>
                </a:spcAft>
                <a:buFontTx/>
                <a:buChar char="•"/>
              </a:pPr>
              <a:r>
                <a:rPr lang="en-US" altLang="en-US" sz="800" b="1">
                  <a:solidFill>
                    <a:srgbClr val="000000"/>
                  </a:solidFill>
                  <a:latin typeface="Arial" panose="020B0604020202020204" pitchFamily="34" charset="0"/>
                </a:rPr>
                <a:t>Surface and planetary waves</a:t>
              </a:r>
            </a:p>
          </p:txBody>
        </p:sp>
        <p:sp>
          <p:nvSpPr>
            <p:cNvPr id="885855" name="Text Box 95">
              <a:extLst>
                <a:ext uri="{FF2B5EF4-FFF2-40B4-BE49-F238E27FC236}">
                  <a16:creationId xmlns:a16="http://schemas.microsoft.com/office/drawing/2014/main" id="{47D103EF-6D24-B214-4E7B-DDDB583D7881}"/>
                </a:ext>
              </a:extLst>
            </p:cNvPr>
            <p:cNvSpPr txBox="1">
              <a:spLocks noChangeArrowheads="1"/>
            </p:cNvSpPr>
            <p:nvPr/>
          </p:nvSpPr>
          <p:spPr bwMode="auto">
            <a:xfrm>
              <a:off x="3675" y="2771"/>
              <a:ext cx="895"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900" b="1" u="sng">
                  <a:solidFill>
                    <a:srgbClr val="000000"/>
                  </a:solidFill>
                  <a:latin typeface="Arial" panose="020B0604020202020204" pitchFamily="34" charset="0"/>
                </a:rPr>
                <a:t>PHYSICAL OCEAN</a:t>
              </a:r>
            </a:p>
          </p:txBody>
        </p:sp>
        <p:sp>
          <p:nvSpPr>
            <p:cNvPr id="885856" name="Text Box 96">
              <a:extLst>
                <a:ext uri="{FF2B5EF4-FFF2-40B4-BE49-F238E27FC236}">
                  <a16:creationId xmlns:a16="http://schemas.microsoft.com/office/drawing/2014/main" id="{6C941740-0664-239B-5F08-5482CFDE1B3D}"/>
                </a:ext>
              </a:extLst>
            </p:cNvPr>
            <p:cNvSpPr txBox="1">
              <a:spLocks noChangeArrowheads="1"/>
            </p:cNvSpPr>
            <p:nvPr/>
          </p:nvSpPr>
          <p:spPr bwMode="auto">
            <a:xfrm>
              <a:off x="2560" y="2554"/>
              <a:ext cx="431"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800" b="1" i="1">
                  <a:solidFill>
                    <a:srgbClr val="BE005F"/>
                  </a:solidFill>
                  <a:latin typeface="Arial" panose="020B0604020202020204" pitchFamily="34" charset="0"/>
                </a:rPr>
                <a:t>Humans</a:t>
              </a:r>
            </a:p>
          </p:txBody>
        </p:sp>
        <p:sp>
          <p:nvSpPr>
            <p:cNvPr id="885857" name="Line 97">
              <a:extLst>
                <a:ext uri="{FF2B5EF4-FFF2-40B4-BE49-F238E27FC236}">
                  <a16:creationId xmlns:a16="http://schemas.microsoft.com/office/drawing/2014/main" id="{6AFAB485-D39C-9FCB-4E92-35529898B744}"/>
                </a:ext>
              </a:extLst>
            </p:cNvPr>
            <p:cNvSpPr>
              <a:spLocks noChangeShapeType="1"/>
            </p:cNvSpPr>
            <p:nvPr/>
          </p:nvSpPr>
          <p:spPr bwMode="auto">
            <a:xfrm flipV="1">
              <a:off x="2655" y="1832"/>
              <a:ext cx="4" cy="388"/>
            </a:xfrm>
            <a:prstGeom prst="line">
              <a:avLst/>
            </a:prstGeom>
            <a:noFill/>
            <a:ln w="19050">
              <a:solidFill>
                <a:srgbClr val="BE005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58" name="Line 98">
              <a:extLst>
                <a:ext uri="{FF2B5EF4-FFF2-40B4-BE49-F238E27FC236}">
                  <a16:creationId xmlns:a16="http://schemas.microsoft.com/office/drawing/2014/main" id="{7C336F11-5EC3-45FE-6408-1D58CA76C8CE}"/>
                </a:ext>
              </a:extLst>
            </p:cNvPr>
            <p:cNvSpPr>
              <a:spLocks noChangeShapeType="1"/>
            </p:cNvSpPr>
            <p:nvPr/>
          </p:nvSpPr>
          <p:spPr bwMode="auto">
            <a:xfrm flipH="1" flipV="1">
              <a:off x="1847" y="1625"/>
              <a:ext cx="722" cy="575"/>
            </a:xfrm>
            <a:prstGeom prst="line">
              <a:avLst/>
            </a:prstGeom>
            <a:noFill/>
            <a:ln w="19050">
              <a:solidFill>
                <a:srgbClr val="BE005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59" name="Text Box 99">
              <a:extLst>
                <a:ext uri="{FF2B5EF4-FFF2-40B4-BE49-F238E27FC236}">
                  <a16:creationId xmlns:a16="http://schemas.microsoft.com/office/drawing/2014/main" id="{20175A8F-D781-9466-CC3A-836D164BA59C}"/>
                </a:ext>
              </a:extLst>
            </p:cNvPr>
            <p:cNvSpPr txBox="1">
              <a:spLocks noChangeArrowheads="1"/>
            </p:cNvSpPr>
            <p:nvPr/>
          </p:nvSpPr>
          <p:spPr bwMode="auto">
            <a:xfrm>
              <a:off x="2626" y="1873"/>
              <a:ext cx="754"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700" b="1">
                  <a:solidFill>
                    <a:srgbClr val="BE005F"/>
                  </a:solidFill>
                  <a:latin typeface="Arial" panose="020B0604020202020204" pitchFamily="34" charset="0"/>
                </a:rPr>
                <a:t>Anthropogenic </a:t>
              </a:r>
            </a:p>
            <a:p>
              <a:pPr fontAlgn="base">
                <a:spcBef>
                  <a:spcPct val="0"/>
                </a:spcBef>
                <a:spcAft>
                  <a:spcPct val="0"/>
                </a:spcAft>
              </a:pPr>
              <a:r>
                <a:rPr lang="en-US" altLang="en-US" sz="700" b="1">
                  <a:solidFill>
                    <a:srgbClr val="BE005F"/>
                  </a:solidFill>
                  <a:latin typeface="Arial" panose="020B0604020202020204" pitchFamily="34" charset="0"/>
                </a:rPr>
                <a:t>emissions</a:t>
              </a:r>
            </a:p>
            <a:p>
              <a:pPr fontAlgn="base">
                <a:spcBef>
                  <a:spcPct val="0"/>
                </a:spcBef>
                <a:spcAft>
                  <a:spcPct val="0"/>
                </a:spcAft>
              </a:pPr>
              <a:r>
                <a:rPr lang="en-US" altLang="en-US" sz="700" b="1">
                  <a:solidFill>
                    <a:srgbClr val="BE005F"/>
                  </a:solidFill>
                  <a:latin typeface="Arial" panose="020B0604020202020204" pitchFamily="34" charset="0"/>
                </a:rPr>
                <a:t>CO</a:t>
              </a:r>
              <a:r>
                <a:rPr lang="en-US" altLang="en-US" sz="700" b="1" baseline="-25000">
                  <a:solidFill>
                    <a:srgbClr val="BE005F"/>
                  </a:solidFill>
                  <a:latin typeface="Arial" panose="020B0604020202020204" pitchFamily="34" charset="0"/>
                </a:rPr>
                <a:t>2</a:t>
              </a:r>
              <a:r>
                <a:rPr lang="en-US" altLang="en-US" sz="700" b="1">
                  <a:solidFill>
                    <a:srgbClr val="BE005F"/>
                  </a:solidFill>
                  <a:latin typeface="Arial" panose="020B0604020202020204" pitchFamily="34" charset="0"/>
                </a:rPr>
                <a:t>, CH</a:t>
              </a:r>
              <a:r>
                <a:rPr lang="en-US" altLang="en-US" sz="700" b="1" baseline="-25000">
                  <a:solidFill>
                    <a:srgbClr val="BE005F"/>
                  </a:solidFill>
                  <a:latin typeface="Arial" panose="020B0604020202020204" pitchFamily="34" charset="0"/>
                </a:rPr>
                <a:t>4</a:t>
              </a:r>
              <a:r>
                <a:rPr lang="en-US" altLang="en-US" sz="700" b="1">
                  <a:solidFill>
                    <a:srgbClr val="BE005F"/>
                  </a:solidFill>
                  <a:latin typeface="Arial" panose="020B0604020202020204" pitchFamily="34" charset="0"/>
                </a:rPr>
                <a:t>, SO</a:t>
              </a:r>
              <a:r>
                <a:rPr lang="en-US" altLang="en-US" sz="700" b="1" baseline="-25000">
                  <a:solidFill>
                    <a:srgbClr val="BE005F"/>
                  </a:solidFill>
                  <a:latin typeface="Arial" panose="020B0604020202020204" pitchFamily="34" charset="0"/>
                </a:rPr>
                <a:t>2</a:t>
              </a:r>
              <a:r>
                <a:rPr lang="en-US" altLang="en-US" sz="700" b="1">
                  <a:solidFill>
                    <a:srgbClr val="BE005F"/>
                  </a:solidFill>
                  <a:latin typeface="Arial" panose="020B0604020202020204" pitchFamily="34" charset="0"/>
                </a:rPr>
                <a:t>, N</a:t>
              </a:r>
              <a:r>
                <a:rPr lang="en-US" altLang="en-US" sz="700" b="1" baseline="-25000">
                  <a:solidFill>
                    <a:srgbClr val="BE005F"/>
                  </a:solidFill>
                  <a:latin typeface="Arial" panose="020B0604020202020204" pitchFamily="34" charset="0"/>
                </a:rPr>
                <a:t>2</a:t>
              </a:r>
              <a:r>
                <a:rPr lang="en-US" altLang="en-US" sz="700" b="1">
                  <a:solidFill>
                    <a:srgbClr val="BE005F"/>
                  </a:solidFill>
                  <a:latin typeface="Arial" panose="020B0604020202020204" pitchFamily="34" charset="0"/>
                </a:rPr>
                <a:t>O,</a:t>
              </a:r>
            </a:p>
            <a:p>
              <a:pPr fontAlgn="base">
                <a:spcBef>
                  <a:spcPct val="0"/>
                </a:spcBef>
                <a:spcAft>
                  <a:spcPct val="0"/>
                </a:spcAft>
              </a:pPr>
              <a:r>
                <a:rPr lang="en-US" altLang="en-US" sz="700" b="1">
                  <a:solidFill>
                    <a:srgbClr val="BE005F"/>
                  </a:solidFill>
                  <a:latin typeface="Arial" panose="020B0604020202020204" pitchFamily="34" charset="0"/>
                </a:rPr>
                <a:t>BC, OC</a:t>
              </a:r>
            </a:p>
          </p:txBody>
        </p:sp>
        <p:sp>
          <p:nvSpPr>
            <p:cNvPr id="885860" name="Text Box 100">
              <a:extLst>
                <a:ext uri="{FF2B5EF4-FFF2-40B4-BE49-F238E27FC236}">
                  <a16:creationId xmlns:a16="http://schemas.microsoft.com/office/drawing/2014/main" id="{293E157A-A25E-0652-5C1F-75CECDA585D3}"/>
                </a:ext>
              </a:extLst>
            </p:cNvPr>
            <p:cNvSpPr txBox="1">
              <a:spLocks noChangeArrowheads="1"/>
            </p:cNvSpPr>
            <p:nvPr/>
          </p:nvSpPr>
          <p:spPr bwMode="auto">
            <a:xfrm>
              <a:off x="3108" y="3696"/>
              <a:ext cx="86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700" b="1">
                  <a:solidFill>
                    <a:srgbClr val="3333CC"/>
                  </a:solidFill>
                  <a:latin typeface="Verdana" panose="020B0604030504040204" pitchFamily="34" charset="0"/>
                </a:rPr>
                <a:t>Energy, water, and momentum fluxes</a:t>
              </a:r>
            </a:p>
          </p:txBody>
        </p:sp>
        <p:sp>
          <p:nvSpPr>
            <p:cNvPr id="885861" name="Line 101">
              <a:extLst>
                <a:ext uri="{FF2B5EF4-FFF2-40B4-BE49-F238E27FC236}">
                  <a16:creationId xmlns:a16="http://schemas.microsoft.com/office/drawing/2014/main" id="{29F40BF8-DE27-98AE-89F2-289575CEBD16}"/>
                </a:ext>
              </a:extLst>
            </p:cNvPr>
            <p:cNvSpPr>
              <a:spLocks noChangeShapeType="1"/>
            </p:cNvSpPr>
            <p:nvPr/>
          </p:nvSpPr>
          <p:spPr bwMode="auto">
            <a:xfrm flipH="1" flipV="1">
              <a:off x="3195" y="3703"/>
              <a:ext cx="614"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62" name="Line 102">
              <a:extLst>
                <a:ext uri="{FF2B5EF4-FFF2-40B4-BE49-F238E27FC236}">
                  <a16:creationId xmlns:a16="http://schemas.microsoft.com/office/drawing/2014/main" id="{554BB9E3-78AC-F435-8D12-4227926251E3}"/>
                </a:ext>
              </a:extLst>
            </p:cNvPr>
            <p:cNvSpPr>
              <a:spLocks noChangeShapeType="1"/>
            </p:cNvSpPr>
            <p:nvPr/>
          </p:nvSpPr>
          <p:spPr bwMode="auto">
            <a:xfrm flipV="1">
              <a:off x="3180" y="3913"/>
              <a:ext cx="614"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nvGrpSpPr>
            <p:cNvPr id="885863" name="Group 103">
              <a:extLst>
                <a:ext uri="{FF2B5EF4-FFF2-40B4-BE49-F238E27FC236}">
                  <a16:creationId xmlns:a16="http://schemas.microsoft.com/office/drawing/2014/main" id="{8488B773-C870-77A4-EBF4-E6446DB05571}"/>
                </a:ext>
              </a:extLst>
            </p:cNvPr>
            <p:cNvGrpSpPr>
              <a:grpSpLocks/>
            </p:cNvGrpSpPr>
            <p:nvPr/>
          </p:nvGrpSpPr>
          <p:grpSpPr bwMode="auto">
            <a:xfrm>
              <a:off x="2526" y="2235"/>
              <a:ext cx="457" cy="335"/>
              <a:chOff x="1961" y="1920"/>
              <a:chExt cx="457" cy="335"/>
            </a:xfrm>
          </p:grpSpPr>
          <p:sp>
            <p:nvSpPr>
              <p:cNvPr id="885864" name="AutoShape 104">
                <a:extLst>
                  <a:ext uri="{FF2B5EF4-FFF2-40B4-BE49-F238E27FC236}">
                    <a16:creationId xmlns:a16="http://schemas.microsoft.com/office/drawing/2014/main" id="{DBE35B73-078D-DAB6-B9EB-E97B1C6794CD}"/>
                  </a:ext>
                </a:extLst>
              </p:cNvPr>
              <p:cNvSpPr>
                <a:spLocks noChangeAspect="1" noChangeArrowheads="1" noTextEdit="1"/>
              </p:cNvSpPr>
              <p:nvPr/>
            </p:nvSpPr>
            <p:spPr bwMode="auto">
              <a:xfrm>
                <a:off x="1961" y="1920"/>
                <a:ext cx="45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65" name="Freeform 105">
                <a:extLst>
                  <a:ext uri="{FF2B5EF4-FFF2-40B4-BE49-F238E27FC236}">
                    <a16:creationId xmlns:a16="http://schemas.microsoft.com/office/drawing/2014/main" id="{E33994AA-0335-E057-9444-E51ACD947CE7}"/>
                  </a:ext>
                </a:extLst>
              </p:cNvPr>
              <p:cNvSpPr>
                <a:spLocks/>
              </p:cNvSpPr>
              <p:nvPr/>
            </p:nvSpPr>
            <p:spPr bwMode="auto">
              <a:xfrm>
                <a:off x="2002" y="1984"/>
                <a:ext cx="415" cy="198"/>
              </a:xfrm>
              <a:custGeom>
                <a:avLst/>
                <a:gdLst>
                  <a:gd name="T0" fmla="*/ 940 w 2076"/>
                  <a:gd name="T1" fmla="*/ 987 h 988"/>
                  <a:gd name="T2" fmla="*/ 787 w 2076"/>
                  <a:gd name="T3" fmla="*/ 977 h 988"/>
                  <a:gd name="T4" fmla="*/ 642 w 2076"/>
                  <a:gd name="T5" fmla="*/ 956 h 988"/>
                  <a:gd name="T6" fmla="*/ 507 w 2076"/>
                  <a:gd name="T7" fmla="*/ 926 h 988"/>
                  <a:gd name="T8" fmla="*/ 384 w 2076"/>
                  <a:gd name="T9" fmla="*/ 887 h 988"/>
                  <a:gd name="T10" fmla="*/ 275 w 2076"/>
                  <a:gd name="T11" fmla="*/ 840 h 988"/>
                  <a:gd name="T12" fmla="*/ 182 w 2076"/>
                  <a:gd name="T13" fmla="*/ 785 h 988"/>
                  <a:gd name="T14" fmla="*/ 106 w 2076"/>
                  <a:gd name="T15" fmla="*/ 725 h 988"/>
                  <a:gd name="T16" fmla="*/ 49 w 2076"/>
                  <a:gd name="T17" fmla="*/ 658 h 988"/>
                  <a:gd name="T18" fmla="*/ 14 w 2076"/>
                  <a:gd name="T19" fmla="*/ 587 h 988"/>
                  <a:gd name="T20" fmla="*/ 0 w 2076"/>
                  <a:gd name="T21" fmla="*/ 512 h 988"/>
                  <a:gd name="T22" fmla="*/ 10 w 2076"/>
                  <a:gd name="T23" fmla="*/ 437 h 988"/>
                  <a:gd name="T24" fmla="*/ 45 w 2076"/>
                  <a:gd name="T25" fmla="*/ 365 h 988"/>
                  <a:gd name="T26" fmla="*/ 99 w 2076"/>
                  <a:gd name="T27" fmla="*/ 297 h 988"/>
                  <a:gd name="T28" fmla="*/ 173 w 2076"/>
                  <a:gd name="T29" fmla="*/ 233 h 988"/>
                  <a:gd name="T30" fmla="*/ 264 w 2076"/>
                  <a:gd name="T31" fmla="*/ 175 h 988"/>
                  <a:gd name="T32" fmla="*/ 372 w 2076"/>
                  <a:gd name="T33" fmla="*/ 125 h 988"/>
                  <a:gd name="T34" fmla="*/ 493 w 2076"/>
                  <a:gd name="T35" fmla="*/ 81 h 988"/>
                  <a:gd name="T36" fmla="*/ 626 w 2076"/>
                  <a:gd name="T37" fmla="*/ 46 h 988"/>
                  <a:gd name="T38" fmla="*/ 771 w 2076"/>
                  <a:gd name="T39" fmla="*/ 21 h 988"/>
                  <a:gd name="T40" fmla="*/ 923 w 2076"/>
                  <a:gd name="T41" fmla="*/ 5 h 988"/>
                  <a:gd name="T42" fmla="*/ 1084 w 2076"/>
                  <a:gd name="T43" fmla="*/ 0 h 988"/>
                  <a:gd name="T44" fmla="*/ 1239 w 2076"/>
                  <a:gd name="T45" fmla="*/ 7 h 988"/>
                  <a:gd name="T46" fmla="*/ 1387 w 2076"/>
                  <a:gd name="T47" fmla="*/ 24 h 988"/>
                  <a:gd name="T48" fmla="*/ 1526 w 2076"/>
                  <a:gd name="T49" fmla="*/ 52 h 988"/>
                  <a:gd name="T50" fmla="*/ 1652 w 2076"/>
                  <a:gd name="T51" fmla="*/ 88 h 988"/>
                  <a:gd name="T52" fmla="*/ 1767 w 2076"/>
                  <a:gd name="T53" fmla="*/ 133 h 988"/>
                  <a:gd name="T54" fmla="*/ 1865 w 2076"/>
                  <a:gd name="T55" fmla="*/ 185 h 988"/>
                  <a:gd name="T56" fmla="*/ 1947 w 2076"/>
                  <a:gd name="T57" fmla="*/ 243 h 988"/>
                  <a:gd name="T58" fmla="*/ 2011 w 2076"/>
                  <a:gd name="T59" fmla="*/ 308 h 988"/>
                  <a:gd name="T60" fmla="*/ 2053 w 2076"/>
                  <a:gd name="T61" fmla="*/ 377 h 988"/>
                  <a:gd name="T62" fmla="*/ 2074 w 2076"/>
                  <a:gd name="T63" fmla="*/ 452 h 988"/>
                  <a:gd name="T64" fmla="*/ 2072 w 2076"/>
                  <a:gd name="T65" fmla="*/ 527 h 988"/>
                  <a:gd name="T66" fmla="*/ 2045 w 2076"/>
                  <a:gd name="T67" fmla="*/ 601 h 988"/>
                  <a:gd name="T68" fmla="*/ 1998 w 2076"/>
                  <a:gd name="T69" fmla="*/ 671 h 988"/>
                  <a:gd name="T70" fmla="*/ 1931 w 2076"/>
                  <a:gd name="T71" fmla="*/ 736 h 988"/>
                  <a:gd name="T72" fmla="*/ 1845 w 2076"/>
                  <a:gd name="T73" fmla="*/ 796 h 988"/>
                  <a:gd name="T74" fmla="*/ 1743 w 2076"/>
                  <a:gd name="T75" fmla="*/ 848 h 988"/>
                  <a:gd name="T76" fmla="*/ 1626 w 2076"/>
                  <a:gd name="T77" fmla="*/ 894 h 988"/>
                  <a:gd name="T78" fmla="*/ 1495 w 2076"/>
                  <a:gd name="T79" fmla="*/ 932 h 988"/>
                  <a:gd name="T80" fmla="*/ 1354 w 2076"/>
                  <a:gd name="T81" fmla="*/ 961 h 988"/>
                  <a:gd name="T82" fmla="*/ 1204 w 2076"/>
                  <a:gd name="T83" fmla="*/ 980 h 988"/>
                  <a:gd name="T84" fmla="*/ 1046 w 2076"/>
                  <a:gd name="T85" fmla="*/ 98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6" h="988">
                    <a:moveTo>
                      <a:pt x="1046" y="988"/>
                    </a:moveTo>
                    <a:lnTo>
                      <a:pt x="992" y="988"/>
                    </a:lnTo>
                    <a:lnTo>
                      <a:pt x="940" y="987"/>
                    </a:lnTo>
                    <a:lnTo>
                      <a:pt x="887" y="986"/>
                    </a:lnTo>
                    <a:lnTo>
                      <a:pt x="837" y="983"/>
                    </a:lnTo>
                    <a:lnTo>
                      <a:pt x="787" y="977"/>
                    </a:lnTo>
                    <a:lnTo>
                      <a:pt x="737" y="971"/>
                    </a:lnTo>
                    <a:lnTo>
                      <a:pt x="689" y="964"/>
                    </a:lnTo>
                    <a:lnTo>
                      <a:pt x="642" y="956"/>
                    </a:lnTo>
                    <a:lnTo>
                      <a:pt x="595" y="948"/>
                    </a:lnTo>
                    <a:lnTo>
                      <a:pt x="550" y="938"/>
                    </a:lnTo>
                    <a:lnTo>
                      <a:pt x="507" y="926"/>
                    </a:lnTo>
                    <a:lnTo>
                      <a:pt x="464" y="914"/>
                    </a:lnTo>
                    <a:lnTo>
                      <a:pt x="424" y="901"/>
                    </a:lnTo>
                    <a:lnTo>
                      <a:pt x="384" y="887"/>
                    </a:lnTo>
                    <a:lnTo>
                      <a:pt x="346" y="872"/>
                    </a:lnTo>
                    <a:lnTo>
                      <a:pt x="310" y="856"/>
                    </a:lnTo>
                    <a:lnTo>
                      <a:pt x="275" y="840"/>
                    </a:lnTo>
                    <a:lnTo>
                      <a:pt x="242" y="823"/>
                    </a:lnTo>
                    <a:lnTo>
                      <a:pt x="211" y="805"/>
                    </a:lnTo>
                    <a:lnTo>
                      <a:pt x="182" y="785"/>
                    </a:lnTo>
                    <a:lnTo>
                      <a:pt x="155" y="766"/>
                    </a:lnTo>
                    <a:lnTo>
                      <a:pt x="130" y="746"/>
                    </a:lnTo>
                    <a:lnTo>
                      <a:pt x="106" y="725"/>
                    </a:lnTo>
                    <a:lnTo>
                      <a:pt x="85" y="704"/>
                    </a:lnTo>
                    <a:lnTo>
                      <a:pt x="65" y="681"/>
                    </a:lnTo>
                    <a:lnTo>
                      <a:pt x="49" y="658"/>
                    </a:lnTo>
                    <a:lnTo>
                      <a:pt x="34" y="635"/>
                    </a:lnTo>
                    <a:lnTo>
                      <a:pt x="23" y="612"/>
                    </a:lnTo>
                    <a:lnTo>
                      <a:pt x="14" y="587"/>
                    </a:lnTo>
                    <a:lnTo>
                      <a:pt x="6" y="563"/>
                    </a:lnTo>
                    <a:lnTo>
                      <a:pt x="2" y="538"/>
                    </a:lnTo>
                    <a:lnTo>
                      <a:pt x="0" y="512"/>
                    </a:lnTo>
                    <a:lnTo>
                      <a:pt x="1" y="487"/>
                    </a:lnTo>
                    <a:lnTo>
                      <a:pt x="5" y="462"/>
                    </a:lnTo>
                    <a:lnTo>
                      <a:pt x="10" y="437"/>
                    </a:lnTo>
                    <a:lnTo>
                      <a:pt x="20" y="413"/>
                    </a:lnTo>
                    <a:lnTo>
                      <a:pt x="31" y="389"/>
                    </a:lnTo>
                    <a:lnTo>
                      <a:pt x="45" y="365"/>
                    </a:lnTo>
                    <a:lnTo>
                      <a:pt x="60" y="342"/>
                    </a:lnTo>
                    <a:lnTo>
                      <a:pt x="78" y="319"/>
                    </a:lnTo>
                    <a:lnTo>
                      <a:pt x="99" y="297"/>
                    </a:lnTo>
                    <a:lnTo>
                      <a:pt x="122" y="275"/>
                    </a:lnTo>
                    <a:lnTo>
                      <a:pt x="146" y="253"/>
                    </a:lnTo>
                    <a:lnTo>
                      <a:pt x="173" y="233"/>
                    </a:lnTo>
                    <a:lnTo>
                      <a:pt x="201" y="213"/>
                    </a:lnTo>
                    <a:lnTo>
                      <a:pt x="232" y="194"/>
                    </a:lnTo>
                    <a:lnTo>
                      <a:pt x="264" y="175"/>
                    </a:lnTo>
                    <a:lnTo>
                      <a:pt x="298" y="158"/>
                    </a:lnTo>
                    <a:lnTo>
                      <a:pt x="334" y="141"/>
                    </a:lnTo>
                    <a:lnTo>
                      <a:pt x="372" y="125"/>
                    </a:lnTo>
                    <a:lnTo>
                      <a:pt x="411" y="109"/>
                    </a:lnTo>
                    <a:lnTo>
                      <a:pt x="451" y="95"/>
                    </a:lnTo>
                    <a:lnTo>
                      <a:pt x="493" y="81"/>
                    </a:lnTo>
                    <a:lnTo>
                      <a:pt x="536" y="69"/>
                    </a:lnTo>
                    <a:lnTo>
                      <a:pt x="580" y="57"/>
                    </a:lnTo>
                    <a:lnTo>
                      <a:pt x="626" y="46"/>
                    </a:lnTo>
                    <a:lnTo>
                      <a:pt x="673" y="37"/>
                    </a:lnTo>
                    <a:lnTo>
                      <a:pt x="721" y="28"/>
                    </a:lnTo>
                    <a:lnTo>
                      <a:pt x="771" y="21"/>
                    </a:lnTo>
                    <a:lnTo>
                      <a:pt x="821" y="14"/>
                    </a:lnTo>
                    <a:lnTo>
                      <a:pt x="871" y="8"/>
                    </a:lnTo>
                    <a:lnTo>
                      <a:pt x="923" y="5"/>
                    </a:lnTo>
                    <a:lnTo>
                      <a:pt x="976" y="1"/>
                    </a:lnTo>
                    <a:lnTo>
                      <a:pt x="1030" y="0"/>
                    </a:lnTo>
                    <a:lnTo>
                      <a:pt x="1084" y="0"/>
                    </a:lnTo>
                    <a:lnTo>
                      <a:pt x="1136" y="1"/>
                    </a:lnTo>
                    <a:lnTo>
                      <a:pt x="1188" y="3"/>
                    </a:lnTo>
                    <a:lnTo>
                      <a:pt x="1239" y="7"/>
                    </a:lnTo>
                    <a:lnTo>
                      <a:pt x="1290" y="11"/>
                    </a:lnTo>
                    <a:lnTo>
                      <a:pt x="1339" y="17"/>
                    </a:lnTo>
                    <a:lnTo>
                      <a:pt x="1387" y="24"/>
                    </a:lnTo>
                    <a:lnTo>
                      <a:pt x="1434" y="32"/>
                    </a:lnTo>
                    <a:lnTo>
                      <a:pt x="1480" y="41"/>
                    </a:lnTo>
                    <a:lnTo>
                      <a:pt x="1526" y="52"/>
                    </a:lnTo>
                    <a:lnTo>
                      <a:pt x="1570" y="63"/>
                    </a:lnTo>
                    <a:lnTo>
                      <a:pt x="1612" y="75"/>
                    </a:lnTo>
                    <a:lnTo>
                      <a:pt x="1652" y="88"/>
                    </a:lnTo>
                    <a:lnTo>
                      <a:pt x="1692" y="102"/>
                    </a:lnTo>
                    <a:lnTo>
                      <a:pt x="1730" y="117"/>
                    </a:lnTo>
                    <a:lnTo>
                      <a:pt x="1767" y="133"/>
                    </a:lnTo>
                    <a:lnTo>
                      <a:pt x="1801" y="149"/>
                    </a:lnTo>
                    <a:lnTo>
                      <a:pt x="1833" y="166"/>
                    </a:lnTo>
                    <a:lnTo>
                      <a:pt x="1865" y="185"/>
                    </a:lnTo>
                    <a:lnTo>
                      <a:pt x="1894" y="204"/>
                    </a:lnTo>
                    <a:lnTo>
                      <a:pt x="1922" y="224"/>
                    </a:lnTo>
                    <a:lnTo>
                      <a:pt x="1947" y="243"/>
                    </a:lnTo>
                    <a:lnTo>
                      <a:pt x="1971" y="265"/>
                    </a:lnTo>
                    <a:lnTo>
                      <a:pt x="1992" y="285"/>
                    </a:lnTo>
                    <a:lnTo>
                      <a:pt x="2011" y="308"/>
                    </a:lnTo>
                    <a:lnTo>
                      <a:pt x="2027" y="331"/>
                    </a:lnTo>
                    <a:lnTo>
                      <a:pt x="2042" y="354"/>
                    </a:lnTo>
                    <a:lnTo>
                      <a:pt x="2053" y="377"/>
                    </a:lnTo>
                    <a:lnTo>
                      <a:pt x="2063" y="402"/>
                    </a:lnTo>
                    <a:lnTo>
                      <a:pt x="2071" y="427"/>
                    </a:lnTo>
                    <a:lnTo>
                      <a:pt x="2074" y="452"/>
                    </a:lnTo>
                    <a:lnTo>
                      <a:pt x="2076" y="477"/>
                    </a:lnTo>
                    <a:lnTo>
                      <a:pt x="2075" y="502"/>
                    </a:lnTo>
                    <a:lnTo>
                      <a:pt x="2072" y="527"/>
                    </a:lnTo>
                    <a:lnTo>
                      <a:pt x="2066" y="553"/>
                    </a:lnTo>
                    <a:lnTo>
                      <a:pt x="2057" y="577"/>
                    </a:lnTo>
                    <a:lnTo>
                      <a:pt x="2045" y="601"/>
                    </a:lnTo>
                    <a:lnTo>
                      <a:pt x="2032" y="625"/>
                    </a:lnTo>
                    <a:lnTo>
                      <a:pt x="2017" y="648"/>
                    </a:lnTo>
                    <a:lnTo>
                      <a:pt x="1998" y="671"/>
                    </a:lnTo>
                    <a:lnTo>
                      <a:pt x="1978" y="692"/>
                    </a:lnTo>
                    <a:lnTo>
                      <a:pt x="1955" y="714"/>
                    </a:lnTo>
                    <a:lnTo>
                      <a:pt x="1931" y="736"/>
                    </a:lnTo>
                    <a:lnTo>
                      <a:pt x="1903" y="757"/>
                    </a:lnTo>
                    <a:lnTo>
                      <a:pt x="1875" y="776"/>
                    </a:lnTo>
                    <a:lnTo>
                      <a:pt x="1845" y="796"/>
                    </a:lnTo>
                    <a:lnTo>
                      <a:pt x="1813" y="814"/>
                    </a:lnTo>
                    <a:lnTo>
                      <a:pt x="1778" y="831"/>
                    </a:lnTo>
                    <a:lnTo>
                      <a:pt x="1743" y="848"/>
                    </a:lnTo>
                    <a:lnTo>
                      <a:pt x="1705" y="864"/>
                    </a:lnTo>
                    <a:lnTo>
                      <a:pt x="1666" y="881"/>
                    </a:lnTo>
                    <a:lnTo>
                      <a:pt x="1626" y="894"/>
                    </a:lnTo>
                    <a:lnTo>
                      <a:pt x="1583" y="908"/>
                    </a:lnTo>
                    <a:lnTo>
                      <a:pt x="1540" y="921"/>
                    </a:lnTo>
                    <a:lnTo>
                      <a:pt x="1495" y="932"/>
                    </a:lnTo>
                    <a:lnTo>
                      <a:pt x="1449" y="942"/>
                    </a:lnTo>
                    <a:lnTo>
                      <a:pt x="1402" y="953"/>
                    </a:lnTo>
                    <a:lnTo>
                      <a:pt x="1354" y="961"/>
                    </a:lnTo>
                    <a:lnTo>
                      <a:pt x="1305" y="969"/>
                    </a:lnTo>
                    <a:lnTo>
                      <a:pt x="1256" y="975"/>
                    </a:lnTo>
                    <a:lnTo>
                      <a:pt x="1204" y="980"/>
                    </a:lnTo>
                    <a:lnTo>
                      <a:pt x="1152" y="984"/>
                    </a:lnTo>
                    <a:lnTo>
                      <a:pt x="1100" y="987"/>
                    </a:lnTo>
                    <a:lnTo>
                      <a:pt x="1046" y="9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66" name="Freeform 106">
                <a:extLst>
                  <a:ext uri="{FF2B5EF4-FFF2-40B4-BE49-F238E27FC236}">
                    <a16:creationId xmlns:a16="http://schemas.microsoft.com/office/drawing/2014/main" id="{F9F049D6-4032-71B1-CE56-930F648E9E16}"/>
                  </a:ext>
                </a:extLst>
              </p:cNvPr>
              <p:cNvSpPr>
                <a:spLocks/>
              </p:cNvSpPr>
              <p:nvPr/>
            </p:nvSpPr>
            <p:spPr bwMode="auto">
              <a:xfrm>
                <a:off x="2194" y="2027"/>
                <a:ext cx="113" cy="189"/>
              </a:xfrm>
              <a:custGeom>
                <a:avLst/>
                <a:gdLst>
                  <a:gd name="T0" fmla="*/ 0 w 562"/>
                  <a:gd name="T1" fmla="*/ 177 h 947"/>
                  <a:gd name="T2" fmla="*/ 20 w 562"/>
                  <a:gd name="T3" fmla="*/ 149 h 947"/>
                  <a:gd name="T4" fmla="*/ 27 w 562"/>
                  <a:gd name="T5" fmla="*/ 146 h 947"/>
                  <a:gd name="T6" fmla="*/ 46 w 562"/>
                  <a:gd name="T7" fmla="*/ 138 h 947"/>
                  <a:gd name="T8" fmla="*/ 72 w 562"/>
                  <a:gd name="T9" fmla="*/ 126 h 947"/>
                  <a:gd name="T10" fmla="*/ 103 w 562"/>
                  <a:gd name="T11" fmla="*/ 112 h 947"/>
                  <a:gd name="T12" fmla="*/ 134 w 562"/>
                  <a:gd name="T13" fmla="*/ 98 h 947"/>
                  <a:gd name="T14" fmla="*/ 163 w 562"/>
                  <a:gd name="T15" fmla="*/ 83 h 947"/>
                  <a:gd name="T16" fmla="*/ 184 w 562"/>
                  <a:gd name="T17" fmla="*/ 70 h 947"/>
                  <a:gd name="T18" fmla="*/ 194 w 562"/>
                  <a:gd name="T19" fmla="*/ 61 h 947"/>
                  <a:gd name="T20" fmla="*/ 198 w 562"/>
                  <a:gd name="T21" fmla="*/ 53 h 947"/>
                  <a:gd name="T22" fmla="*/ 205 w 562"/>
                  <a:gd name="T23" fmla="*/ 43 h 947"/>
                  <a:gd name="T24" fmla="*/ 212 w 562"/>
                  <a:gd name="T25" fmla="*/ 32 h 947"/>
                  <a:gd name="T26" fmla="*/ 220 w 562"/>
                  <a:gd name="T27" fmla="*/ 23 h 947"/>
                  <a:gd name="T28" fmla="*/ 227 w 562"/>
                  <a:gd name="T29" fmla="*/ 14 h 947"/>
                  <a:gd name="T30" fmla="*/ 234 w 562"/>
                  <a:gd name="T31" fmla="*/ 7 h 947"/>
                  <a:gd name="T32" fmla="*/ 239 w 562"/>
                  <a:gd name="T33" fmla="*/ 2 h 947"/>
                  <a:gd name="T34" fmla="*/ 240 w 562"/>
                  <a:gd name="T35" fmla="*/ 0 h 947"/>
                  <a:gd name="T36" fmla="*/ 486 w 562"/>
                  <a:gd name="T37" fmla="*/ 9 h 947"/>
                  <a:gd name="T38" fmla="*/ 507 w 562"/>
                  <a:gd name="T39" fmla="*/ 59 h 947"/>
                  <a:gd name="T40" fmla="*/ 557 w 562"/>
                  <a:gd name="T41" fmla="*/ 94 h 947"/>
                  <a:gd name="T42" fmla="*/ 562 w 562"/>
                  <a:gd name="T43" fmla="*/ 742 h 947"/>
                  <a:gd name="T44" fmla="*/ 293 w 562"/>
                  <a:gd name="T45" fmla="*/ 947 h 947"/>
                  <a:gd name="T46" fmla="*/ 56 w 562"/>
                  <a:gd name="T47" fmla="*/ 795 h 947"/>
                  <a:gd name="T48" fmla="*/ 0 w 562"/>
                  <a:gd name="T49" fmla="*/ 177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2" h="947">
                    <a:moveTo>
                      <a:pt x="0" y="177"/>
                    </a:moveTo>
                    <a:lnTo>
                      <a:pt x="20" y="149"/>
                    </a:lnTo>
                    <a:lnTo>
                      <a:pt x="27" y="146"/>
                    </a:lnTo>
                    <a:lnTo>
                      <a:pt x="46" y="138"/>
                    </a:lnTo>
                    <a:lnTo>
                      <a:pt x="72" y="126"/>
                    </a:lnTo>
                    <a:lnTo>
                      <a:pt x="103" y="112"/>
                    </a:lnTo>
                    <a:lnTo>
                      <a:pt x="134" y="98"/>
                    </a:lnTo>
                    <a:lnTo>
                      <a:pt x="163" y="83"/>
                    </a:lnTo>
                    <a:lnTo>
                      <a:pt x="184" y="70"/>
                    </a:lnTo>
                    <a:lnTo>
                      <a:pt x="194" y="61"/>
                    </a:lnTo>
                    <a:lnTo>
                      <a:pt x="198" y="53"/>
                    </a:lnTo>
                    <a:lnTo>
                      <a:pt x="205" y="43"/>
                    </a:lnTo>
                    <a:lnTo>
                      <a:pt x="212" y="32"/>
                    </a:lnTo>
                    <a:lnTo>
                      <a:pt x="220" y="23"/>
                    </a:lnTo>
                    <a:lnTo>
                      <a:pt x="227" y="14"/>
                    </a:lnTo>
                    <a:lnTo>
                      <a:pt x="234" y="7"/>
                    </a:lnTo>
                    <a:lnTo>
                      <a:pt x="239" y="2"/>
                    </a:lnTo>
                    <a:lnTo>
                      <a:pt x="240" y="0"/>
                    </a:lnTo>
                    <a:lnTo>
                      <a:pt x="486" y="9"/>
                    </a:lnTo>
                    <a:lnTo>
                      <a:pt x="507" y="59"/>
                    </a:lnTo>
                    <a:lnTo>
                      <a:pt x="557" y="94"/>
                    </a:lnTo>
                    <a:lnTo>
                      <a:pt x="562" y="742"/>
                    </a:lnTo>
                    <a:lnTo>
                      <a:pt x="293" y="947"/>
                    </a:lnTo>
                    <a:lnTo>
                      <a:pt x="56" y="795"/>
                    </a:lnTo>
                    <a:lnTo>
                      <a:pt x="0" y="177"/>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67" name="Freeform 107">
                <a:extLst>
                  <a:ext uri="{FF2B5EF4-FFF2-40B4-BE49-F238E27FC236}">
                    <a16:creationId xmlns:a16="http://schemas.microsoft.com/office/drawing/2014/main" id="{08F25E55-B510-9737-505C-E7D341392139}"/>
                  </a:ext>
                </a:extLst>
              </p:cNvPr>
              <p:cNvSpPr>
                <a:spLocks/>
              </p:cNvSpPr>
              <p:nvPr/>
            </p:nvSpPr>
            <p:spPr bwMode="auto">
              <a:xfrm>
                <a:off x="2246" y="2036"/>
                <a:ext cx="23" cy="32"/>
              </a:xfrm>
              <a:custGeom>
                <a:avLst/>
                <a:gdLst>
                  <a:gd name="T0" fmla="*/ 0 w 115"/>
                  <a:gd name="T1" fmla="*/ 0 h 159"/>
                  <a:gd name="T2" fmla="*/ 115 w 115"/>
                  <a:gd name="T3" fmla="*/ 71 h 159"/>
                  <a:gd name="T4" fmla="*/ 114 w 115"/>
                  <a:gd name="T5" fmla="*/ 86 h 159"/>
                  <a:gd name="T6" fmla="*/ 112 w 115"/>
                  <a:gd name="T7" fmla="*/ 118 h 159"/>
                  <a:gd name="T8" fmla="*/ 106 w 115"/>
                  <a:gd name="T9" fmla="*/ 148 h 159"/>
                  <a:gd name="T10" fmla="*/ 97 w 115"/>
                  <a:gd name="T11" fmla="*/ 159 h 159"/>
                  <a:gd name="T12" fmla="*/ 86 w 115"/>
                  <a:gd name="T13" fmla="*/ 151 h 159"/>
                  <a:gd name="T14" fmla="*/ 77 w 115"/>
                  <a:gd name="T15" fmla="*/ 141 h 159"/>
                  <a:gd name="T16" fmla="*/ 71 w 115"/>
                  <a:gd name="T17" fmla="*/ 135 h 159"/>
                  <a:gd name="T18" fmla="*/ 69 w 115"/>
                  <a:gd name="T19" fmla="*/ 132 h 159"/>
                  <a:gd name="T20" fmla="*/ 0 w 115"/>
                  <a:gd name="T2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59">
                    <a:moveTo>
                      <a:pt x="0" y="0"/>
                    </a:moveTo>
                    <a:lnTo>
                      <a:pt x="115" y="71"/>
                    </a:lnTo>
                    <a:lnTo>
                      <a:pt x="114" y="86"/>
                    </a:lnTo>
                    <a:lnTo>
                      <a:pt x="112" y="118"/>
                    </a:lnTo>
                    <a:lnTo>
                      <a:pt x="106" y="148"/>
                    </a:lnTo>
                    <a:lnTo>
                      <a:pt x="97" y="159"/>
                    </a:lnTo>
                    <a:lnTo>
                      <a:pt x="86" y="151"/>
                    </a:lnTo>
                    <a:lnTo>
                      <a:pt x="77" y="141"/>
                    </a:lnTo>
                    <a:lnTo>
                      <a:pt x="71" y="135"/>
                    </a:lnTo>
                    <a:lnTo>
                      <a:pt x="69" y="13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68" name="Freeform 108">
                <a:extLst>
                  <a:ext uri="{FF2B5EF4-FFF2-40B4-BE49-F238E27FC236}">
                    <a16:creationId xmlns:a16="http://schemas.microsoft.com/office/drawing/2014/main" id="{198BE450-8803-BA27-6842-31AADE8291A0}"/>
                  </a:ext>
                </a:extLst>
              </p:cNvPr>
              <p:cNvSpPr>
                <a:spLocks/>
              </p:cNvSpPr>
              <p:nvPr/>
            </p:nvSpPr>
            <p:spPr bwMode="auto">
              <a:xfrm>
                <a:off x="2062" y="1941"/>
                <a:ext cx="123" cy="267"/>
              </a:xfrm>
              <a:custGeom>
                <a:avLst/>
                <a:gdLst>
                  <a:gd name="T0" fmla="*/ 177 w 611"/>
                  <a:gd name="T1" fmla="*/ 630 h 1337"/>
                  <a:gd name="T2" fmla="*/ 192 w 611"/>
                  <a:gd name="T3" fmla="*/ 618 h 1337"/>
                  <a:gd name="T4" fmla="*/ 214 w 611"/>
                  <a:gd name="T5" fmla="*/ 602 h 1337"/>
                  <a:gd name="T6" fmla="*/ 230 w 611"/>
                  <a:gd name="T7" fmla="*/ 588 h 1337"/>
                  <a:gd name="T8" fmla="*/ 233 w 611"/>
                  <a:gd name="T9" fmla="*/ 571 h 1337"/>
                  <a:gd name="T10" fmla="*/ 222 w 611"/>
                  <a:gd name="T11" fmla="*/ 540 h 1337"/>
                  <a:gd name="T12" fmla="*/ 216 w 611"/>
                  <a:gd name="T13" fmla="*/ 533 h 1337"/>
                  <a:gd name="T14" fmla="*/ 199 w 611"/>
                  <a:gd name="T15" fmla="*/ 528 h 1337"/>
                  <a:gd name="T16" fmla="*/ 188 w 611"/>
                  <a:gd name="T17" fmla="*/ 509 h 1337"/>
                  <a:gd name="T18" fmla="*/ 177 w 611"/>
                  <a:gd name="T19" fmla="*/ 481 h 1337"/>
                  <a:gd name="T20" fmla="*/ 128 w 611"/>
                  <a:gd name="T21" fmla="*/ 408 h 1337"/>
                  <a:gd name="T22" fmla="*/ 117 w 611"/>
                  <a:gd name="T23" fmla="*/ 379 h 1337"/>
                  <a:gd name="T24" fmla="*/ 113 w 611"/>
                  <a:gd name="T25" fmla="*/ 339 h 1337"/>
                  <a:gd name="T26" fmla="*/ 116 w 611"/>
                  <a:gd name="T27" fmla="*/ 288 h 1337"/>
                  <a:gd name="T28" fmla="*/ 111 w 611"/>
                  <a:gd name="T29" fmla="*/ 235 h 1337"/>
                  <a:gd name="T30" fmla="*/ 116 w 611"/>
                  <a:gd name="T31" fmla="*/ 202 h 1337"/>
                  <a:gd name="T32" fmla="*/ 128 w 611"/>
                  <a:gd name="T33" fmla="*/ 144 h 1337"/>
                  <a:gd name="T34" fmla="*/ 147 w 611"/>
                  <a:gd name="T35" fmla="*/ 85 h 1337"/>
                  <a:gd name="T36" fmla="*/ 168 w 611"/>
                  <a:gd name="T37" fmla="*/ 52 h 1337"/>
                  <a:gd name="T38" fmla="*/ 187 w 611"/>
                  <a:gd name="T39" fmla="*/ 43 h 1337"/>
                  <a:gd name="T40" fmla="*/ 199 w 611"/>
                  <a:gd name="T41" fmla="*/ 40 h 1337"/>
                  <a:gd name="T42" fmla="*/ 206 w 611"/>
                  <a:gd name="T43" fmla="*/ 40 h 1337"/>
                  <a:gd name="T44" fmla="*/ 208 w 611"/>
                  <a:gd name="T45" fmla="*/ 42 h 1337"/>
                  <a:gd name="T46" fmla="*/ 213 w 611"/>
                  <a:gd name="T47" fmla="*/ 37 h 1337"/>
                  <a:gd name="T48" fmla="*/ 223 w 611"/>
                  <a:gd name="T49" fmla="*/ 26 h 1337"/>
                  <a:gd name="T50" fmla="*/ 238 w 611"/>
                  <a:gd name="T51" fmla="*/ 13 h 1337"/>
                  <a:gd name="T52" fmla="*/ 254 w 611"/>
                  <a:gd name="T53" fmla="*/ 4 h 1337"/>
                  <a:gd name="T54" fmla="*/ 267 w 611"/>
                  <a:gd name="T55" fmla="*/ 1 h 1337"/>
                  <a:gd name="T56" fmla="*/ 289 w 611"/>
                  <a:gd name="T57" fmla="*/ 0 h 1337"/>
                  <a:gd name="T58" fmla="*/ 317 w 611"/>
                  <a:gd name="T59" fmla="*/ 0 h 1337"/>
                  <a:gd name="T60" fmla="*/ 349 w 611"/>
                  <a:gd name="T61" fmla="*/ 1 h 1337"/>
                  <a:gd name="T62" fmla="*/ 382 w 611"/>
                  <a:gd name="T63" fmla="*/ 4 h 1337"/>
                  <a:gd name="T64" fmla="*/ 411 w 611"/>
                  <a:gd name="T65" fmla="*/ 7 h 1337"/>
                  <a:gd name="T66" fmla="*/ 437 w 611"/>
                  <a:gd name="T67" fmla="*/ 13 h 1337"/>
                  <a:gd name="T68" fmla="*/ 454 w 611"/>
                  <a:gd name="T69" fmla="*/ 20 h 1337"/>
                  <a:gd name="T70" fmla="*/ 487 w 611"/>
                  <a:gd name="T71" fmla="*/ 42 h 1337"/>
                  <a:gd name="T72" fmla="*/ 528 w 611"/>
                  <a:gd name="T73" fmla="*/ 71 h 1337"/>
                  <a:gd name="T74" fmla="*/ 565 w 611"/>
                  <a:gd name="T75" fmla="*/ 102 h 1337"/>
                  <a:gd name="T76" fmla="*/ 586 w 611"/>
                  <a:gd name="T77" fmla="*/ 131 h 1337"/>
                  <a:gd name="T78" fmla="*/ 589 w 611"/>
                  <a:gd name="T79" fmla="*/ 162 h 1337"/>
                  <a:gd name="T80" fmla="*/ 583 w 611"/>
                  <a:gd name="T81" fmla="*/ 168 h 1337"/>
                  <a:gd name="T82" fmla="*/ 598 w 611"/>
                  <a:gd name="T83" fmla="*/ 184 h 1337"/>
                  <a:gd name="T84" fmla="*/ 611 w 611"/>
                  <a:gd name="T85" fmla="*/ 224 h 1337"/>
                  <a:gd name="T86" fmla="*/ 604 w 611"/>
                  <a:gd name="T87" fmla="*/ 261 h 1337"/>
                  <a:gd name="T88" fmla="*/ 593 w 611"/>
                  <a:gd name="T89" fmla="*/ 310 h 1337"/>
                  <a:gd name="T90" fmla="*/ 581 w 611"/>
                  <a:gd name="T91" fmla="*/ 352 h 1337"/>
                  <a:gd name="T92" fmla="*/ 576 w 611"/>
                  <a:gd name="T93" fmla="*/ 371 h 1337"/>
                  <a:gd name="T94" fmla="*/ 566 w 611"/>
                  <a:gd name="T95" fmla="*/ 425 h 1337"/>
                  <a:gd name="T96" fmla="*/ 558 w 611"/>
                  <a:gd name="T97" fmla="*/ 443 h 1337"/>
                  <a:gd name="T98" fmla="*/ 545 w 611"/>
                  <a:gd name="T99" fmla="*/ 470 h 1337"/>
                  <a:gd name="T100" fmla="*/ 533 w 611"/>
                  <a:gd name="T101" fmla="*/ 492 h 1337"/>
                  <a:gd name="T102" fmla="*/ 524 w 611"/>
                  <a:gd name="T103" fmla="*/ 501 h 1337"/>
                  <a:gd name="T104" fmla="*/ 511 w 611"/>
                  <a:gd name="T105" fmla="*/ 507 h 1337"/>
                  <a:gd name="T106" fmla="*/ 498 w 611"/>
                  <a:gd name="T107" fmla="*/ 511 h 1337"/>
                  <a:gd name="T108" fmla="*/ 490 w 611"/>
                  <a:gd name="T109" fmla="*/ 513 h 1337"/>
                  <a:gd name="T110" fmla="*/ 470 w 611"/>
                  <a:gd name="T111" fmla="*/ 563 h 1337"/>
                  <a:gd name="T112" fmla="*/ 562 w 611"/>
                  <a:gd name="T113" fmla="*/ 641 h 1337"/>
                  <a:gd name="T114" fmla="*/ 473 w 611"/>
                  <a:gd name="T115" fmla="*/ 1337 h 1337"/>
                  <a:gd name="T116" fmla="*/ 175 w 611"/>
                  <a:gd name="T117" fmla="*/ 631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1" h="1337">
                    <a:moveTo>
                      <a:pt x="175" y="631"/>
                    </a:moveTo>
                    <a:lnTo>
                      <a:pt x="177" y="630"/>
                    </a:lnTo>
                    <a:lnTo>
                      <a:pt x="184" y="625"/>
                    </a:lnTo>
                    <a:lnTo>
                      <a:pt x="192" y="618"/>
                    </a:lnTo>
                    <a:lnTo>
                      <a:pt x="203" y="610"/>
                    </a:lnTo>
                    <a:lnTo>
                      <a:pt x="214" y="602"/>
                    </a:lnTo>
                    <a:lnTo>
                      <a:pt x="223" y="595"/>
                    </a:lnTo>
                    <a:lnTo>
                      <a:pt x="230" y="588"/>
                    </a:lnTo>
                    <a:lnTo>
                      <a:pt x="234" y="584"/>
                    </a:lnTo>
                    <a:lnTo>
                      <a:pt x="233" y="571"/>
                    </a:lnTo>
                    <a:lnTo>
                      <a:pt x="228" y="555"/>
                    </a:lnTo>
                    <a:lnTo>
                      <a:pt x="222" y="540"/>
                    </a:lnTo>
                    <a:lnTo>
                      <a:pt x="220" y="533"/>
                    </a:lnTo>
                    <a:lnTo>
                      <a:pt x="216" y="533"/>
                    </a:lnTo>
                    <a:lnTo>
                      <a:pt x="208" y="531"/>
                    </a:lnTo>
                    <a:lnTo>
                      <a:pt x="199" y="528"/>
                    </a:lnTo>
                    <a:lnTo>
                      <a:pt x="192" y="521"/>
                    </a:lnTo>
                    <a:lnTo>
                      <a:pt x="188" y="509"/>
                    </a:lnTo>
                    <a:lnTo>
                      <a:pt x="182" y="494"/>
                    </a:lnTo>
                    <a:lnTo>
                      <a:pt x="177" y="481"/>
                    </a:lnTo>
                    <a:lnTo>
                      <a:pt x="175" y="475"/>
                    </a:lnTo>
                    <a:lnTo>
                      <a:pt x="128" y="408"/>
                    </a:lnTo>
                    <a:lnTo>
                      <a:pt x="125" y="399"/>
                    </a:lnTo>
                    <a:lnTo>
                      <a:pt x="117" y="379"/>
                    </a:lnTo>
                    <a:lnTo>
                      <a:pt x="111" y="356"/>
                    </a:lnTo>
                    <a:lnTo>
                      <a:pt x="113" y="339"/>
                    </a:lnTo>
                    <a:lnTo>
                      <a:pt x="117" y="319"/>
                    </a:lnTo>
                    <a:lnTo>
                      <a:pt x="116" y="288"/>
                    </a:lnTo>
                    <a:lnTo>
                      <a:pt x="113" y="257"/>
                    </a:lnTo>
                    <a:lnTo>
                      <a:pt x="111" y="235"/>
                    </a:lnTo>
                    <a:lnTo>
                      <a:pt x="112" y="224"/>
                    </a:lnTo>
                    <a:lnTo>
                      <a:pt x="116" y="202"/>
                    </a:lnTo>
                    <a:lnTo>
                      <a:pt x="121" y="175"/>
                    </a:lnTo>
                    <a:lnTo>
                      <a:pt x="128" y="144"/>
                    </a:lnTo>
                    <a:lnTo>
                      <a:pt x="137" y="114"/>
                    </a:lnTo>
                    <a:lnTo>
                      <a:pt x="147" y="85"/>
                    </a:lnTo>
                    <a:lnTo>
                      <a:pt x="157" y="65"/>
                    </a:lnTo>
                    <a:lnTo>
                      <a:pt x="168" y="52"/>
                    </a:lnTo>
                    <a:lnTo>
                      <a:pt x="179" y="46"/>
                    </a:lnTo>
                    <a:lnTo>
                      <a:pt x="187" y="43"/>
                    </a:lnTo>
                    <a:lnTo>
                      <a:pt x="195" y="42"/>
                    </a:lnTo>
                    <a:lnTo>
                      <a:pt x="199" y="40"/>
                    </a:lnTo>
                    <a:lnTo>
                      <a:pt x="204" y="40"/>
                    </a:lnTo>
                    <a:lnTo>
                      <a:pt x="206" y="40"/>
                    </a:lnTo>
                    <a:lnTo>
                      <a:pt x="208" y="42"/>
                    </a:lnTo>
                    <a:lnTo>
                      <a:pt x="208" y="42"/>
                    </a:lnTo>
                    <a:lnTo>
                      <a:pt x="210" y="40"/>
                    </a:lnTo>
                    <a:lnTo>
                      <a:pt x="213" y="37"/>
                    </a:lnTo>
                    <a:lnTo>
                      <a:pt x="218" y="31"/>
                    </a:lnTo>
                    <a:lnTo>
                      <a:pt x="223" y="26"/>
                    </a:lnTo>
                    <a:lnTo>
                      <a:pt x="230" y="19"/>
                    </a:lnTo>
                    <a:lnTo>
                      <a:pt x="238" y="13"/>
                    </a:lnTo>
                    <a:lnTo>
                      <a:pt x="246" y="7"/>
                    </a:lnTo>
                    <a:lnTo>
                      <a:pt x="254" y="4"/>
                    </a:lnTo>
                    <a:lnTo>
                      <a:pt x="259" y="3"/>
                    </a:lnTo>
                    <a:lnTo>
                      <a:pt x="267" y="1"/>
                    </a:lnTo>
                    <a:lnTo>
                      <a:pt x="277" y="0"/>
                    </a:lnTo>
                    <a:lnTo>
                      <a:pt x="289" y="0"/>
                    </a:lnTo>
                    <a:lnTo>
                      <a:pt x="302" y="0"/>
                    </a:lnTo>
                    <a:lnTo>
                      <a:pt x="317" y="0"/>
                    </a:lnTo>
                    <a:lnTo>
                      <a:pt x="332" y="0"/>
                    </a:lnTo>
                    <a:lnTo>
                      <a:pt x="349" y="1"/>
                    </a:lnTo>
                    <a:lnTo>
                      <a:pt x="365" y="1"/>
                    </a:lnTo>
                    <a:lnTo>
                      <a:pt x="382" y="4"/>
                    </a:lnTo>
                    <a:lnTo>
                      <a:pt x="396" y="5"/>
                    </a:lnTo>
                    <a:lnTo>
                      <a:pt x="411" y="7"/>
                    </a:lnTo>
                    <a:lnTo>
                      <a:pt x="425" y="10"/>
                    </a:lnTo>
                    <a:lnTo>
                      <a:pt x="437" y="13"/>
                    </a:lnTo>
                    <a:lnTo>
                      <a:pt x="446" y="16"/>
                    </a:lnTo>
                    <a:lnTo>
                      <a:pt x="454" y="20"/>
                    </a:lnTo>
                    <a:lnTo>
                      <a:pt x="469" y="30"/>
                    </a:lnTo>
                    <a:lnTo>
                      <a:pt x="487" y="42"/>
                    </a:lnTo>
                    <a:lnTo>
                      <a:pt x="508" y="57"/>
                    </a:lnTo>
                    <a:lnTo>
                      <a:pt x="528" y="71"/>
                    </a:lnTo>
                    <a:lnTo>
                      <a:pt x="548" y="86"/>
                    </a:lnTo>
                    <a:lnTo>
                      <a:pt x="565" y="102"/>
                    </a:lnTo>
                    <a:lnTo>
                      <a:pt x="578" y="117"/>
                    </a:lnTo>
                    <a:lnTo>
                      <a:pt x="586" y="131"/>
                    </a:lnTo>
                    <a:lnTo>
                      <a:pt x="590" y="152"/>
                    </a:lnTo>
                    <a:lnTo>
                      <a:pt x="589" y="162"/>
                    </a:lnTo>
                    <a:lnTo>
                      <a:pt x="586" y="167"/>
                    </a:lnTo>
                    <a:lnTo>
                      <a:pt x="583" y="168"/>
                    </a:lnTo>
                    <a:lnTo>
                      <a:pt x="588" y="172"/>
                    </a:lnTo>
                    <a:lnTo>
                      <a:pt x="598" y="184"/>
                    </a:lnTo>
                    <a:lnTo>
                      <a:pt x="607" y="201"/>
                    </a:lnTo>
                    <a:lnTo>
                      <a:pt x="611" y="224"/>
                    </a:lnTo>
                    <a:lnTo>
                      <a:pt x="609" y="240"/>
                    </a:lnTo>
                    <a:lnTo>
                      <a:pt x="604" y="261"/>
                    </a:lnTo>
                    <a:lnTo>
                      <a:pt x="598" y="285"/>
                    </a:lnTo>
                    <a:lnTo>
                      <a:pt x="593" y="310"/>
                    </a:lnTo>
                    <a:lnTo>
                      <a:pt x="587" y="333"/>
                    </a:lnTo>
                    <a:lnTo>
                      <a:pt x="581" y="352"/>
                    </a:lnTo>
                    <a:lnTo>
                      <a:pt x="578" y="366"/>
                    </a:lnTo>
                    <a:lnTo>
                      <a:pt x="576" y="371"/>
                    </a:lnTo>
                    <a:lnTo>
                      <a:pt x="567" y="421"/>
                    </a:lnTo>
                    <a:lnTo>
                      <a:pt x="566" y="425"/>
                    </a:lnTo>
                    <a:lnTo>
                      <a:pt x="563" y="431"/>
                    </a:lnTo>
                    <a:lnTo>
                      <a:pt x="558" y="443"/>
                    </a:lnTo>
                    <a:lnTo>
                      <a:pt x="552" y="457"/>
                    </a:lnTo>
                    <a:lnTo>
                      <a:pt x="545" y="470"/>
                    </a:lnTo>
                    <a:lnTo>
                      <a:pt x="540" y="483"/>
                    </a:lnTo>
                    <a:lnTo>
                      <a:pt x="533" y="492"/>
                    </a:lnTo>
                    <a:lnTo>
                      <a:pt x="528" y="498"/>
                    </a:lnTo>
                    <a:lnTo>
                      <a:pt x="524" y="501"/>
                    </a:lnTo>
                    <a:lnTo>
                      <a:pt x="518" y="504"/>
                    </a:lnTo>
                    <a:lnTo>
                      <a:pt x="511" y="507"/>
                    </a:lnTo>
                    <a:lnTo>
                      <a:pt x="505" y="508"/>
                    </a:lnTo>
                    <a:lnTo>
                      <a:pt x="498" y="511"/>
                    </a:lnTo>
                    <a:lnTo>
                      <a:pt x="494" y="512"/>
                    </a:lnTo>
                    <a:lnTo>
                      <a:pt x="490" y="513"/>
                    </a:lnTo>
                    <a:lnTo>
                      <a:pt x="489" y="513"/>
                    </a:lnTo>
                    <a:lnTo>
                      <a:pt x="470" y="563"/>
                    </a:lnTo>
                    <a:lnTo>
                      <a:pt x="484" y="592"/>
                    </a:lnTo>
                    <a:lnTo>
                      <a:pt x="562" y="641"/>
                    </a:lnTo>
                    <a:lnTo>
                      <a:pt x="598" y="1258"/>
                    </a:lnTo>
                    <a:lnTo>
                      <a:pt x="473" y="1337"/>
                    </a:lnTo>
                    <a:lnTo>
                      <a:pt x="0" y="1092"/>
                    </a:lnTo>
                    <a:lnTo>
                      <a:pt x="175" y="631"/>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69" name="Freeform 109">
                <a:extLst>
                  <a:ext uri="{FF2B5EF4-FFF2-40B4-BE49-F238E27FC236}">
                    <a16:creationId xmlns:a16="http://schemas.microsoft.com/office/drawing/2014/main" id="{B754FABF-3A59-C50B-0972-5D038163D617}"/>
                  </a:ext>
                </a:extLst>
              </p:cNvPr>
              <p:cNvSpPr>
                <a:spLocks/>
              </p:cNvSpPr>
              <p:nvPr/>
            </p:nvSpPr>
            <p:spPr bwMode="auto">
              <a:xfrm>
                <a:off x="2098" y="1980"/>
                <a:ext cx="60" cy="82"/>
              </a:xfrm>
              <a:custGeom>
                <a:avLst/>
                <a:gdLst>
                  <a:gd name="T0" fmla="*/ 25 w 296"/>
                  <a:gd name="T1" fmla="*/ 0 h 414"/>
                  <a:gd name="T2" fmla="*/ 72 w 296"/>
                  <a:gd name="T3" fmla="*/ 46 h 414"/>
                  <a:gd name="T4" fmla="*/ 83 w 296"/>
                  <a:gd name="T5" fmla="*/ 26 h 414"/>
                  <a:gd name="T6" fmla="*/ 81 w 296"/>
                  <a:gd name="T7" fmla="*/ 13 h 414"/>
                  <a:gd name="T8" fmla="*/ 101 w 296"/>
                  <a:gd name="T9" fmla="*/ 18 h 414"/>
                  <a:gd name="T10" fmla="*/ 130 w 296"/>
                  <a:gd name="T11" fmla="*/ 30 h 414"/>
                  <a:gd name="T12" fmla="*/ 155 w 296"/>
                  <a:gd name="T13" fmla="*/ 40 h 414"/>
                  <a:gd name="T14" fmla="*/ 208 w 296"/>
                  <a:gd name="T15" fmla="*/ 67 h 414"/>
                  <a:gd name="T16" fmla="*/ 296 w 296"/>
                  <a:gd name="T17" fmla="*/ 95 h 414"/>
                  <a:gd name="T18" fmla="*/ 293 w 296"/>
                  <a:gd name="T19" fmla="*/ 117 h 414"/>
                  <a:gd name="T20" fmla="*/ 280 w 296"/>
                  <a:gd name="T21" fmla="*/ 142 h 414"/>
                  <a:gd name="T22" fmla="*/ 266 w 296"/>
                  <a:gd name="T23" fmla="*/ 145 h 414"/>
                  <a:gd name="T24" fmla="*/ 250 w 296"/>
                  <a:gd name="T25" fmla="*/ 146 h 414"/>
                  <a:gd name="T26" fmla="*/ 237 w 296"/>
                  <a:gd name="T27" fmla="*/ 147 h 414"/>
                  <a:gd name="T28" fmla="*/ 233 w 296"/>
                  <a:gd name="T29" fmla="*/ 147 h 414"/>
                  <a:gd name="T30" fmla="*/ 224 w 296"/>
                  <a:gd name="T31" fmla="*/ 141 h 414"/>
                  <a:gd name="T32" fmla="*/ 205 w 296"/>
                  <a:gd name="T33" fmla="*/ 132 h 414"/>
                  <a:gd name="T34" fmla="*/ 187 w 296"/>
                  <a:gd name="T35" fmla="*/ 126 h 414"/>
                  <a:gd name="T36" fmla="*/ 176 w 296"/>
                  <a:gd name="T37" fmla="*/ 134 h 414"/>
                  <a:gd name="T38" fmla="*/ 179 w 296"/>
                  <a:gd name="T39" fmla="*/ 189 h 414"/>
                  <a:gd name="T40" fmla="*/ 184 w 296"/>
                  <a:gd name="T41" fmla="*/ 228 h 414"/>
                  <a:gd name="T42" fmla="*/ 150 w 296"/>
                  <a:gd name="T43" fmla="*/ 239 h 414"/>
                  <a:gd name="T44" fmla="*/ 163 w 296"/>
                  <a:gd name="T45" fmla="*/ 255 h 414"/>
                  <a:gd name="T46" fmla="*/ 177 w 296"/>
                  <a:gd name="T47" fmla="*/ 279 h 414"/>
                  <a:gd name="T48" fmla="*/ 191 w 296"/>
                  <a:gd name="T49" fmla="*/ 315 h 414"/>
                  <a:gd name="T50" fmla="*/ 200 w 296"/>
                  <a:gd name="T51" fmla="*/ 360 h 414"/>
                  <a:gd name="T52" fmla="*/ 197 w 296"/>
                  <a:gd name="T53" fmla="*/ 397 h 414"/>
                  <a:gd name="T54" fmla="*/ 175 w 296"/>
                  <a:gd name="T55" fmla="*/ 412 h 414"/>
                  <a:gd name="T56" fmla="*/ 147 w 296"/>
                  <a:gd name="T57" fmla="*/ 413 h 414"/>
                  <a:gd name="T58" fmla="*/ 121 w 296"/>
                  <a:gd name="T59" fmla="*/ 408 h 414"/>
                  <a:gd name="T60" fmla="*/ 106 w 296"/>
                  <a:gd name="T61" fmla="*/ 402 h 414"/>
                  <a:gd name="T62" fmla="*/ 19 w 296"/>
                  <a:gd name="T63" fmla="*/ 27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 h="414">
                    <a:moveTo>
                      <a:pt x="0" y="154"/>
                    </a:moveTo>
                    <a:lnTo>
                      <a:pt x="25" y="0"/>
                    </a:lnTo>
                    <a:lnTo>
                      <a:pt x="69" y="49"/>
                    </a:lnTo>
                    <a:lnTo>
                      <a:pt x="72" y="46"/>
                    </a:lnTo>
                    <a:lnTo>
                      <a:pt x="79" y="38"/>
                    </a:lnTo>
                    <a:lnTo>
                      <a:pt x="83" y="26"/>
                    </a:lnTo>
                    <a:lnTo>
                      <a:pt x="81" y="16"/>
                    </a:lnTo>
                    <a:lnTo>
                      <a:pt x="81" y="13"/>
                    </a:lnTo>
                    <a:lnTo>
                      <a:pt x="89" y="14"/>
                    </a:lnTo>
                    <a:lnTo>
                      <a:pt x="101" y="18"/>
                    </a:lnTo>
                    <a:lnTo>
                      <a:pt x="116" y="23"/>
                    </a:lnTo>
                    <a:lnTo>
                      <a:pt x="130" y="30"/>
                    </a:lnTo>
                    <a:lnTo>
                      <a:pt x="144" y="36"/>
                    </a:lnTo>
                    <a:lnTo>
                      <a:pt x="155" y="40"/>
                    </a:lnTo>
                    <a:lnTo>
                      <a:pt x="158" y="41"/>
                    </a:lnTo>
                    <a:lnTo>
                      <a:pt x="208" y="67"/>
                    </a:lnTo>
                    <a:lnTo>
                      <a:pt x="229" y="83"/>
                    </a:lnTo>
                    <a:lnTo>
                      <a:pt x="296" y="95"/>
                    </a:lnTo>
                    <a:lnTo>
                      <a:pt x="296" y="102"/>
                    </a:lnTo>
                    <a:lnTo>
                      <a:pt x="293" y="117"/>
                    </a:lnTo>
                    <a:lnTo>
                      <a:pt x="289" y="133"/>
                    </a:lnTo>
                    <a:lnTo>
                      <a:pt x="280" y="142"/>
                    </a:lnTo>
                    <a:lnTo>
                      <a:pt x="273" y="143"/>
                    </a:lnTo>
                    <a:lnTo>
                      <a:pt x="266" y="145"/>
                    </a:lnTo>
                    <a:lnTo>
                      <a:pt x="258" y="146"/>
                    </a:lnTo>
                    <a:lnTo>
                      <a:pt x="250" y="146"/>
                    </a:lnTo>
                    <a:lnTo>
                      <a:pt x="243" y="147"/>
                    </a:lnTo>
                    <a:lnTo>
                      <a:pt x="237" y="147"/>
                    </a:lnTo>
                    <a:lnTo>
                      <a:pt x="234" y="147"/>
                    </a:lnTo>
                    <a:lnTo>
                      <a:pt x="233" y="147"/>
                    </a:lnTo>
                    <a:lnTo>
                      <a:pt x="230" y="146"/>
                    </a:lnTo>
                    <a:lnTo>
                      <a:pt x="224" y="141"/>
                    </a:lnTo>
                    <a:lnTo>
                      <a:pt x="215" y="137"/>
                    </a:lnTo>
                    <a:lnTo>
                      <a:pt x="205" y="132"/>
                    </a:lnTo>
                    <a:lnTo>
                      <a:pt x="195" y="128"/>
                    </a:lnTo>
                    <a:lnTo>
                      <a:pt x="187" y="126"/>
                    </a:lnTo>
                    <a:lnTo>
                      <a:pt x="180" y="128"/>
                    </a:lnTo>
                    <a:lnTo>
                      <a:pt x="176" y="134"/>
                    </a:lnTo>
                    <a:lnTo>
                      <a:pt x="176" y="158"/>
                    </a:lnTo>
                    <a:lnTo>
                      <a:pt x="179" y="189"/>
                    </a:lnTo>
                    <a:lnTo>
                      <a:pt x="182" y="217"/>
                    </a:lnTo>
                    <a:lnTo>
                      <a:pt x="184" y="228"/>
                    </a:lnTo>
                    <a:lnTo>
                      <a:pt x="148" y="236"/>
                    </a:lnTo>
                    <a:lnTo>
                      <a:pt x="150" y="239"/>
                    </a:lnTo>
                    <a:lnTo>
                      <a:pt x="155" y="244"/>
                    </a:lnTo>
                    <a:lnTo>
                      <a:pt x="163" y="255"/>
                    </a:lnTo>
                    <a:lnTo>
                      <a:pt x="172" y="267"/>
                    </a:lnTo>
                    <a:lnTo>
                      <a:pt x="177" y="279"/>
                    </a:lnTo>
                    <a:lnTo>
                      <a:pt x="184" y="295"/>
                    </a:lnTo>
                    <a:lnTo>
                      <a:pt x="191" y="315"/>
                    </a:lnTo>
                    <a:lnTo>
                      <a:pt x="197" y="338"/>
                    </a:lnTo>
                    <a:lnTo>
                      <a:pt x="200" y="360"/>
                    </a:lnTo>
                    <a:lnTo>
                      <a:pt x="200" y="381"/>
                    </a:lnTo>
                    <a:lnTo>
                      <a:pt x="197" y="397"/>
                    </a:lnTo>
                    <a:lnTo>
                      <a:pt x="188" y="407"/>
                    </a:lnTo>
                    <a:lnTo>
                      <a:pt x="175" y="412"/>
                    </a:lnTo>
                    <a:lnTo>
                      <a:pt x="160" y="414"/>
                    </a:lnTo>
                    <a:lnTo>
                      <a:pt x="147" y="413"/>
                    </a:lnTo>
                    <a:lnTo>
                      <a:pt x="134" y="411"/>
                    </a:lnTo>
                    <a:lnTo>
                      <a:pt x="121" y="408"/>
                    </a:lnTo>
                    <a:lnTo>
                      <a:pt x="112" y="405"/>
                    </a:lnTo>
                    <a:lnTo>
                      <a:pt x="106" y="402"/>
                    </a:lnTo>
                    <a:lnTo>
                      <a:pt x="104" y="401"/>
                    </a:lnTo>
                    <a:lnTo>
                      <a:pt x="19" y="276"/>
                    </a:lnTo>
                    <a:lnTo>
                      <a:pt x="0"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0" name="Freeform 110">
                <a:extLst>
                  <a:ext uri="{FF2B5EF4-FFF2-40B4-BE49-F238E27FC236}">
                    <a16:creationId xmlns:a16="http://schemas.microsoft.com/office/drawing/2014/main" id="{B62BF274-F86A-623B-C3C5-E6C94F010F01}"/>
                  </a:ext>
                </a:extLst>
              </p:cNvPr>
              <p:cNvSpPr>
                <a:spLocks/>
              </p:cNvSpPr>
              <p:nvPr/>
            </p:nvSpPr>
            <p:spPr bwMode="auto">
              <a:xfrm>
                <a:off x="1961" y="2040"/>
                <a:ext cx="191" cy="203"/>
              </a:xfrm>
              <a:custGeom>
                <a:avLst/>
                <a:gdLst>
                  <a:gd name="T0" fmla="*/ 924 w 951"/>
                  <a:gd name="T1" fmla="*/ 802 h 1015"/>
                  <a:gd name="T2" fmla="*/ 834 w 951"/>
                  <a:gd name="T3" fmla="*/ 757 h 1015"/>
                  <a:gd name="T4" fmla="*/ 772 w 951"/>
                  <a:gd name="T5" fmla="*/ 725 h 1015"/>
                  <a:gd name="T6" fmla="*/ 738 w 951"/>
                  <a:gd name="T7" fmla="*/ 696 h 1015"/>
                  <a:gd name="T8" fmla="*/ 692 w 951"/>
                  <a:gd name="T9" fmla="*/ 656 h 1015"/>
                  <a:gd name="T10" fmla="*/ 699 w 951"/>
                  <a:gd name="T11" fmla="*/ 522 h 1015"/>
                  <a:gd name="T12" fmla="*/ 715 w 951"/>
                  <a:gd name="T13" fmla="*/ 520 h 1015"/>
                  <a:gd name="T14" fmla="*/ 743 w 951"/>
                  <a:gd name="T15" fmla="*/ 480 h 1015"/>
                  <a:gd name="T16" fmla="*/ 770 w 951"/>
                  <a:gd name="T17" fmla="*/ 390 h 1015"/>
                  <a:gd name="T18" fmla="*/ 758 w 951"/>
                  <a:gd name="T19" fmla="*/ 325 h 1015"/>
                  <a:gd name="T20" fmla="*/ 713 w 951"/>
                  <a:gd name="T21" fmla="*/ 250 h 1015"/>
                  <a:gd name="T22" fmla="*/ 677 w 951"/>
                  <a:gd name="T23" fmla="*/ 152 h 1015"/>
                  <a:gd name="T24" fmla="*/ 566 w 951"/>
                  <a:gd name="T25" fmla="*/ 28 h 1015"/>
                  <a:gd name="T26" fmla="*/ 498 w 951"/>
                  <a:gd name="T27" fmla="*/ 11 h 1015"/>
                  <a:gd name="T28" fmla="*/ 483 w 951"/>
                  <a:gd name="T29" fmla="*/ 2 h 1015"/>
                  <a:gd name="T30" fmla="*/ 468 w 951"/>
                  <a:gd name="T31" fmla="*/ 3 h 1015"/>
                  <a:gd name="T32" fmla="*/ 437 w 951"/>
                  <a:gd name="T33" fmla="*/ 6 h 1015"/>
                  <a:gd name="T34" fmla="*/ 399 w 951"/>
                  <a:gd name="T35" fmla="*/ 8 h 1015"/>
                  <a:gd name="T36" fmla="*/ 395 w 951"/>
                  <a:gd name="T37" fmla="*/ 26 h 1015"/>
                  <a:gd name="T38" fmla="*/ 371 w 951"/>
                  <a:gd name="T39" fmla="*/ 33 h 1015"/>
                  <a:gd name="T40" fmla="*/ 340 w 951"/>
                  <a:gd name="T41" fmla="*/ 37 h 1015"/>
                  <a:gd name="T42" fmla="*/ 326 w 951"/>
                  <a:gd name="T43" fmla="*/ 60 h 1015"/>
                  <a:gd name="T44" fmla="*/ 296 w 951"/>
                  <a:gd name="T45" fmla="*/ 100 h 1015"/>
                  <a:gd name="T46" fmla="*/ 278 w 951"/>
                  <a:gd name="T47" fmla="*/ 121 h 1015"/>
                  <a:gd name="T48" fmla="*/ 226 w 951"/>
                  <a:gd name="T49" fmla="*/ 324 h 1015"/>
                  <a:gd name="T50" fmla="*/ 211 w 951"/>
                  <a:gd name="T51" fmla="*/ 324 h 1015"/>
                  <a:gd name="T52" fmla="*/ 214 w 951"/>
                  <a:gd name="T53" fmla="*/ 373 h 1015"/>
                  <a:gd name="T54" fmla="*/ 228 w 951"/>
                  <a:gd name="T55" fmla="*/ 449 h 1015"/>
                  <a:gd name="T56" fmla="*/ 258 w 951"/>
                  <a:gd name="T57" fmla="*/ 492 h 1015"/>
                  <a:gd name="T58" fmla="*/ 277 w 951"/>
                  <a:gd name="T59" fmla="*/ 506 h 1015"/>
                  <a:gd name="T60" fmla="*/ 308 w 951"/>
                  <a:gd name="T61" fmla="*/ 645 h 1015"/>
                  <a:gd name="T62" fmla="*/ 281 w 951"/>
                  <a:gd name="T63" fmla="*/ 673 h 1015"/>
                  <a:gd name="T64" fmla="*/ 236 w 951"/>
                  <a:gd name="T65" fmla="*/ 720 h 1015"/>
                  <a:gd name="T66" fmla="*/ 175 w 951"/>
                  <a:gd name="T67" fmla="*/ 775 h 1015"/>
                  <a:gd name="T68" fmla="*/ 100 w 951"/>
                  <a:gd name="T69" fmla="*/ 829 h 1015"/>
                  <a:gd name="T70" fmla="*/ 34 w 951"/>
                  <a:gd name="T71" fmla="*/ 869 h 1015"/>
                  <a:gd name="T72" fmla="*/ 9 w 951"/>
                  <a:gd name="T73" fmla="*/ 889 h 1015"/>
                  <a:gd name="T74" fmla="*/ 0 w 951"/>
                  <a:gd name="T75" fmla="*/ 907 h 1015"/>
                  <a:gd name="T76" fmla="*/ 5 w 951"/>
                  <a:gd name="T77" fmla="*/ 927 h 1015"/>
                  <a:gd name="T78" fmla="*/ 23 w 951"/>
                  <a:gd name="T79" fmla="*/ 945 h 1015"/>
                  <a:gd name="T80" fmla="*/ 52 w 951"/>
                  <a:gd name="T81" fmla="*/ 961 h 1015"/>
                  <a:gd name="T82" fmla="*/ 117 w 951"/>
                  <a:gd name="T83" fmla="*/ 985 h 1015"/>
                  <a:gd name="T84" fmla="*/ 177 w 951"/>
                  <a:gd name="T85" fmla="*/ 999 h 1015"/>
                  <a:gd name="T86" fmla="*/ 208 w 951"/>
                  <a:gd name="T87" fmla="*/ 1000 h 1015"/>
                  <a:gd name="T88" fmla="*/ 200 w 951"/>
                  <a:gd name="T89" fmla="*/ 977 h 1015"/>
                  <a:gd name="T90" fmla="*/ 223 w 951"/>
                  <a:gd name="T91" fmla="*/ 961 h 1015"/>
                  <a:gd name="T92" fmla="*/ 308 w 951"/>
                  <a:gd name="T93" fmla="*/ 970 h 1015"/>
                  <a:gd name="T94" fmla="*/ 404 w 951"/>
                  <a:gd name="T95" fmla="*/ 985 h 1015"/>
                  <a:gd name="T96" fmla="*/ 508 w 951"/>
                  <a:gd name="T97" fmla="*/ 1000 h 1015"/>
                  <a:gd name="T98" fmla="*/ 605 w 951"/>
                  <a:gd name="T99" fmla="*/ 1012 h 1015"/>
                  <a:gd name="T100" fmla="*/ 674 w 951"/>
                  <a:gd name="T101" fmla="*/ 1015 h 1015"/>
                  <a:gd name="T102" fmla="*/ 705 w 951"/>
                  <a:gd name="T103" fmla="*/ 1006 h 1015"/>
                  <a:gd name="T104" fmla="*/ 750 w 951"/>
                  <a:gd name="T105" fmla="*/ 973 h 1015"/>
                  <a:gd name="T106" fmla="*/ 814 w 951"/>
                  <a:gd name="T107" fmla="*/ 923 h 1015"/>
                  <a:gd name="T108" fmla="*/ 879 w 951"/>
                  <a:gd name="T109" fmla="*/ 872 h 1015"/>
                  <a:gd name="T110" fmla="*/ 930 w 951"/>
                  <a:gd name="T111" fmla="*/ 832 h 1015"/>
                  <a:gd name="T112" fmla="*/ 951 w 951"/>
                  <a:gd name="T113" fmla="*/ 814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1" h="1015">
                    <a:moveTo>
                      <a:pt x="951" y="814"/>
                    </a:moveTo>
                    <a:lnTo>
                      <a:pt x="944" y="811"/>
                    </a:lnTo>
                    <a:lnTo>
                      <a:pt x="924" y="802"/>
                    </a:lnTo>
                    <a:lnTo>
                      <a:pt x="898" y="788"/>
                    </a:lnTo>
                    <a:lnTo>
                      <a:pt x="866" y="773"/>
                    </a:lnTo>
                    <a:lnTo>
                      <a:pt x="834" y="757"/>
                    </a:lnTo>
                    <a:lnTo>
                      <a:pt x="805" y="742"/>
                    </a:lnTo>
                    <a:lnTo>
                      <a:pt x="783" y="731"/>
                    </a:lnTo>
                    <a:lnTo>
                      <a:pt x="772" y="725"/>
                    </a:lnTo>
                    <a:lnTo>
                      <a:pt x="764" y="719"/>
                    </a:lnTo>
                    <a:lnTo>
                      <a:pt x="752" y="710"/>
                    </a:lnTo>
                    <a:lnTo>
                      <a:pt x="738" y="696"/>
                    </a:lnTo>
                    <a:lnTo>
                      <a:pt x="720" y="683"/>
                    </a:lnTo>
                    <a:lnTo>
                      <a:pt x="705" y="669"/>
                    </a:lnTo>
                    <a:lnTo>
                      <a:pt x="692" y="656"/>
                    </a:lnTo>
                    <a:lnTo>
                      <a:pt x="682" y="648"/>
                    </a:lnTo>
                    <a:lnTo>
                      <a:pt x="679" y="645"/>
                    </a:lnTo>
                    <a:lnTo>
                      <a:pt x="699" y="522"/>
                    </a:lnTo>
                    <a:lnTo>
                      <a:pt x="701" y="522"/>
                    </a:lnTo>
                    <a:lnTo>
                      <a:pt x="705" y="522"/>
                    </a:lnTo>
                    <a:lnTo>
                      <a:pt x="715" y="520"/>
                    </a:lnTo>
                    <a:lnTo>
                      <a:pt x="726" y="512"/>
                    </a:lnTo>
                    <a:lnTo>
                      <a:pt x="734" y="500"/>
                    </a:lnTo>
                    <a:lnTo>
                      <a:pt x="743" y="480"/>
                    </a:lnTo>
                    <a:lnTo>
                      <a:pt x="754" y="452"/>
                    </a:lnTo>
                    <a:lnTo>
                      <a:pt x="763" y="421"/>
                    </a:lnTo>
                    <a:lnTo>
                      <a:pt x="770" y="390"/>
                    </a:lnTo>
                    <a:lnTo>
                      <a:pt x="772" y="362"/>
                    </a:lnTo>
                    <a:lnTo>
                      <a:pt x="768" y="339"/>
                    </a:lnTo>
                    <a:lnTo>
                      <a:pt x="758" y="325"/>
                    </a:lnTo>
                    <a:lnTo>
                      <a:pt x="743" y="309"/>
                    </a:lnTo>
                    <a:lnTo>
                      <a:pt x="728" y="284"/>
                    </a:lnTo>
                    <a:lnTo>
                      <a:pt x="713" y="250"/>
                    </a:lnTo>
                    <a:lnTo>
                      <a:pt x="699" y="216"/>
                    </a:lnTo>
                    <a:lnTo>
                      <a:pt x="686" y="182"/>
                    </a:lnTo>
                    <a:lnTo>
                      <a:pt x="677" y="152"/>
                    </a:lnTo>
                    <a:lnTo>
                      <a:pt x="670" y="132"/>
                    </a:lnTo>
                    <a:lnTo>
                      <a:pt x="668" y="124"/>
                    </a:lnTo>
                    <a:lnTo>
                      <a:pt x="566" y="28"/>
                    </a:lnTo>
                    <a:lnTo>
                      <a:pt x="502" y="14"/>
                    </a:lnTo>
                    <a:lnTo>
                      <a:pt x="501" y="13"/>
                    </a:lnTo>
                    <a:lnTo>
                      <a:pt x="498" y="11"/>
                    </a:lnTo>
                    <a:lnTo>
                      <a:pt x="494" y="7"/>
                    </a:lnTo>
                    <a:lnTo>
                      <a:pt x="489" y="5"/>
                    </a:lnTo>
                    <a:lnTo>
                      <a:pt x="483" y="2"/>
                    </a:lnTo>
                    <a:lnTo>
                      <a:pt x="477" y="0"/>
                    </a:lnTo>
                    <a:lnTo>
                      <a:pt x="473" y="0"/>
                    </a:lnTo>
                    <a:lnTo>
                      <a:pt x="468" y="3"/>
                    </a:lnTo>
                    <a:lnTo>
                      <a:pt x="461" y="5"/>
                    </a:lnTo>
                    <a:lnTo>
                      <a:pt x="451" y="6"/>
                    </a:lnTo>
                    <a:lnTo>
                      <a:pt x="437" y="6"/>
                    </a:lnTo>
                    <a:lnTo>
                      <a:pt x="423" y="6"/>
                    </a:lnTo>
                    <a:lnTo>
                      <a:pt x="410" y="6"/>
                    </a:lnTo>
                    <a:lnTo>
                      <a:pt x="399" y="8"/>
                    </a:lnTo>
                    <a:lnTo>
                      <a:pt x="394" y="12"/>
                    </a:lnTo>
                    <a:lnTo>
                      <a:pt x="394" y="19"/>
                    </a:lnTo>
                    <a:lnTo>
                      <a:pt x="395" y="26"/>
                    </a:lnTo>
                    <a:lnTo>
                      <a:pt x="389" y="29"/>
                    </a:lnTo>
                    <a:lnTo>
                      <a:pt x="381" y="31"/>
                    </a:lnTo>
                    <a:lnTo>
                      <a:pt x="371" y="33"/>
                    </a:lnTo>
                    <a:lnTo>
                      <a:pt x="359" y="34"/>
                    </a:lnTo>
                    <a:lnTo>
                      <a:pt x="348" y="35"/>
                    </a:lnTo>
                    <a:lnTo>
                      <a:pt x="340" y="37"/>
                    </a:lnTo>
                    <a:lnTo>
                      <a:pt x="336" y="42"/>
                    </a:lnTo>
                    <a:lnTo>
                      <a:pt x="333" y="50"/>
                    </a:lnTo>
                    <a:lnTo>
                      <a:pt x="326" y="60"/>
                    </a:lnTo>
                    <a:lnTo>
                      <a:pt x="317" y="74"/>
                    </a:lnTo>
                    <a:lnTo>
                      <a:pt x="306" y="86"/>
                    </a:lnTo>
                    <a:lnTo>
                      <a:pt x="296" y="100"/>
                    </a:lnTo>
                    <a:lnTo>
                      <a:pt x="287" y="111"/>
                    </a:lnTo>
                    <a:lnTo>
                      <a:pt x="280" y="119"/>
                    </a:lnTo>
                    <a:lnTo>
                      <a:pt x="278" y="121"/>
                    </a:lnTo>
                    <a:lnTo>
                      <a:pt x="266" y="313"/>
                    </a:lnTo>
                    <a:lnTo>
                      <a:pt x="228" y="326"/>
                    </a:lnTo>
                    <a:lnTo>
                      <a:pt x="226" y="324"/>
                    </a:lnTo>
                    <a:lnTo>
                      <a:pt x="222" y="321"/>
                    </a:lnTo>
                    <a:lnTo>
                      <a:pt x="216" y="320"/>
                    </a:lnTo>
                    <a:lnTo>
                      <a:pt x="211" y="324"/>
                    </a:lnTo>
                    <a:lnTo>
                      <a:pt x="210" y="333"/>
                    </a:lnTo>
                    <a:lnTo>
                      <a:pt x="211" y="350"/>
                    </a:lnTo>
                    <a:lnTo>
                      <a:pt x="214" y="373"/>
                    </a:lnTo>
                    <a:lnTo>
                      <a:pt x="217" y="398"/>
                    </a:lnTo>
                    <a:lnTo>
                      <a:pt x="222" y="425"/>
                    </a:lnTo>
                    <a:lnTo>
                      <a:pt x="228" y="449"/>
                    </a:lnTo>
                    <a:lnTo>
                      <a:pt x="235" y="468"/>
                    </a:lnTo>
                    <a:lnTo>
                      <a:pt x="243" y="480"/>
                    </a:lnTo>
                    <a:lnTo>
                      <a:pt x="258" y="492"/>
                    </a:lnTo>
                    <a:lnTo>
                      <a:pt x="269" y="500"/>
                    </a:lnTo>
                    <a:lnTo>
                      <a:pt x="274" y="505"/>
                    </a:lnTo>
                    <a:lnTo>
                      <a:pt x="277" y="506"/>
                    </a:lnTo>
                    <a:lnTo>
                      <a:pt x="313" y="638"/>
                    </a:lnTo>
                    <a:lnTo>
                      <a:pt x="312" y="639"/>
                    </a:lnTo>
                    <a:lnTo>
                      <a:pt x="308" y="645"/>
                    </a:lnTo>
                    <a:lnTo>
                      <a:pt x="302" y="652"/>
                    </a:lnTo>
                    <a:lnTo>
                      <a:pt x="293" y="662"/>
                    </a:lnTo>
                    <a:lnTo>
                      <a:pt x="281" y="673"/>
                    </a:lnTo>
                    <a:lnTo>
                      <a:pt x="269" y="688"/>
                    </a:lnTo>
                    <a:lnTo>
                      <a:pt x="253" y="703"/>
                    </a:lnTo>
                    <a:lnTo>
                      <a:pt x="236" y="720"/>
                    </a:lnTo>
                    <a:lnTo>
                      <a:pt x="217" y="738"/>
                    </a:lnTo>
                    <a:lnTo>
                      <a:pt x="196" y="756"/>
                    </a:lnTo>
                    <a:lnTo>
                      <a:pt x="175" y="775"/>
                    </a:lnTo>
                    <a:lnTo>
                      <a:pt x="150" y="794"/>
                    </a:lnTo>
                    <a:lnTo>
                      <a:pt x="126" y="812"/>
                    </a:lnTo>
                    <a:lnTo>
                      <a:pt x="100" y="829"/>
                    </a:lnTo>
                    <a:lnTo>
                      <a:pt x="73" y="847"/>
                    </a:lnTo>
                    <a:lnTo>
                      <a:pt x="45" y="863"/>
                    </a:lnTo>
                    <a:lnTo>
                      <a:pt x="34" y="869"/>
                    </a:lnTo>
                    <a:lnTo>
                      <a:pt x="23" y="876"/>
                    </a:lnTo>
                    <a:lnTo>
                      <a:pt x="15" y="883"/>
                    </a:lnTo>
                    <a:lnTo>
                      <a:pt x="9" y="889"/>
                    </a:lnTo>
                    <a:lnTo>
                      <a:pt x="5" y="896"/>
                    </a:lnTo>
                    <a:lnTo>
                      <a:pt x="1" y="902"/>
                    </a:lnTo>
                    <a:lnTo>
                      <a:pt x="0" y="907"/>
                    </a:lnTo>
                    <a:lnTo>
                      <a:pt x="0" y="913"/>
                    </a:lnTo>
                    <a:lnTo>
                      <a:pt x="1" y="920"/>
                    </a:lnTo>
                    <a:lnTo>
                      <a:pt x="5" y="927"/>
                    </a:lnTo>
                    <a:lnTo>
                      <a:pt x="9" y="934"/>
                    </a:lnTo>
                    <a:lnTo>
                      <a:pt x="16" y="939"/>
                    </a:lnTo>
                    <a:lnTo>
                      <a:pt x="23" y="945"/>
                    </a:lnTo>
                    <a:lnTo>
                      <a:pt x="32" y="951"/>
                    </a:lnTo>
                    <a:lnTo>
                      <a:pt x="42" y="957"/>
                    </a:lnTo>
                    <a:lnTo>
                      <a:pt x="52" y="961"/>
                    </a:lnTo>
                    <a:lnTo>
                      <a:pt x="73" y="970"/>
                    </a:lnTo>
                    <a:lnTo>
                      <a:pt x="94" y="978"/>
                    </a:lnTo>
                    <a:lnTo>
                      <a:pt x="117" y="985"/>
                    </a:lnTo>
                    <a:lnTo>
                      <a:pt x="139" y="991"/>
                    </a:lnTo>
                    <a:lnTo>
                      <a:pt x="159" y="996"/>
                    </a:lnTo>
                    <a:lnTo>
                      <a:pt x="177" y="999"/>
                    </a:lnTo>
                    <a:lnTo>
                      <a:pt x="191" y="1001"/>
                    </a:lnTo>
                    <a:lnTo>
                      <a:pt x="200" y="1002"/>
                    </a:lnTo>
                    <a:lnTo>
                      <a:pt x="208" y="1000"/>
                    </a:lnTo>
                    <a:lnTo>
                      <a:pt x="209" y="994"/>
                    </a:lnTo>
                    <a:lnTo>
                      <a:pt x="204" y="986"/>
                    </a:lnTo>
                    <a:lnTo>
                      <a:pt x="200" y="977"/>
                    </a:lnTo>
                    <a:lnTo>
                      <a:pt x="197" y="969"/>
                    </a:lnTo>
                    <a:lnTo>
                      <a:pt x="204" y="963"/>
                    </a:lnTo>
                    <a:lnTo>
                      <a:pt x="223" y="961"/>
                    </a:lnTo>
                    <a:lnTo>
                      <a:pt x="257" y="963"/>
                    </a:lnTo>
                    <a:lnTo>
                      <a:pt x="280" y="967"/>
                    </a:lnTo>
                    <a:lnTo>
                      <a:pt x="308" y="970"/>
                    </a:lnTo>
                    <a:lnTo>
                      <a:pt x="337" y="975"/>
                    </a:lnTo>
                    <a:lnTo>
                      <a:pt x="369" y="981"/>
                    </a:lnTo>
                    <a:lnTo>
                      <a:pt x="404" y="985"/>
                    </a:lnTo>
                    <a:lnTo>
                      <a:pt x="438" y="990"/>
                    </a:lnTo>
                    <a:lnTo>
                      <a:pt x="474" y="996"/>
                    </a:lnTo>
                    <a:lnTo>
                      <a:pt x="508" y="1000"/>
                    </a:lnTo>
                    <a:lnTo>
                      <a:pt x="541" y="1005"/>
                    </a:lnTo>
                    <a:lnTo>
                      <a:pt x="575" y="1008"/>
                    </a:lnTo>
                    <a:lnTo>
                      <a:pt x="605" y="1012"/>
                    </a:lnTo>
                    <a:lnTo>
                      <a:pt x="631" y="1014"/>
                    </a:lnTo>
                    <a:lnTo>
                      <a:pt x="655" y="1015"/>
                    </a:lnTo>
                    <a:lnTo>
                      <a:pt x="674" y="1015"/>
                    </a:lnTo>
                    <a:lnTo>
                      <a:pt x="688" y="1014"/>
                    </a:lnTo>
                    <a:lnTo>
                      <a:pt x="697" y="1012"/>
                    </a:lnTo>
                    <a:lnTo>
                      <a:pt x="705" y="1006"/>
                    </a:lnTo>
                    <a:lnTo>
                      <a:pt x="718" y="998"/>
                    </a:lnTo>
                    <a:lnTo>
                      <a:pt x="733" y="986"/>
                    </a:lnTo>
                    <a:lnTo>
                      <a:pt x="750" y="973"/>
                    </a:lnTo>
                    <a:lnTo>
                      <a:pt x="771" y="958"/>
                    </a:lnTo>
                    <a:lnTo>
                      <a:pt x="791" y="942"/>
                    </a:lnTo>
                    <a:lnTo>
                      <a:pt x="814" y="923"/>
                    </a:lnTo>
                    <a:lnTo>
                      <a:pt x="836" y="906"/>
                    </a:lnTo>
                    <a:lnTo>
                      <a:pt x="858" y="889"/>
                    </a:lnTo>
                    <a:lnTo>
                      <a:pt x="879" y="872"/>
                    </a:lnTo>
                    <a:lnTo>
                      <a:pt x="898" y="857"/>
                    </a:lnTo>
                    <a:lnTo>
                      <a:pt x="915" y="843"/>
                    </a:lnTo>
                    <a:lnTo>
                      <a:pt x="930" y="832"/>
                    </a:lnTo>
                    <a:lnTo>
                      <a:pt x="942" y="822"/>
                    </a:lnTo>
                    <a:lnTo>
                      <a:pt x="948" y="817"/>
                    </a:lnTo>
                    <a:lnTo>
                      <a:pt x="951" y="814"/>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1" name="Freeform 111">
                <a:extLst>
                  <a:ext uri="{FF2B5EF4-FFF2-40B4-BE49-F238E27FC236}">
                    <a16:creationId xmlns:a16="http://schemas.microsoft.com/office/drawing/2014/main" id="{B30938D4-33DB-7D96-9D1F-F2BE21EC6EA3}"/>
                  </a:ext>
                </a:extLst>
              </p:cNvPr>
              <p:cNvSpPr>
                <a:spLocks/>
              </p:cNvSpPr>
              <p:nvPr/>
            </p:nvSpPr>
            <p:spPr bwMode="auto">
              <a:xfrm>
                <a:off x="2003" y="2054"/>
                <a:ext cx="84" cy="127"/>
              </a:xfrm>
              <a:custGeom>
                <a:avLst/>
                <a:gdLst>
                  <a:gd name="T0" fmla="*/ 186 w 420"/>
                  <a:gd name="T1" fmla="*/ 2 h 634"/>
                  <a:gd name="T2" fmla="*/ 234 w 420"/>
                  <a:gd name="T3" fmla="*/ 13 h 634"/>
                  <a:gd name="T4" fmla="*/ 263 w 420"/>
                  <a:gd name="T5" fmla="*/ 25 h 634"/>
                  <a:gd name="T6" fmla="*/ 276 w 420"/>
                  <a:gd name="T7" fmla="*/ 10 h 634"/>
                  <a:gd name="T8" fmla="*/ 275 w 420"/>
                  <a:gd name="T9" fmla="*/ 2 h 634"/>
                  <a:gd name="T10" fmla="*/ 289 w 420"/>
                  <a:gd name="T11" fmla="*/ 11 h 634"/>
                  <a:gd name="T12" fmla="*/ 308 w 420"/>
                  <a:gd name="T13" fmla="*/ 25 h 634"/>
                  <a:gd name="T14" fmla="*/ 326 w 420"/>
                  <a:gd name="T15" fmla="*/ 27 h 634"/>
                  <a:gd name="T16" fmla="*/ 339 w 420"/>
                  <a:gd name="T17" fmla="*/ 21 h 634"/>
                  <a:gd name="T18" fmla="*/ 345 w 420"/>
                  <a:gd name="T19" fmla="*/ 19 h 634"/>
                  <a:gd name="T20" fmla="*/ 367 w 420"/>
                  <a:gd name="T21" fmla="*/ 26 h 634"/>
                  <a:gd name="T22" fmla="*/ 389 w 420"/>
                  <a:gd name="T23" fmla="*/ 47 h 634"/>
                  <a:gd name="T24" fmla="*/ 397 w 420"/>
                  <a:gd name="T25" fmla="*/ 90 h 634"/>
                  <a:gd name="T26" fmla="*/ 415 w 420"/>
                  <a:gd name="T27" fmla="*/ 143 h 634"/>
                  <a:gd name="T28" fmla="*/ 417 w 420"/>
                  <a:gd name="T29" fmla="*/ 177 h 634"/>
                  <a:gd name="T30" fmla="*/ 373 w 420"/>
                  <a:gd name="T31" fmla="*/ 200 h 634"/>
                  <a:gd name="T32" fmla="*/ 308 w 420"/>
                  <a:gd name="T33" fmla="*/ 235 h 634"/>
                  <a:gd name="T34" fmla="*/ 291 w 420"/>
                  <a:gd name="T35" fmla="*/ 291 h 634"/>
                  <a:gd name="T36" fmla="*/ 296 w 420"/>
                  <a:gd name="T37" fmla="*/ 361 h 634"/>
                  <a:gd name="T38" fmla="*/ 272 w 420"/>
                  <a:gd name="T39" fmla="*/ 370 h 634"/>
                  <a:gd name="T40" fmla="*/ 246 w 420"/>
                  <a:gd name="T41" fmla="*/ 370 h 634"/>
                  <a:gd name="T42" fmla="*/ 235 w 420"/>
                  <a:gd name="T43" fmla="*/ 380 h 634"/>
                  <a:gd name="T44" fmla="*/ 229 w 420"/>
                  <a:gd name="T45" fmla="*/ 407 h 634"/>
                  <a:gd name="T46" fmla="*/ 219 w 420"/>
                  <a:gd name="T47" fmla="*/ 407 h 634"/>
                  <a:gd name="T48" fmla="*/ 197 w 420"/>
                  <a:gd name="T49" fmla="*/ 409 h 634"/>
                  <a:gd name="T50" fmla="*/ 177 w 420"/>
                  <a:gd name="T51" fmla="*/ 424 h 634"/>
                  <a:gd name="T52" fmla="*/ 170 w 420"/>
                  <a:gd name="T53" fmla="*/ 443 h 634"/>
                  <a:gd name="T54" fmla="*/ 234 w 420"/>
                  <a:gd name="T55" fmla="*/ 459 h 634"/>
                  <a:gd name="T56" fmla="*/ 249 w 420"/>
                  <a:gd name="T57" fmla="*/ 482 h 634"/>
                  <a:gd name="T58" fmla="*/ 279 w 420"/>
                  <a:gd name="T59" fmla="*/ 494 h 634"/>
                  <a:gd name="T60" fmla="*/ 301 w 420"/>
                  <a:gd name="T61" fmla="*/ 509 h 634"/>
                  <a:gd name="T62" fmla="*/ 308 w 420"/>
                  <a:gd name="T63" fmla="*/ 528 h 634"/>
                  <a:gd name="T64" fmla="*/ 315 w 420"/>
                  <a:gd name="T65" fmla="*/ 564 h 634"/>
                  <a:gd name="T66" fmla="*/ 298 w 420"/>
                  <a:gd name="T67" fmla="*/ 585 h 634"/>
                  <a:gd name="T68" fmla="*/ 253 w 420"/>
                  <a:gd name="T69" fmla="*/ 580 h 634"/>
                  <a:gd name="T70" fmla="*/ 217 w 420"/>
                  <a:gd name="T71" fmla="*/ 567 h 634"/>
                  <a:gd name="T72" fmla="*/ 209 w 420"/>
                  <a:gd name="T73" fmla="*/ 566 h 634"/>
                  <a:gd name="T74" fmla="*/ 225 w 420"/>
                  <a:gd name="T75" fmla="*/ 590 h 634"/>
                  <a:gd name="T76" fmla="*/ 228 w 420"/>
                  <a:gd name="T77" fmla="*/ 622 h 634"/>
                  <a:gd name="T78" fmla="*/ 194 w 420"/>
                  <a:gd name="T79" fmla="*/ 629 h 634"/>
                  <a:gd name="T80" fmla="*/ 143 w 420"/>
                  <a:gd name="T81" fmla="*/ 588 h 634"/>
                  <a:gd name="T82" fmla="*/ 117 w 420"/>
                  <a:gd name="T83" fmla="*/ 553 h 634"/>
                  <a:gd name="T84" fmla="*/ 103 w 420"/>
                  <a:gd name="T85" fmla="*/ 507 h 634"/>
                  <a:gd name="T86" fmla="*/ 81 w 420"/>
                  <a:gd name="T87" fmla="*/ 441 h 634"/>
                  <a:gd name="T88" fmla="*/ 45 w 420"/>
                  <a:gd name="T89" fmla="*/ 417 h 634"/>
                  <a:gd name="T90" fmla="*/ 30 w 420"/>
                  <a:gd name="T91" fmla="*/ 382 h 634"/>
                  <a:gd name="T92" fmla="*/ 6 w 420"/>
                  <a:gd name="T93" fmla="*/ 318 h 634"/>
                  <a:gd name="T94" fmla="*/ 6 w 420"/>
                  <a:gd name="T95" fmla="*/ 275 h 634"/>
                  <a:gd name="T96" fmla="*/ 30 w 420"/>
                  <a:gd name="T97" fmla="*/ 254 h 634"/>
                  <a:gd name="T98" fmla="*/ 40 w 420"/>
                  <a:gd name="T99" fmla="*/ 206 h 634"/>
                  <a:gd name="T100" fmla="*/ 61 w 420"/>
                  <a:gd name="T101" fmla="*/ 120 h 634"/>
                  <a:gd name="T102" fmla="*/ 77 w 420"/>
                  <a:gd name="T103" fmla="*/ 73 h 634"/>
                  <a:gd name="T104" fmla="*/ 105 w 420"/>
                  <a:gd name="T105" fmla="*/ 34 h 634"/>
                  <a:gd name="T106" fmla="*/ 144 w 420"/>
                  <a:gd name="T107" fmla="*/ 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0" h="634">
                    <a:moveTo>
                      <a:pt x="157" y="0"/>
                    </a:moveTo>
                    <a:lnTo>
                      <a:pt x="170" y="0"/>
                    </a:lnTo>
                    <a:lnTo>
                      <a:pt x="186" y="2"/>
                    </a:lnTo>
                    <a:lnTo>
                      <a:pt x="202" y="4"/>
                    </a:lnTo>
                    <a:lnTo>
                      <a:pt x="219" y="9"/>
                    </a:lnTo>
                    <a:lnTo>
                      <a:pt x="234" y="13"/>
                    </a:lnTo>
                    <a:lnTo>
                      <a:pt x="248" y="18"/>
                    </a:lnTo>
                    <a:lnTo>
                      <a:pt x="257" y="21"/>
                    </a:lnTo>
                    <a:lnTo>
                      <a:pt x="263" y="25"/>
                    </a:lnTo>
                    <a:lnTo>
                      <a:pt x="268" y="26"/>
                    </a:lnTo>
                    <a:lnTo>
                      <a:pt x="274" y="19"/>
                    </a:lnTo>
                    <a:lnTo>
                      <a:pt x="276" y="10"/>
                    </a:lnTo>
                    <a:lnTo>
                      <a:pt x="275" y="3"/>
                    </a:lnTo>
                    <a:lnTo>
                      <a:pt x="274" y="1"/>
                    </a:lnTo>
                    <a:lnTo>
                      <a:pt x="275" y="2"/>
                    </a:lnTo>
                    <a:lnTo>
                      <a:pt x="279" y="4"/>
                    </a:lnTo>
                    <a:lnTo>
                      <a:pt x="283" y="6"/>
                    </a:lnTo>
                    <a:lnTo>
                      <a:pt x="289" y="11"/>
                    </a:lnTo>
                    <a:lnTo>
                      <a:pt x="296" y="16"/>
                    </a:lnTo>
                    <a:lnTo>
                      <a:pt x="303" y="20"/>
                    </a:lnTo>
                    <a:lnTo>
                      <a:pt x="308" y="25"/>
                    </a:lnTo>
                    <a:lnTo>
                      <a:pt x="314" y="27"/>
                    </a:lnTo>
                    <a:lnTo>
                      <a:pt x="320" y="28"/>
                    </a:lnTo>
                    <a:lnTo>
                      <a:pt x="326" y="27"/>
                    </a:lnTo>
                    <a:lnTo>
                      <a:pt x="331" y="25"/>
                    </a:lnTo>
                    <a:lnTo>
                      <a:pt x="336" y="24"/>
                    </a:lnTo>
                    <a:lnTo>
                      <a:pt x="339" y="21"/>
                    </a:lnTo>
                    <a:lnTo>
                      <a:pt x="342" y="20"/>
                    </a:lnTo>
                    <a:lnTo>
                      <a:pt x="343" y="19"/>
                    </a:lnTo>
                    <a:lnTo>
                      <a:pt x="345" y="19"/>
                    </a:lnTo>
                    <a:lnTo>
                      <a:pt x="350" y="20"/>
                    </a:lnTo>
                    <a:lnTo>
                      <a:pt x="358" y="22"/>
                    </a:lnTo>
                    <a:lnTo>
                      <a:pt x="367" y="26"/>
                    </a:lnTo>
                    <a:lnTo>
                      <a:pt x="375" y="30"/>
                    </a:lnTo>
                    <a:lnTo>
                      <a:pt x="383" y="37"/>
                    </a:lnTo>
                    <a:lnTo>
                      <a:pt x="389" y="47"/>
                    </a:lnTo>
                    <a:lnTo>
                      <a:pt x="391" y="58"/>
                    </a:lnTo>
                    <a:lnTo>
                      <a:pt x="392" y="73"/>
                    </a:lnTo>
                    <a:lnTo>
                      <a:pt x="397" y="90"/>
                    </a:lnTo>
                    <a:lnTo>
                      <a:pt x="402" y="108"/>
                    </a:lnTo>
                    <a:lnTo>
                      <a:pt x="409" y="126"/>
                    </a:lnTo>
                    <a:lnTo>
                      <a:pt x="415" y="143"/>
                    </a:lnTo>
                    <a:lnTo>
                      <a:pt x="418" y="158"/>
                    </a:lnTo>
                    <a:lnTo>
                      <a:pt x="420" y="170"/>
                    </a:lnTo>
                    <a:lnTo>
                      <a:pt x="417" y="177"/>
                    </a:lnTo>
                    <a:lnTo>
                      <a:pt x="408" y="183"/>
                    </a:lnTo>
                    <a:lnTo>
                      <a:pt x="393" y="191"/>
                    </a:lnTo>
                    <a:lnTo>
                      <a:pt x="373" y="200"/>
                    </a:lnTo>
                    <a:lnTo>
                      <a:pt x="350" y="210"/>
                    </a:lnTo>
                    <a:lnTo>
                      <a:pt x="328" y="222"/>
                    </a:lnTo>
                    <a:lnTo>
                      <a:pt x="308" y="235"/>
                    </a:lnTo>
                    <a:lnTo>
                      <a:pt x="295" y="248"/>
                    </a:lnTo>
                    <a:lnTo>
                      <a:pt x="289" y="262"/>
                    </a:lnTo>
                    <a:lnTo>
                      <a:pt x="291" y="291"/>
                    </a:lnTo>
                    <a:lnTo>
                      <a:pt x="298" y="318"/>
                    </a:lnTo>
                    <a:lnTo>
                      <a:pt x="300" y="343"/>
                    </a:lnTo>
                    <a:lnTo>
                      <a:pt x="296" y="361"/>
                    </a:lnTo>
                    <a:lnTo>
                      <a:pt x="289" y="365"/>
                    </a:lnTo>
                    <a:lnTo>
                      <a:pt x="281" y="369"/>
                    </a:lnTo>
                    <a:lnTo>
                      <a:pt x="272" y="370"/>
                    </a:lnTo>
                    <a:lnTo>
                      <a:pt x="263" y="370"/>
                    </a:lnTo>
                    <a:lnTo>
                      <a:pt x="254" y="370"/>
                    </a:lnTo>
                    <a:lnTo>
                      <a:pt x="246" y="370"/>
                    </a:lnTo>
                    <a:lnTo>
                      <a:pt x="241" y="370"/>
                    </a:lnTo>
                    <a:lnTo>
                      <a:pt x="238" y="372"/>
                    </a:lnTo>
                    <a:lnTo>
                      <a:pt x="235" y="380"/>
                    </a:lnTo>
                    <a:lnTo>
                      <a:pt x="233" y="392"/>
                    </a:lnTo>
                    <a:lnTo>
                      <a:pt x="230" y="402"/>
                    </a:lnTo>
                    <a:lnTo>
                      <a:pt x="229" y="407"/>
                    </a:lnTo>
                    <a:lnTo>
                      <a:pt x="228" y="407"/>
                    </a:lnTo>
                    <a:lnTo>
                      <a:pt x="224" y="407"/>
                    </a:lnTo>
                    <a:lnTo>
                      <a:pt x="219" y="407"/>
                    </a:lnTo>
                    <a:lnTo>
                      <a:pt x="212" y="407"/>
                    </a:lnTo>
                    <a:lnTo>
                      <a:pt x="204" y="408"/>
                    </a:lnTo>
                    <a:lnTo>
                      <a:pt x="197" y="409"/>
                    </a:lnTo>
                    <a:lnTo>
                      <a:pt x="190" y="411"/>
                    </a:lnTo>
                    <a:lnTo>
                      <a:pt x="185" y="415"/>
                    </a:lnTo>
                    <a:lnTo>
                      <a:pt x="177" y="424"/>
                    </a:lnTo>
                    <a:lnTo>
                      <a:pt x="172" y="433"/>
                    </a:lnTo>
                    <a:lnTo>
                      <a:pt x="170" y="440"/>
                    </a:lnTo>
                    <a:lnTo>
                      <a:pt x="170" y="443"/>
                    </a:lnTo>
                    <a:lnTo>
                      <a:pt x="235" y="439"/>
                    </a:lnTo>
                    <a:lnTo>
                      <a:pt x="235" y="444"/>
                    </a:lnTo>
                    <a:lnTo>
                      <a:pt x="234" y="459"/>
                    </a:lnTo>
                    <a:lnTo>
                      <a:pt x="236" y="473"/>
                    </a:lnTo>
                    <a:lnTo>
                      <a:pt x="243" y="481"/>
                    </a:lnTo>
                    <a:lnTo>
                      <a:pt x="249" y="482"/>
                    </a:lnTo>
                    <a:lnTo>
                      <a:pt x="258" y="486"/>
                    </a:lnTo>
                    <a:lnTo>
                      <a:pt x="268" y="489"/>
                    </a:lnTo>
                    <a:lnTo>
                      <a:pt x="279" y="494"/>
                    </a:lnTo>
                    <a:lnTo>
                      <a:pt x="288" y="499"/>
                    </a:lnTo>
                    <a:lnTo>
                      <a:pt x="296" y="504"/>
                    </a:lnTo>
                    <a:lnTo>
                      <a:pt x="301" y="509"/>
                    </a:lnTo>
                    <a:lnTo>
                      <a:pt x="304" y="513"/>
                    </a:lnTo>
                    <a:lnTo>
                      <a:pt x="305" y="519"/>
                    </a:lnTo>
                    <a:lnTo>
                      <a:pt x="308" y="528"/>
                    </a:lnTo>
                    <a:lnTo>
                      <a:pt x="312" y="540"/>
                    </a:lnTo>
                    <a:lnTo>
                      <a:pt x="314" y="552"/>
                    </a:lnTo>
                    <a:lnTo>
                      <a:pt x="315" y="564"/>
                    </a:lnTo>
                    <a:lnTo>
                      <a:pt x="314" y="574"/>
                    </a:lnTo>
                    <a:lnTo>
                      <a:pt x="308" y="582"/>
                    </a:lnTo>
                    <a:lnTo>
                      <a:pt x="298" y="585"/>
                    </a:lnTo>
                    <a:lnTo>
                      <a:pt x="284" y="585"/>
                    </a:lnTo>
                    <a:lnTo>
                      <a:pt x="269" y="583"/>
                    </a:lnTo>
                    <a:lnTo>
                      <a:pt x="253" y="580"/>
                    </a:lnTo>
                    <a:lnTo>
                      <a:pt x="240" y="576"/>
                    </a:lnTo>
                    <a:lnTo>
                      <a:pt x="227" y="572"/>
                    </a:lnTo>
                    <a:lnTo>
                      <a:pt x="217" y="567"/>
                    </a:lnTo>
                    <a:lnTo>
                      <a:pt x="210" y="565"/>
                    </a:lnTo>
                    <a:lnTo>
                      <a:pt x="207" y="564"/>
                    </a:lnTo>
                    <a:lnTo>
                      <a:pt x="209" y="566"/>
                    </a:lnTo>
                    <a:lnTo>
                      <a:pt x="213" y="572"/>
                    </a:lnTo>
                    <a:lnTo>
                      <a:pt x="219" y="580"/>
                    </a:lnTo>
                    <a:lnTo>
                      <a:pt x="225" y="590"/>
                    </a:lnTo>
                    <a:lnTo>
                      <a:pt x="228" y="600"/>
                    </a:lnTo>
                    <a:lnTo>
                      <a:pt x="230" y="612"/>
                    </a:lnTo>
                    <a:lnTo>
                      <a:pt x="228" y="622"/>
                    </a:lnTo>
                    <a:lnTo>
                      <a:pt x="221" y="631"/>
                    </a:lnTo>
                    <a:lnTo>
                      <a:pt x="209" y="634"/>
                    </a:lnTo>
                    <a:lnTo>
                      <a:pt x="194" y="629"/>
                    </a:lnTo>
                    <a:lnTo>
                      <a:pt x="177" y="617"/>
                    </a:lnTo>
                    <a:lnTo>
                      <a:pt x="159" y="604"/>
                    </a:lnTo>
                    <a:lnTo>
                      <a:pt x="143" y="588"/>
                    </a:lnTo>
                    <a:lnTo>
                      <a:pt x="131" y="573"/>
                    </a:lnTo>
                    <a:lnTo>
                      <a:pt x="121" y="560"/>
                    </a:lnTo>
                    <a:lnTo>
                      <a:pt x="117" y="553"/>
                    </a:lnTo>
                    <a:lnTo>
                      <a:pt x="115" y="544"/>
                    </a:lnTo>
                    <a:lnTo>
                      <a:pt x="110" y="528"/>
                    </a:lnTo>
                    <a:lnTo>
                      <a:pt x="103" y="507"/>
                    </a:lnTo>
                    <a:lnTo>
                      <a:pt x="95" y="483"/>
                    </a:lnTo>
                    <a:lnTo>
                      <a:pt x="88" y="460"/>
                    </a:lnTo>
                    <a:lnTo>
                      <a:pt x="81" y="441"/>
                    </a:lnTo>
                    <a:lnTo>
                      <a:pt x="77" y="427"/>
                    </a:lnTo>
                    <a:lnTo>
                      <a:pt x="76" y="421"/>
                    </a:lnTo>
                    <a:lnTo>
                      <a:pt x="45" y="417"/>
                    </a:lnTo>
                    <a:lnTo>
                      <a:pt x="42" y="412"/>
                    </a:lnTo>
                    <a:lnTo>
                      <a:pt x="38" y="400"/>
                    </a:lnTo>
                    <a:lnTo>
                      <a:pt x="30" y="382"/>
                    </a:lnTo>
                    <a:lnTo>
                      <a:pt x="22" y="361"/>
                    </a:lnTo>
                    <a:lnTo>
                      <a:pt x="13" y="339"/>
                    </a:lnTo>
                    <a:lnTo>
                      <a:pt x="6" y="318"/>
                    </a:lnTo>
                    <a:lnTo>
                      <a:pt x="1" y="301"/>
                    </a:lnTo>
                    <a:lnTo>
                      <a:pt x="0" y="290"/>
                    </a:lnTo>
                    <a:lnTo>
                      <a:pt x="6" y="275"/>
                    </a:lnTo>
                    <a:lnTo>
                      <a:pt x="16" y="263"/>
                    </a:lnTo>
                    <a:lnTo>
                      <a:pt x="25" y="256"/>
                    </a:lnTo>
                    <a:lnTo>
                      <a:pt x="30" y="254"/>
                    </a:lnTo>
                    <a:lnTo>
                      <a:pt x="31" y="247"/>
                    </a:lnTo>
                    <a:lnTo>
                      <a:pt x="34" y="231"/>
                    </a:lnTo>
                    <a:lnTo>
                      <a:pt x="40" y="206"/>
                    </a:lnTo>
                    <a:lnTo>
                      <a:pt x="47" y="177"/>
                    </a:lnTo>
                    <a:lnTo>
                      <a:pt x="54" y="147"/>
                    </a:lnTo>
                    <a:lnTo>
                      <a:pt x="61" y="120"/>
                    </a:lnTo>
                    <a:lnTo>
                      <a:pt x="66" y="97"/>
                    </a:lnTo>
                    <a:lnTo>
                      <a:pt x="71" y="83"/>
                    </a:lnTo>
                    <a:lnTo>
                      <a:pt x="77" y="73"/>
                    </a:lnTo>
                    <a:lnTo>
                      <a:pt x="85" y="60"/>
                    </a:lnTo>
                    <a:lnTo>
                      <a:pt x="94" y="47"/>
                    </a:lnTo>
                    <a:lnTo>
                      <a:pt x="105" y="34"/>
                    </a:lnTo>
                    <a:lnTo>
                      <a:pt x="118" y="21"/>
                    </a:lnTo>
                    <a:lnTo>
                      <a:pt x="131" y="11"/>
                    </a:lnTo>
                    <a:lnTo>
                      <a:pt x="144" y="3"/>
                    </a:lnTo>
                    <a:lnTo>
                      <a:pt x="1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2" name="Freeform 112">
                <a:extLst>
                  <a:ext uri="{FF2B5EF4-FFF2-40B4-BE49-F238E27FC236}">
                    <a16:creationId xmlns:a16="http://schemas.microsoft.com/office/drawing/2014/main" id="{0B38B765-9C60-52EC-9D1C-47C401914C22}"/>
                  </a:ext>
                </a:extLst>
              </p:cNvPr>
              <p:cNvSpPr>
                <a:spLocks/>
              </p:cNvSpPr>
              <p:nvPr/>
            </p:nvSpPr>
            <p:spPr bwMode="auto">
              <a:xfrm>
                <a:off x="1975" y="2175"/>
                <a:ext cx="82" cy="59"/>
              </a:xfrm>
              <a:custGeom>
                <a:avLst/>
                <a:gdLst>
                  <a:gd name="T0" fmla="*/ 287 w 408"/>
                  <a:gd name="T1" fmla="*/ 168 h 294"/>
                  <a:gd name="T2" fmla="*/ 290 w 408"/>
                  <a:gd name="T3" fmla="*/ 167 h 294"/>
                  <a:gd name="T4" fmla="*/ 298 w 408"/>
                  <a:gd name="T5" fmla="*/ 165 h 294"/>
                  <a:gd name="T6" fmla="*/ 310 w 408"/>
                  <a:gd name="T7" fmla="*/ 161 h 294"/>
                  <a:gd name="T8" fmla="*/ 324 w 408"/>
                  <a:gd name="T9" fmla="*/ 157 h 294"/>
                  <a:gd name="T10" fmla="*/ 337 w 408"/>
                  <a:gd name="T11" fmla="*/ 153 h 294"/>
                  <a:gd name="T12" fmla="*/ 350 w 408"/>
                  <a:gd name="T13" fmla="*/ 151 h 294"/>
                  <a:gd name="T14" fmla="*/ 360 w 408"/>
                  <a:gd name="T15" fmla="*/ 150 h 294"/>
                  <a:gd name="T16" fmla="*/ 367 w 408"/>
                  <a:gd name="T17" fmla="*/ 150 h 294"/>
                  <a:gd name="T18" fmla="*/ 372 w 408"/>
                  <a:gd name="T19" fmla="*/ 155 h 294"/>
                  <a:gd name="T20" fmla="*/ 377 w 408"/>
                  <a:gd name="T21" fmla="*/ 161 h 294"/>
                  <a:gd name="T22" fmla="*/ 384 w 408"/>
                  <a:gd name="T23" fmla="*/ 172 h 294"/>
                  <a:gd name="T24" fmla="*/ 391 w 408"/>
                  <a:gd name="T25" fmla="*/ 183 h 294"/>
                  <a:gd name="T26" fmla="*/ 398 w 408"/>
                  <a:gd name="T27" fmla="*/ 195 h 294"/>
                  <a:gd name="T28" fmla="*/ 404 w 408"/>
                  <a:gd name="T29" fmla="*/ 205 h 294"/>
                  <a:gd name="T30" fmla="*/ 407 w 408"/>
                  <a:gd name="T31" fmla="*/ 212 h 294"/>
                  <a:gd name="T32" fmla="*/ 408 w 408"/>
                  <a:gd name="T33" fmla="*/ 214 h 294"/>
                  <a:gd name="T34" fmla="*/ 397 w 408"/>
                  <a:gd name="T35" fmla="*/ 294 h 294"/>
                  <a:gd name="T36" fmla="*/ 395 w 408"/>
                  <a:gd name="T37" fmla="*/ 294 h 294"/>
                  <a:gd name="T38" fmla="*/ 389 w 408"/>
                  <a:gd name="T39" fmla="*/ 293 h 294"/>
                  <a:gd name="T40" fmla="*/ 380 w 408"/>
                  <a:gd name="T41" fmla="*/ 291 h 294"/>
                  <a:gd name="T42" fmla="*/ 367 w 408"/>
                  <a:gd name="T43" fmla="*/ 289 h 294"/>
                  <a:gd name="T44" fmla="*/ 353 w 408"/>
                  <a:gd name="T45" fmla="*/ 286 h 294"/>
                  <a:gd name="T46" fmla="*/ 337 w 408"/>
                  <a:gd name="T47" fmla="*/ 283 h 294"/>
                  <a:gd name="T48" fmla="*/ 319 w 408"/>
                  <a:gd name="T49" fmla="*/ 279 h 294"/>
                  <a:gd name="T50" fmla="*/ 301 w 408"/>
                  <a:gd name="T51" fmla="*/ 276 h 294"/>
                  <a:gd name="T52" fmla="*/ 282 w 408"/>
                  <a:gd name="T53" fmla="*/ 273 h 294"/>
                  <a:gd name="T54" fmla="*/ 264 w 408"/>
                  <a:gd name="T55" fmla="*/ 269 h 294"/>
                  <a:gd name="T56" fmla="*/ 246 w 408"/>
                  <a:gd name="T57" fmla="*/ 266 h 294"/>
                  <a:gd name="T58" fmla="*/ 230 w 408"/>
                  <a:gd name="T59" fmla="*/ 263 h 294"/>
                  <a:gd name="T60" fmla="*/ 215 w 408"/>
                  <a:gd name="T61" fmla="*/ 261 h 294"/>
                  <a:gd name="T62" fmla="*/ 202 w 408"/>
                  <a:gd name="T63" fmla="*/ 259 h 294"/>
                  <a:gd name="T64" fmla="*/ 193 w 408"/>
                  <a:gd name="T65" fmla="*/ 258 h 294"/>
                  <a:gd name="T66" fmla="*/ 186 w 408"/>
                  <a:gd name="T67" fmla="*/ 258 h 294"/>
                  <a:gd name="T68" fmla="*/ 176 w 408"/>
                  <a:gd name="T69" fmla="*/ 259 h 294"/>
                  <a:gd name="T70" fmla="*/ 163 w 408"/>
                  <a:gd name="T71" fmla="*/ 262 h 294"/>
                  <a:gd name="T72" fmla="*/ 149 w 408"/>
                  <a:gd name="T73" fmla="*/ 266 h 294"/>
                  <a:gd name="T74" fmla="*/ 134 w 408"/>
                  <a:gd name="T75" fmla="*/ 270 h 294"/>
                  <a:gd name="T76" fmla="*/ 119 w 408"/>
                  <a:gd name="T77" fmla="*/ 275 h 294"/>
                  <a:gd name="T78" fmla="*/ 106 w 408"/>
                  <a:gd name="T79" fmla="*/ 279 h 294"/>
                  <a:gd name="T80" fmla="*/ 92 w 408"/>
                  <a:gd name="T81" fmla="*/ 282 h 294"/>
                  <a:gd name="T82" fmla="*/ 82 w 408"/>
                  <a:gd name="T83" fmla="*/ 282 h 294"/>
                  <a:gd name="T84" fmla="*/ 71 w 408"/>
                  <a:gd name="T85" fmla="*/ 277 h 294"/>
                  <a:gd name="T86" fmla="*/ 59 w 408"/>
                  <a:gd name="T87" fmla="*/ 265 h 294"/>
                  <a:gd name="T88" fmla="*/ 45 w 408"/>
                  <a:gd name="T89" fmla="*/ 249 h 294"/>
                  <a:gd name="T90" fmla="*/ 31 w 408"/>
                  <a:gd name="T91" fmla="*/ 230 h 294"/>
                  <a:gd name="T92" fmla="*/ 20 w 408"/>
                  <a:gd name="T93" fmla="*/ 212 h 294"/>
                  <a:gd name="T94" fmla="*/ 9 w 408"/>
                  <a:gd name="T95" fmla="*/ 196 h 294"/>
                  <a:gd name="T96" fmla="*/ 3 w 408"/>
                  <a:gd name="T97" fmla="*/ 185 h 294"/>
                  <a:gd name="T98" fmla="*/ 0 w 408"/>
                  <a:gd name="T99" fmla="*/ 181 h 294"/>
                  <a:gd name="T100" fmla="*/ 227 w 408"/>
                  <a:gd name="T101" fmla="*/ 0 h 294"/>
                  <a:gd name="T102" fmla="*/ 287 w 408"/>
                  <a:gd name="T103" fmla="*/ 16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8" h="294">
                    <a:moveTo>
                      <a:pt x="287" y="168"/>
                    </a:moveTo>
                    <a:lnTo>
                      <a:pt x="290" y="167"/>
                    </a:lnTo>
                    <a:lnTo>
                      <a:pt x="298" y="165"/>
                    </a:lnTo>
                    <a:lnTo>
                      <a:pt x="310" y="161"/>
                    </a:lnTo>
                    <a:lnTo>
                      <a:pt x="324" y="157"/>
                    </a:lnTo>
                    <a:lnTo>
                      <a:pt x="337" y="153"/>
                    </a:lnTo>
                    <a:lnTo>
                      <a:pt x="350" y="151"/>
                    </a:lnTo>
                    <a:lnTo>
                      <a:pt x="360" y="150"/>
                    </a:lnTo>
                    <a:lnTo>
                      <a:pt x="367" y="150"/>
                    </a:lnTo>
                    <a:lnTo>
                      <a:pt x="372" y="155"/>
                    </a:lnTo>
                    <a:lnTo>
                      <a:pt x="377" y="161"/>
                    </a:lnTo>
                    <a:lnTo>
                      <a:pt x="384" y="172"/>
                    </a:lnTo>
                    <a:lnTo>
                      <a:pt x="391" y="183"/>
                    </a:lnTo>
                    <a:lnTo>
                      <a:pt x="398" y="195"/>
                    </a:lnTo>
                    <a:lnTo>
                      <a:pt x="404" y="205"/>
                    </a:lnTo>
                    <a:lnTo>
                      <a:pt x="407" y="212"/>
                    </a:lnTo>
                    <a:lnTo>
                      <a:pt x="408" y="214"/>
                    </a:lnTo>
                    <a:lnTo>
                      <a:pt x="397" y="294"/>
                    </a:lnTo>
                    <a:lnTo>
                      <a:pt x="395" y="294"/>
                    </a:lnTo>
                    <a:lnTo>
                      <a:pt x="389" y="293"/>
                    </a:lnTo>
                    <a:lnTo>
                      <a:pt x="380" y="291"/>
                    </a:lnTo>
                    <a:lnTo>
                      <a:pt x="367" y="289"/>
                    </a:lnTo>
                    <a:lnTo>
                      <a:pt x="353" y="286"/>
                    </a:lnTo>
                    <a:lnTo>
                      <a:pt x="337" y="283"/>
                    </a:lnTo>
                    <a:lnTo>
                      <a:pt x="319" y="279"/>
                    </a:lnTo>
                    <a:lnTo>
                      <a:pt x="301" y="276"/>
                    </a:lnTo>
                    <a:lnTo>
                      <a:pt x="282" y="273"/>
                    </a:lnTo>
                    <a:lnTo>
                      <a:pt x="264" y="269"/>
                    </a:lnTo>
                    <a:lnTo>
                      <a:pt x="246" y="266"/>
                    </a:lnTo>
                    <a:lnTo>
                      <a:pt x="230" y="263"/>
                    </a:lnTo>
                    <a:lnTo>
                      <a:pt x="215" y="261"/>
                    </a:lnTo>
                    <a:lnTo>
                      <a:pt x="202" y="259"/>
                    </a:lnTo>
                    <a:lnTo>
                      <a:pt x="193" y="258"/>
                    </a:lnTo>
                    <a:lnTo>
                      <a:pt x="186" y="258"/>
                    </a:lnTo>
                    <a:lnTo>
                      <a:pt x="176" y="259"/>
                    </a:lnTo>
                    <a:lnTo>
                      <a:pt x="163" y="262"/>
                    </a:lnTo>
                    <a:lnTo>
                      <a:pt x="149" y="266"/>
                    </a:lnTo>
                    <a:lnTo>
                      <a:pt x="134" y="270"/>
                    </a:lnTo>
                    <a:lnTo>
                      <a:pt x="119" y="275"/>
                    </a:lnTo>
                    <a:lnTo>
                      <a:pt x="106" y="279"/>
                    </a:lnTo>
                    <a:lnTo>
                      <a:pt x="92" y="282"/>
                    </a:lnTo>
                    <a:lnTo>
                      <a:pt x="82" y="282"/>
                    </a:lnTo>
                    <a:lnTo>
                      <a:pt x="71" y="277"/>
                    </a:lnTo>
                    <a:lnTo>
                      <a:pt x="59" y="265"/>
                    </a:lnTo>
                    <a:lnTo>
                      <a:pt x="45" y="249"/>
                    </a:lnTo>
                    <a:lnTo>
                      <a:pt x="31" y="230"/>
                    </a:lnTo>
                    <a:lnTo>
                      <a:pt x="20" y="212"/>
                    </a:lnTo>
                    <a:lnTo>
                      <a:pt x="9" y="196"/>
                    </a:lnTo>
                    <a:lnTo>
                      <a:pt x="3" y="185"/>
                    </a:lnTo>
                    <a:lnTo>
                      <a:pt x="0" y="181"/>
                    </a:lnTo>
                    <a:lnTo>
                      <a:pt x="227" y="0"/>
                    </a:lnTo>
                    <a:lnTo>
                      <a:pt x="287" y="1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3" name="Freeform 113">
                <a:extLst>
                  <a:ext uri="{FF2B5EF4-FFF2-40B4-BE49-F238E27FC236}">
                    <a16:creationId xmlns:a16="http://schemas.microsoft.com/office/drawing/2014/main" id="{6B8A5D63-1D2F-AF37-F1D7-DD34E2DE701C}"/>
                  </a:ext>
                </a:extLst>
              </p:cNvPr>
              <p:cNvSpPr>
                <a:spLocks/>
              </p:cNvSpPr>
              <p:nvPr/>
            </p:nvSpPr>
            <p:spPr bwMode="auto">
              <a:xfrm>
                <a:off x="2259" y="2026"/>
                <a:ext cx="157" cy="210"/>
              </a:xfrm>
              <a:custGeom>
                <a:avLst/>
                <a:gdLst>
                  <a:gd name="T0" fmla="*/ 779 w 785"/>
                  <a:gd name="T1" fmla="*/ 942 h 1047"/>
                  <a:gd name="T2" fmla="*/ 779 w 785"/>
                  <a:gd name="T3" fmla="*/ 893 h 1047"/>
                  <a:gd name="T4" fmla="*/ 655 w 785"/>
                  <a:gd name="T5" fmla="*/ 783 h 1047"/>
                  <a:gd name="T6" fmla="*/ 725 w 785"/>
                  <a:gd name="T7" fmla="*/ 562 h 1047"/>
                  <a:gd name="T8" fmla="*/ 736 w 785"/>
                  <a:gd name="T9" fmla="*/ 347 h 1047"/>
                  <a:gd name="T10" fmla="*/ 724 w 785"/>
                  <a:gd name="T11" fmla="*/ 259 h 1047"/>
                  <a:gd name="T12" fmla="*/ 700 w 785"/>
                  <a:gd name="T13" fmla="*/ 207 h 1047"/>
                  <a:gd name="T14" fmla="*/ 674 w 785"/>
                  <a:gd name="T15" fmla="*/ 155 h 1047"/>
                  <a:gd name="T16" fmla="*/ 656 w 785"/>
                  <a:gd name="T17" fmla="*/ 120 h 1047"/>
                  <a:gd name="T18" fmla="*/ 649 w 785"/>
                  <a:gd name="T19" fmla="*/ 110 h 1047"/>
                  <a:gd name="T20" fmla="*/ 619 w 785"/>
                  <a:gd name="T21" fmla="*/ 78 h 1047"/>
                  <a:gd name="T22" fmla="*/ 569 w 785"/>
                  <a:gd name="T23" fmla="*/ 34 h 1047"/>
                  <a:gd name="T24" fmla="*/ 511 w 785"/>
                  <a:gd name="T25" fmla="*/ 3 h 1047"/>
                  <a:gd name="T26" fmla="*/ 455 w 785"/>
                  <a:gd name="T27" fmla="*/ 2 h 1047"/>
                  <a:gd name="T28" fmla="*/ 412 w 785"/>
                  <a:gd name="T29" fmla="*/ 9 h 1047"/>
                  <a:gd name="T30" fmla="*/ 381 w 785"/>
                  <a:gd name="T31" fmla="*/ 16 h 1047"/>
                  <a:gd name="T32" fmla="*/ 366 w 785"/>
                  <a:gd name="T33" fmla="*/ 21 h 1047"/>
                  <a:gd name="T34" fmla="*/ 308 w 785"/>
                  <a:gd name="T35" fmla="*/ 44 h 1047"/>
                  <a:gd name="T36" fmla="*/ 294 w 785"/>
                  <a:gd name="T37" fmla="*/ 55 h 1047"/>
                  <a:gd name="T38" fmla="*/ 264 w 785"/>
                  <a:gd name="T39" fmla="*/ 83 h 1047"/>
                  <a:gd name="T40" fmla="*/ 231 w 785"/>
                  <a:gd name="T41" fmla="*/ 115 h 1047"/>
                  <a:gd name="T42" fmla="*/ 212 w 785"/>
                  <a:gd name="T43" fmla="*/ 140 h 1047"/>
                  <a:gd name="T44" fmla="*/ 199 w 785"/>
                  <a:gd name="T45" fmla="*/ 172 h 1047"/>
                  <a:gd name="T46" fmla="*/ 179 w 785"/>
                  <a:gd name="T47" fmla="*/ 241 h 1047"/>
                  <a:gd name="T48" fmla="*/ 165 w 785"/>
                  <a:gd name="T49" fmla="*/ 361 h 1047"/>
                  <a:gd name="T50" fmla="*/ 167 w 785"/>
                  <a:gd name="T51" fmla="*/ 547 h 1047"/>
                  <a:gd name="T52" fmla="*/ 170 w 785"/>
                  <a:gd name="T53" fmla="*/ 743 h 1047"/>
                  <a:gd name="T54" fmla="*/ 157 w 785"/>
                  <a:gd name="T55" fmla="*/ 753 h 1047"/>
                  <a:gd name="T56" fmla="*/ 136 w 785"/>
                  <a:gd name="T57" fmla="*/ 770 h 1047"/>
                  <a:gd name="T58" fmla="*/ 110 w 785"/>
                  <a:gd name="T59" fmla="*/ 790 h 1047"/>
                  <a:gd name="T60" fmla="*/ 85 w 785"/>
                  <a:gd name="T61" fmla="*/ 813 h 1047"/>
                  <a:gd name="T62" fmla="*/ 53 w 785"/>
                  <a:gd name="T63" fmla="*/ 848 h 1047"/>
                  <a:gd name="T64" fmla="*/ 23 w 785"/>
                  <a:gd name="T65" fmla="*/ 886 h 1047"/>
                  <a:gd name="T66" fmla="*/ 4 w 785"/>
                  <a:gd name="T67" fmla="*/ 913 h 1047"/>
                  <a:gd name="T68" fmla="*/ 153 w 785"/>
                  <a:gd name="T69" fmla="*/ 1041 h 1047"/>
                  <a:gd name="T70" fmla="*/ 155 w 785"/>
                  <a:gd name="T71" fmla="*/ 1043 h 1047"/>
                  <a:gd name="T72" fmla="*/ 167 w 785"/>
                  <a:gd name="T73" fmla="*/ 1047 h 1047"/>
                  <a:gd name="T74" fmla="*/ 194 w 785"/>
                  <a:gd name="T75" fmla="*/ 1044 h 1047"/>
                  <a:gd name="T76" fmla="*/ 247 w 785"/>
                  <a:gd name="T77" fmla="*/ 1032 h 1047"/>
                  <a:gd name="T78" fmla="*/ 262 w 785"/>
                  <a:gd name="T79" fmla="*/ 1026 h 1047"/>
                  <a:gd name="T80" fmla="*/ 271 w 785"/>
                  <a:gd name="T81" fmla="*/ 1021 h 1047"/>
                  <a:gd name="T82" fmla="*/ 280 w 785"/>
                  <a:gd name="T83" fmla="*/ 1010 h 1047"/>
                  <a:gd name="T84" fmla="*/ 284 w 785"/>
                  <a:gd name="T85" fmla="*/ 1000 h 1047"/>
                  <a:gd name="T86" fmla="*/ 285 w 785"/>
                  <a:gd name="T87" fmla="*/ 989 h 1047"/>
                  <a:gd name="T88" fmla="*/ 288 w 785"/>
                  <a:gd name="T89" fmla="*/ 980 h 1047"/>
                  <a:gd name="T90" fmla="*/ 300 w 785"/>
                  <a:gd name="T91" fmla="*/ 973 h 1047"/>
                  <a:gd name="T92" fmla="*/ 324 w 785"/>
                  <a:gd name="T93" fmla="*/ 971 h 1047"/>
                  <a:gd name="T94" fmla="*/ 364 w 785"/>
                  <a:gd name="T95" fmla="*/ 972 h 1047"/>
                  <a:gd name="T96" fmla="*/ 426 w 785"/>
                  <a:gd name="T97" fmla="*/ 979 h 1047"/>
                  <a:gd name="T98" fmla="*/ 481 w 785"/>
                  <a:gd name="T99" fmla="*/ 985 h 1047"/>
                  <a:gd name="T100" fmla="*/ 533 w 785"/>
                  <a:gd name="T101" fmla="*/ 989 h 1047"/>
                  <a:gd name="T102" fmla="*/ 584 w 785"/>
                  <a:gd name="T103" fmla="*/ 992 h 1047"/>
                  <a:gd name="T104" fmla="*/ 631 w 785"/>
                  <a:gd name="T105" fmla="*/ 991 h 1047"/>
                  <a:gd name="T106" fmla="*/ 672 w 785"/>
                  <a:gd name="T107" fmla="*/ 988 h 1047"/>
                  <a:gd name="T108" fmla="*/ 709 w 785"/>
                  <a:gd name="T109" fmla="*/ 981 h 1047"/>
                  <a:gd name="T110" fmla="*/ 740 w 785"/>
                  <a:gd name="T111" fmla="*/ 972 h 1047"/>
                  <a:gd name="T112" fmla="*/ 763 w 785"/>
                  <a:gd name="T113" fmla="*/ 96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5" h="1047">
                    <a:moveTo>
                      <a:pt x="763" y="960"/>
                    </a:moveTo>
                    <a:lnTo>
                      <a:pt x="779" y="942"/>
                    </a:lnTo>
                    <a:lnTo>
                      <a:pt x="785" y="919"/>
                    </a:lnTo>
                    <a:lnTo>
                      <a:pt x="779" y="893"/>
                    </a:lnTo>
                    <a:lnTo>
                      <a:pt x="762" y="861"/>
                    </a:lnTo>
                    <a:lnTo>
                      <a:pt x="655" y="783"/>
                    </a:lnTo>
                    <a:lnTo>
                      <a:pt x="721" y="606"/>
                    </a:lnTo>
                    <a:lnTo>
                      <a:pt x="725" y="562"/>
                    </a:lnTo>
                    <a:lnTo>
                      <a:pt x="732" y="459"/>
                    </a:lnTo>
                    <a:lnTo>
                      <a:pt x="736" y="347"/>
                    </a:lnTo>
                    <a:lnTo>
                      <a:pt x="732" y="279"/>
                    </a:lnTo>
                    <a:lnTo>
                      <a:pt x="724" y="259"/>
                    </a:lnTo>
                    <a:lnTo>
                      <a:pt x="712" y="235"/>
                    </a:lnTo>
                    <a:lnTo>
                      <a:pt x="700" y="207"/>
                    </a:lnTo>
                    <a:lnTo>
                      <a:pt x="687" y="181"/>
                    </a:lnTo>
                    <a:lnTo>
                      <a:pt x="674" y="155"/>
                    </a:lnTo>
                    <a:lnTo>
                      <a:pt x="664" y="134"/>
                    </a:lnTo>
                    <a:lnTo>
                      <a:pt x="656" y="120"/>
                    </a:lnTo>
                    <a:lnTo>
                      <a:pt x="654" y="115"/>
                    </a:lnTo>
                    <a:lnTo>
                      <a:pt x="649" y="110"/>
                    </a:lnTo>
                    <a:lnTo>
                      <a:pt x="638" y="96"/>
                    </a:lnTo>
                    <a:lnTo>
                      <a:pt x="619" y="78"/>
                    </a:lnTo>
                    <a:lnTo>
                      <a:pt x="595" y="56"/>
                    </a:lnTo>
                    <a:lnTo>
                      <a:pt x="569" y="34"/>
                    </a:lnTo>
                    <a:lnTo>
                      <a:pt x="540" y="16"/>
                    </a:lnTo>
                    <a:lnTo>
                      <a:pt x="511" y="3"/>
                    </a:lnTo>
                    <a:lnTo>
                      <a:pt x="482" y="0"/>
                    </a:lnTo>
                    <a:lnTo>
                      <a:pt x="455" y="2"/>
                    </a:lnTo>
                    <a:lnTo>
                      <a:pt x="431" y="6"/>
                    </a:lnTo>
                    <a:lnTo>
                      <a:pt x="412" y="9"/>
                    </a:lnTo>
                    <a:lnTo>
                      <a:pt x="395" y="13"/>
                    </a:lnTo>
                    <a:lnTo>
                      <a:pt x="381" y="16"/>
                    </a:lnTo>
                    <a:lnTo>
                      <a:pt x="372" y="19"/>
                    </a:lnTo>
                    <a:lnTo>
                      <a:pt x="366" y="21"/>
                    </a:lnTo>
                    <a:lnTo>
                      <a:pt x="364" y="22"/>
                    </a:lnTo>
                    <a:lnTo>
                      <a:pt x="308" y="44"/>
                    </a:lnTo>
                    <a:lnTo>
                      <a:pt x="304" y="47"/>
                    </a:lnTo>
                    <a:lnTo>
                      <a:pt x="294" y="55"/>
                    </a:lnTo>
                    <a:lnTo>
                      <a:pt x="280" y="68"/>
                    </a:lnTo>
                    <a:lnTo>
                      <a:pt x="264" y="83"/>
                    </a:lnTo>
                    <a:lnTo>
                      <a:pt x="247" y="99"/>
                    </a:lnTo>
                    <a:lnTo>
                      <a:pt x="231" y="115"/>
                    </a:lnTo>
                    <a:lnTo>
                      <a:pt x="219" y="128"/>
                    </a:lnTo>
                    <a:lnTo>
                      <a:pt x="212" y="140"/>
                    </a:lnTo>
                    <a:lnTo>
                      <a:pt x="207" y="152"/>
                    </a:lnTo>
                    <a:lnTo>
                      <a:pt x="199" y="172"/>
                    </a:lnTo>
                    <a:lnTo>
                      <a:pt x="188" y="201"/>
                    </a:lnTo>
                    <a:lnTo>
                      <a:pt x="179" y="241"/>
                    </a:lnTo>
                    <a:lnTo>
                      <a:pt x="171" y="293"/>
                    </a:lnTo>
                    <a:lnTo>
                      <a:pt x="165" y="361"/>
                    </a:lnTo>
                    <a:lnTo>
                      <a:pt x="163" y="445"/>
                    </a:lnTo>
                    <a:lnTo>
                      <a:pt x="167" y="547"/>
                    </a:lnTo>
                    <a:lnTo>
                      <a:pt x="172" y="742"/>
                    </a:lnTo>
                    <a:lnTo>
                      <a:pt x="170" y="743"/>
                    </a:lnTo>
                    <a:lnTo>
                      <a:pt x="165" y="747"/>
                    </a:lnTo>
                    <a:lnTo>
                      <a:pt x="157" y="753"/>
                    </a:lnTo>
                    <a:lnTo>
                      <a:pt x="147" y="761"/>
                    </a:lnTo>
                    <a:lnTo>
                      <a:pt x="136" y="770"/>
                    </a:lnTo>
                    <a:lnTo>
                      <a:pt x="123" y="780"/>
                    </a:lnTo>
                    <a:lnTo>
                      <a:pt x="110" y="790"/>
                    </a:lnTo>
                    <a:lnTo>
                      <a:pt x="98" y="800"/>
                    </a:lnTo>
                    <a:lnTo>
                      <a:pt x="85" y="813"/>
                    </a:lnTo>
                    <a:lnTo>
                      <a:pt x="69" y="829"/>
                    </a:lnTo>
                    <a:lnTo>
                      <a:pt x="53" y="848"/>
                    </a:lnTo>
                    <a:lnTo>
                      <a:pt x="37" y="868"/>
                    </a:lnTo>
                    <a:lnTo>
                      <a:pt x="23" y="886"/>
                    </a:lnTo>
                    <a:lnTo>
                      <a:pt x="11" y="901"/>
                    </a:lnTo>
                    <a:lnTo>
                      <a:pt x="4" y="913"/>
                    </a:lnTo>
                    <a:lnTo>
                      <a:pt x="0" y="916"/>
                    </a:lnTo>
                    <a:lnTo>
                      <a:pt x="153" y="1041"/>
                    </a:lnTo>
                    <a:lnTo>
                      <a:pt x="153" y="1042"/>
                    </a:lnTo>
                    <a:lnTo>
                      <a:pt x="155" y="1043"/>
                    </a:lnTo>
                    <a:lnTo>
                      <a:pt x="159" y="1046"/>
                    </a:lnTo>
                    <a:lnTo>
                      <a:pt x="167" y="1047"/>
                    </a:lnTo>
                    <a:lnTo>
                      <a:pt x="178" y="1047"/>
                    </a:lnTo>
                    <a:lnTo>
                      <a:pt x="194" y="1044"/>
                    </a:lnTo>
                    <a:lnTo>
                      <a:pt x="217" y="1040"/>
                    </a:lnTo>
                    <a:lnTo>
                      <a:pt x="247" y="1032"/>
                    </a:lnTo>
                    <a:lnTo>
                      <a:pt x="255" y="1029"/>
                    </a:lnTo>
                    <a:lnTo>
                      <a:pt x="262" y="1026"/>
                    </a:lnTo>
                    <a:lnTo>
                      <a:pt x="266" y="1024"/>
                    </a:lnTo>
                    <a:lnTo>
                      <a:pt x="271" y="1021"/>
                    </a:lnTo>
                    <a:lnTo>
                      <a:pt x="277" y="1016"/>
                    </a:lnTo>
                    <a:lnTo>
                      <a:pt x="280" y="1010"/>
                    </a:lnTo>
                    <a:lnTo>
                      <a:pt x="282" y="1004"/>
                    </a:lnTo>
                    <a:lnTo>
                      <a:pt x="284" y="1000"/>
                    </a:lnTo>
                    <a:lnTo>
                      <a:pt x="284" y="994"/>
                    </a:lnTo>
                    <a:lnTo>
                      <a:pt x="285" y="989"/>
                    </a:lnTo>
                    <a:lnTo>
                      <a:pt x="286" y="984"/>
                    </a:lnTo>
                    <a:lnTo>
                      <a:pt x="288" y="980"/>
                    </a:lnTo>
                    <a:lnTo>
                      <a:pt x="293" y="977"/>
                    </a:lnTo>
                    <a:lnTo>
                      <a:pt x="300" y="973"/>
                    </a:lnTo>
                    <a:lnTo>
                      <a:pt x="310" y="972"/>
                    </a:lnTo>
                    <a:lnTo>
                      <a:pt x="324" y="971"/>
                    </a:lnTo>
                    <a:lnTo>
                      <a:pt x="341" y="971"/>
                    </a:lnTo>
                    <a:lnTo>
                      <a:pt x="364" y="972"/>
                    </a:lnTo>
                    <a:lnTo>
                      <a:pt x="392" y="976"/>
                    </a:lnTo>
                    <a:lnTo>
                      <a:pt x="426" y="979"/>
                    </a:lnTo>
                    <a:lnTo>
                      <a:pt x="453" y="982"/>
                    </a:lnTo>
                    <a:lnTo>
                      <a:pt x="481" y="985"/>
                    </a:lnTo>
                    <a:lnTo>
                      <a:pt x="507" y="987"/>
                    </a:lnTo>
                    <a:lnTo>
                      <a:pt x="533" y="989"/>
                    </a:lnTo>
                    <a:lnTo>
                      <a:pt x="559" y="991"/>
                    </a:lnTo>
                    <a:lnTo>
                      <a:pt x="584" y="992"/>
                    </a:lnTo>
                    <a:lnTo>
                      <a:pt x="608" y="992"/>
                    </a:lnTo>
                    <a:lnTo>
                      <a:pt x="631" y="991"/>
                    </a:lnTo>
                    <a:lnTo>
                      <a:pt x="652" y="989"/>
                    </a:lnTo>
                    <a:lnTo>
                      <a:pt x="672" y="988"/>
                    </a:lnTo>
                    <a:lnTo>
                      <a:pt x="692" y="985"/>
                    </a:lnTo>
                    <a:lnTo>
                      <a:pt x="709" y="981"/>
                    </a:lnTo>
                    <a:lnTo>
                      <a:pt x="725" y="978"/>
                    </a:lnTo>
                    <a:lnTo>
                      <a:pt x="740" y="972"/>
                    </a:lnTo>
                    <a:lnTo>
                      <a:pt x="752" y="966"/>
                    </a:lnTo>
                    <a:lnTo>
                      <a:pt x="763" y="960"/>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4" name="Freeform 114">
                <a:extLst>
                  <a:ext uri="{FF2B5EF4-FFF2-40B4-BE49-F238E27FC236}">
                    <a16:creationId xmlns:a16="http://schemas.microsoft.com/office/drawing/2014/main" id="{AEFD53EF-5F26-C55F-765A-57AA52F19872}"/>
                  </a:ext>
                </a:extLst>
              </p:cNvPr>
              <p:cNvSpPr>
                <a:spLocks/>
              </p:cNvSpPr>
              <p:nvPr/>
            </p:nvSpPr>
            <p:spPr bwMode="auto">
              <a:xfrm>
                <a:off x="2317" y="2063"/>
                <a:ext cx="43" cy="83"/>
              </a:xfrm>
              <a:custGeom>
                <a:avLst/>
                <a:gdLst>
                  <a:gd name="T0" fmla="*/ 93 w 217"/>
                  <a:gd name="T1" fmla="*/ 6 h 414"/>
                  <a:gd name="T2" fmla="*/ 68 w 217"/>
                  <a:gd name="T3" fmla="*/ 22 h 414"/>
                  <a:gd name="T4" fmla="*/ 34 w 217"/>
                  <a:gd name="T5" fmla="*/ 44 h 414"/>
                  <a:gd name="T6" fmla="*/ 8 w 217"/>
                  <a:gd name="T7" fmla="*/ 66 h 414"/>
                  <a:gd name="T8" fmla="*/ 6 w 217"/>
                  <a:gd name="T9" fmla="*/ 90 h 414"/>
                  <a:gd name="T10" fmla="*/ 13 w 217"/>
                  <a:gd name="T11" fmla="*/ 133 h 414"/>
                  <a:gd name="T12" fmla="*/ 13 w 217"/>
                  <a:gd name="T13" fmla="*/ 144 h 414"/>
                  <a:gd name="T14" fmla="*/ 3 w 217"/>
                  <a:gd name="T15" fmla="*/ 151 h 414"/>
                  <a:gd name="T16" fmla="*/ 5 w 217"/>
                  <a:gd name="T17" fmla="*/ 183 h 414"/>
                  <a:gd name="T18" fmla="*/ 28 w 217"/>
                  <a:gd name="T19" fmla="*/ 247 h 414"/>
                  <a:gd name="T20" fmla="*/ 30 w 217"/>
                  <a:gd name="T21" fmla="*/ 265 h 414"/>
                  <a:gd name="T22" fmla="*/ 27 w 217"/>
                  <a:gd name="T23" fmla="*/ 290 h 414"/>
                  <a:gd name="T24" fmla="*/ 36 w 217"/>
                  <a:gd name="T25" fmla="*/ 317 h 414"/>
                  <a:gd name="T26" fmla="*/ 60 w 217"/>
                  <a:gd name="T27" fmla="*/ 347 h 414"/>
                  <a:gd name="T28" fmla="*/ 91 w 217"/>
                  <a:gd name="T29" fmla="*/ 381 h 414"/>
                  <a:gd name="T30" fmla="*/ 122 w 217"/>
                  <a:gd name="T31" fmla="*/ 407 h 414"/>
                  <a:gd name="T32" fmla="*/ 147 w 217"/>
                  <a:gd name="T33" fmla="*/ 412 h 414"/>
                  <a:gd name="T34" fmla="*/ 175 w 217"/>
                  <a:gd name="T35" fmla="*/ 384 h 414"/>
                  <a:gd name="T36" fmla="*/ 200 w 217"/>
                  <a:gd name="T37" fmla="*/ 341 h 414"/>
                  <a:gd name="T38" fmla="*/ 211 w 217"/>
                  <a:gd name="T39" fmla="*/ 304 h 414"/>
                  <a:gd name="T40" fmla="*/ 206 w 217"/>
                  <a:gd name="T41" fmla="*/ 290 h 414"/>
                  <a:gd name="T42" fmla="*/ 193 w 217"/>
                  <a:gd name="T43" fmla="*/ 277 h 414"/>
                  <a:gd name="T44" fmla="*/ 183 w 217"/>
                  <a:gd name="T45" fmla="*/ 264 h 414"/>
                  <a:gd name="T46" fmla="*/ 176 w 217"/>
                  <a:gd name="T47" fmla="*/ 255 h 414"/>
                  <a:gd name="T48" fmla="*/ 177 w 217"/>
                  <a:gd name="T49" fmla="*/ 250 h 414"/>
                  <a:gd name="T50" fmla="*/ 184 w 217"/>
                  <a:gd name="T51" fmla="*/ 230 h 414"/>
                  <a:gd name="T52" fmla="*/ 176 w 217"/>
                  <a:gd name="T53" fmla="*/ 187 h 414"/>
                  <a:gd name="T54" fmla="*/ 165 w 217"/>
                  <a:gd name="T55" fmla="*/ 113 h 414"/>
                  <a:gd name="T56" fmla="*/ 168 w 217"/>
                  <a:gd name="T57" fmla="*/ 98 h 414"/>
                  <a:gd name="T58" fmla="*/ 188 w 217"/>
                  <a:gd name="T59" fmla="*/ 93 h 414"/>
                  <a:gd name="T60" fmla="*/ 210 w 217"/>
                  <a:gd name="T61" fmla="*/ 83 h 414"/>
                  <a:gd name="T62" fmla="*/ 216 w 217"/>
                  <a:gd name="T63" fmla="*/ 66 h 414"/>
                  <a:gd name="T64" fmla="*/ 192 w 217"/>
                  <a:gd name="T65" fmla="*/ 42 h 414"/>
                  <a:gd name="T66" fmla="*/ 170 w 217"/>
                  <a:gd name="T67" fmla="*/ 20 h 414"/>
                  <a:gd name="T68" fmla="*/ 148 w 217"/>
                  <a:gd name="T69" fmla="*/ 5 h 414"/>
                  <a:gd name="T70" fmla="*/ 118 w 217"/>
                  <a:gd name="T71"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 h="414">
                    <a:moveTo>
                      <a:pt x="98" y="4"/>
                    </a:moveTo>
                    <a:lnTo>
                      <a:pt x="93" y="6"/>
                    </a:lnTo>
                    <a:lnTo>
                      <a:pt x="83" y="13"/>
                    </a:lnTo>
                    <a:lnTo>
                      <a:pt x="68" y="22"/>
                    </a:lnTo>
                    <a:lnTo>
                      <a:pt x="51" y="33"/>
                    </a:lnTo>
                    <a:lnTo>
                      <a:pt x="34" y="44"/>
                    </a:lnTo>
                    <a:lnTo>
                      <a:pt x="19" y="55"/>
                    </a:lnTo>
                    <a:lnTo>
                      <a:pt x="8" y="66"/>
                    </a:lnTo>
                    <a:lnTo>
                      <a:pt x="4" y="73"/>
                    </a:lnTo>
                    <a:lnTo>
                      <a:pt x="6" y="90"/>
                    </a:lnTo>
                    <a:lnTo>
                      <a:pt x="10" y="113"/>
                    </a:lnTo>
                    <a:lnTo>
                      <a:pt x="13" y="133"/>
                    </a:lnTo>
                    <a:lnTo>
                      <a:pt x="15" y="143"/>
                    </a:lnTo>
                    <a:lnTo>
                      <a:pt x="13" y="144"/>
                    </a:lnTo>
                    <a:lnTo>
                      <a:pt x="8" y="146"/>
                    </a:lnTo>
                    <a:lnTo>
                      <a:pt x="3" y="151"/>
                    </a:lnTo>
                    <a:lnTo>
                      <a:pt x="0" y="160"/>
                    </a:lnTo>
                    <a:lnTo>
                      <a:pt x="5" y="183"/>
                    </a:lnTo>
                    <a:lnTo>
                      <a:pt x="16" y="216"/>
                    </a:lnTo>
                    <a:lnTo>
                      <a:pt x="28" y="247"/>
                    </a:lnTo>
                    <a:lnTo>
                      <a:pt x="32" y="261"/>
                    </a:lnTo>
                    <a:lnTo>
                      <a:pt x="30" y="265"/>
                    </a:lnTo>
                    <a:lnTo>
                      <a:pt x="28" y="276"/>
                    </a:lnTo>
                    <a:lnTo>
                      <a:pt x="27" y="290"/>
                    </a:lnTo>
                    <a:lnTo>
                      <a:pt x="30" y="307"/>
                    </a:lnTo>
                    <a:lnTo>
                      <a:pt x="36" y="317"/>
                    </a:lnTo>
                    <a:lnTo>
                      <a:pt x="46" y="331"/>
                    </a:lnTo>
                    <a:lnTo>
                      <a:pt x="60" y="347"/>
                    </a:lnTo>
                    <a:lnTo>
                      <a:pt x="75" y="364"/>
                    </a:lnTo>
                    <a:lnTo>
                      <a:pt x="91" y="381"/>
                    </a:lnTo>
                    <a:lnTo>
                      <a:pt x="107" y="396"/>
                    </a:lnTo>
                    <a:lnTo>
                      <a:pt x="122" y="407"/>
                    </a:lnTo>
                    <a:lnTo>
                      <a:pt x="135" y="414"/>
                    </a:lnTo>
                    <a:lnTo>
                      <a:pt x="147" y="412"/>
                    </a:lnTo>
                    <a:lnTo>
                      <a:pt x="161" y="402"/>
                    </a:lnTo>
                    <a:lnTo>
                      <a:pt x="175" y="384"/>
                    </a:lnTo>
                    <a:lnTo>
                      <a:pt x="188" y="363"/>
                    </a:lnTo>
                    <a:lnTo>
                      <a:pt x="200" y="341"/>
                    </a:lnTo>
                    <a:lnTo>
                      <a:pt x="208" y="320"/>
                    </a:lnTo>
                    <a:lnTo>
                      <a:pt x="211" y="304"/>
                    </a:lnTo>
                    <a:lnTo>
                      <a:pt x="210" y="295"/>
                    </a:lnTo>
                    <a:lnTo>
                      <a:pt x="206" y="290"/>
                    </a:lnTo>
                    <a:lnTo>
                      <a:pt x="200" y="284"/>
                    </a:lnTo>
                    <a:lnTo>
                      <a:pt x="193" y="277"/>
                    </a:lnTo>
                    <a:lnTo>
                      <a:pt x="187" y="270"/>
                    </a:lnTo>
                    <a:lnTo>
                      <a:pt x="183" y="264"/>
                    </a:lnTo>
                    <a:lnTo>
                      <a:pt x="178" y="258"/>
                    </a:lnTo>
                    <a:lnTo>
                      <a:pt x="176" y="255"/>
                    </a:lnTo>
                    <a:lnTo>
                      <a:pt x="175" y="254"/>
                    </a:lnTo>
                    <a:lnTo>
                      <a:pt x="177" y="250"/>
                    </a:lnTo>
                    <a:lnTo>
                      <a:pt x="180" y="242"/>
                    </a:lnTo>
                    <a:lnTo>
                      <a:pt x="184" y="230"/>
                    </a:lnTo>
                    <a:lnTo>
                      <a:pt x="182" y="215"/>
                    </a:lnTo>
                    <a:lnTo>
                      <a:pt x="176" y="187"/>
                    </a:lnTo>
                    <a:lnTo>
                      <a:pt x="170" y="147"/>
                    </a:lnTo>
                    <a:lnTo>
                      <a:pt x="165" y="113"/>
                    </a:lnTo>
                    <a:lnTo>
                      <a:pt x="164" y="98"/>
                    </a:lnTo>
                    <a:lnTo>
                      <a:pt x="168" y="98"/>
                    </a:lnTo>
                    <a:lnTo>
                      <a:pt x="177" y="96"/>
                    </a:lnTo>
                    <a:lnTo>
                      <a:pt x="188" y="93"/>
                    </a:lnTo>
                    <a:lnTo>
                      <a:pt x="201" y="89"/>
                    </a:lnTo>
                    <a:lnTo>
                      <a:pt x="210" y="83"/>
                    </a:lnTo>
                    <a:lnTo>
                      <a:pt x="217" y="76"/>
                    </a:lnTo>
                    <a:lnTo>
                      <a:pt x="216" y="66"/>
                    </a:lnTo>
                    <a:lnTo>
                      <a:pt x="206" y="54"/>
                    </a:lnTo>
                    <a:lnTo>
                      <a:pt x="192" y="42"/>
                    </a:lnTo>
                    <a:lnTo>
                      <a:pt x="180" y="30"/>
                    </a:lnTo>
                    <a:lnTo>
                      <a:pt x="170" y="20"/>
                    </a:lnTo>
                    <a:lnTo>
                      <a:pt x="160" y="11"/>
                    </a:lnTo>
                    <a:lnTo>
                      <a:pt x="148" y="5"/>
                    </a:lnTo>
                    <a:lnTo>
                      <a:pt x="136" y="2"/>
                    </a:lnTo>
                    <a:lnTo>
                      <a:pt x="118" y="0"/>
                    </a:lnTo>
                    <a:lnTo>
                      <a:pt x="9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5" name="Freeform 115">
                <a:extLst>
                  <a:ext uri="{FF2B5EF4-FFF2-40B4-BE49-F238E27FC236}">
                    <a16:creationId xmlns:a16="http://schemas.microsoft.com/office/drawing/2014/main" id="{4ADB74C0-B211-DD2C-FE3B-A3EC7AEB645C}"/>
                  </a:ext>
                </a:extLst>
              </p:cNvPr>
              <p:cNvSpPr>
                <a:spLocks/>
              </p:cNvSpPr>
              <p:nvPr/>
            </p:nvSpPr>
            <p:spPr bwMode="auto">
              <a:xfrm>
                <a:off x="2088" y="2063"/>
                <a:ext cx="211" cy="192"/>
              </a:xfrm>
              <a:custGeom>
                <a:avLst/>
                <a:gdLst>
                  <a:gd name="T0" fmla="*/ 62 w 1056"/>
                  <a:gd name="T1" fmla="*/ 837 h 960"/>
                  <a:gd name="T2" fmla="*/ 139 w 1056"/>
                  <a:gd name="T3" fmla="*/ 803 h 960"/>
                  <a:gd name="T4" fmla="*/ 182 w 1056"/>
                  <a:gd name="T5" fmla="*/ 775 h 960"/>
                  <a:gd name="T6" fmla="*/ 244 w 1056"/>
                  <a:gd name="T7" fmla="*/ 730 h 960"/>
                  <a:gd name="T8" fmla="*/ 318 w 1056"/>
                  <a:gd name="T9" fmla="*/ 674 h 960"/>
                  <a:gd name="T10" fmla="*/ 372 w 1056"/>
                  <a:gd name="T11" fmla="*/ 634 h 960"/>
                  <a:gd name="T12" fmla="*/ 408 w 1056"/>
                  <a:gd name="T13" fmla="*/ 599 h 960"/>
                  <a:gd name="T14" fmla="*/ 385 w 1056"/>
                  <a:gd name="T15" fmla="*/ 510 h 960"/>
                  <a:gd name="T16" fmla="*/ 353 w 1056"/>
                  <a:gd name="T17" fmla="*/ 471 h 960"/>
                  <a:gd name="T18" fmla="*/ 313 w 1056"/>
                  <a:gd name="T19" fmla="*/ 356 h 960"/>
                  <a:gd name="T20" fmla="*/ 310 w 1056"/>
                  <a:gd name="T21" fmla="*/ 292 h 960"/>
                  <a:gd name="T22" fmla="*/ 342 w 1056"/>
                  <a:gd name="T23" fmla="*/ 287 h 960"/>
                  <a:gd name="T24" fmla="*/ 360 w 1056"/>
                  <a:gd name="T25" fmla="*/ 108 h 960"/>
                  <a:gd name="T26" fmla="*/ 369 w 1056"/>
                  <a:gd name="T27" fmla="*/ 90 h 960"/>
                  <a:gd name="T28" fmla="*/ 401 w 1056"/>
                  <a:gd name="T29" fmla="*/ 51 h 960"/>
                  <a:gd name="T30" fmla="*/ 467 w 1056"/>
                  <a:gd name="T31" fmla="*/ 13 h 960"/>
                  <a:gd name="T32" fmla="*/ 575 w 1056"/>
                  <a:gd name="T33" fmla="*/ 0 h 960"/>
                  <a:gd name="T34" fmla="*/ 686 w 1056"/>
                  <a:gd name="T35" fmla="*/ 20 h 960"/>
                  <a:gd name="T36" fmla="*/ 758 w 1056"/>
                  <a:gd name="T37" fmla="*/ 52 h 960"/>
                  <a:gd name="T38" fmla="*/ 797 w 1056"/>
                  <a:gd name="T39" fmla="*/ 84 h 960"/>
                  <a:gd name="T40" fmla="*/ 808 w 1056"/>
                  <a:gd name="T41" fmla="*/ 98 h 960"/>
                  <a:gd name="T42" fmla="*/ 831 w 1056"/>
                  <a:gd name="T43" fmla="*/ 315 h 960"/>
                  <a:gd name="T44" fmla="*/ 854 w 1056"/>
                  <a:gd name="T45" fmla="*/ 378 h 960"/>
                  <a:gd name="T46" fmla="*/ 822 w 1056"/>
                  <a:gd name="T47" fmla="*/ 469 h 960"/>
                  <a:gd name="T48" fmla="*/ 803 w 1056"/>
                  <a:gd name="T49" fmla="*/ 494 h 960"/>
                  <a:gd name="T50" fmla="*/ 748 w 1056"/>
                  <a:gd name="T51" fmla="*/ 644 h 960"/>
                  <a:gd name="T52" fmla="*/ 993 w 1056"/>
                  <a:gd name="T53" fmla="*/ 829 h 960"/>
                  <a:gd name="T54" fmla="*/ 1038 w 1056"/>
                  <a:gd name="T55" fmla="*/ 870 h 960"/>
                  <a:gd name="T56" fmla="*/ 1056 w 1056"/>
                  <a:gd name="T57" fmla="*/ 892 h 960"/>
                  <a:gd name="T58" fmla="*/ 1035 w 1056"/>
                  <a:gd name="T59" fmla="*/ 905 h 960"/>
                  <a:gd name="T60" fmla="*/ 974 w 1056"/>
                  <a:gd name="T61" fmla="*/ 909 h 960"/>
                  <a:gd name="T62" fmla="*/ 912 w 1056"/>
                  <a:gd name="T63" fmla="*/ 909 h 960"/>
                  <a:gd name="T64" fmla="*/ 847 w 1056"/>
                  <a:gd name="T65" fmla="*/ 909 h 960"/>
                  <a:gd name="T66" fmla="*/ 797 w 1056"/>
                  <a:gd name="T67" fmla="*/ 912 h 960"/>
                  <a:gd name="T68" fmla="*/ 781 w 1056"/>
                  <a:gd name="T69" fmla="*/ 917 h 960"/>
                  <a:gd name="T70" fmla="*/ 816 w 1056"/>
                  <a:gd name="T71" fmla="*/ 925 h 960"/>
                  <a:gd name="T72" fmla="*/ 845 w 1056"/>
                  <a:gd name="T73" fmla="*/ 936 h 960"/>
                  <a:gd name="T74" fmla="*/ 802 w 1056"/>
                  <a:gd name="T75" fmla="*/ 949 h 960"/>
                  <a:gd name="T76" fmla="*/ 722 w 1056"/>
                  <a:gd name="T77" fmla="*/ 959 h 960"/>
                  <a:gd name="T78" fmla="*/ 701 w 1056"/>
                  <a:gd name="T79" fmla="*/ 960 h 960"/>
                  <a:gd name="T80" fmla="*/ 658 w 1056"/>
                  <a:gd name="T81" fmla="*/ 960 h 960"/>
                  <a:gd name="T82" fmla="*/ 595 w 1056"/>
                  <a:gd name="T83" fmla="*/ 956 h 960"/>
                  <a:gd name="T84" fmla="*/ 533 w 1056"/>
                  <a:gd name="T85" fmla="*/ 947 h 960"/>
                  <a:gd name="T86" fmla="*/ 474 w 1056"/>
                  <a:gd name="T87" fmla="*/ 937 h 960"/>
                  <a:gd name="T88" fmla="*/ 399 w 1056"/>
                  <a:gd name="T89" fmla="*/ 920 h 960"/>
                  <a:gd name="T90" fmla="*/ 315 w 1056"/>
                  <a:gd name="T91" fmla="*/ 899 h 960"/>
                  <a:gd name="T92" fmla="*/ 243 w 1056"/>
                  <a:gd name="T93" fmla="*/ 885 h 960"/>
                  <a:gd name="T94" fmla="*/ 184 w 1056"/>
                  <a:gd name="T95" fmla="*/ 884 h 960"/>
                  <a:gd name="T96" fmla="*/ 92 w 1056"/>
                  <a:gd name="T97" fmla="*/ 912 h 960"/>
                  <a:gd name="T98" fmla="*/ 10 w 1056"/>
                  <a:gd name="T99" fmla="*/ 93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6" h="960">
                    <a:moveTo>
                      <a:pt x="0" y="932"/>
                    </a:moveTo>
                    <a:lnTo>
                      <a:pt x="46" y="844"/>
                    </a:lnTo>
                    <a:lnTo>
                      <a:pt x="51" y="842"/>
                    </a:lnTo>
                    <a:lnTo>
                      <a:pt x="62" y="837"/>
                    </a:lnTo>
                    <a:lnTo>
                      <a:pt x="78" y="830"/>
                    </a:lnTo>
                    <a:lnTo>
                      <a:pt x="99" y="821"/>
                    </a:lnTo>
                    <a:lnTo>
                      <a:pt x="119" y="812"/>
                    </a:lnTo>
                    <a:lnTo>
                      <a:pt x="139" y="803"/>
                    </a:lnTo>
                    <a:lnTo>
                      <a:pt x="156" y="793"/>
                    </a:lnTo>
                    <a:lnTo>
                      <a:pt x="168" y="787"/>
                    </a:lnTo>
                    <a:lnTo>
                      <a:pt x="173" y="782"/>
                    </a:lnTo>
                    <a:lnTo>
                      <a:pt x="182" y="775"/>
                    </a:lnTo>
                    <a:lnTo>
                      <a:pt x="195" y="766"/>
                    </a:lnTo>
                    <a:lnTo>
                      <a:pt x="210" y="756"/>
                    </a:lnTo>
                    <a:lnTo>
                      <a:pt x="226" y="743"/>
                    </a:lnTo>
                    <a:lnTo>
                      <a:pt x="244" y="730"/>
                    </a:lnTo>
                    <a:lnTo>
                      <a:pt x="263" y="716"/>
                    </a:lnTo>
                    <a:lnTo>
                      <a:pt x="282" y="702"/>
                    </a:lnTo>
                    <a:lnTo>
                      <a:pt x="301" y="688"/>
                    </a:lnTo>
                    <a:lnTo>
                      <a:pt x="318" y="674"/>
                    </a:lnTo>
                    <a:lnTo>
                      <a:pt x="335" y="662"/>
                    </a:lnTo>
                    <a:lnTo>
                      <a:pt x="350" y="651"/>
                    </a:lnTo>
                    <a:lnTo>
                      <a:pt x="362" y="642"/>
                    </a:lnTo>
                    <a:lnTo>
                      <a:pt x="372" y="634"/>
                    </a:lnTo>
                    <a:lnTo>
                      <a:pt x="377" y="630"/>
                    </a:lnTo>
                    <a:lnTo>
                      <a:pt x="380" y="628"/>
                    </a:lnTo>
                    <a:lnTo>
                      <a:pt x="409" y="611"/>
                    </a:lnTo>
                    <a:lnTo>
                      <a:pt x="408" y="599"/>
                    </a:lnTo>
                    <a:lnTo>
                      <a:pt x="404" y="569"/>
                    </a:lnTo>
                    <a:lnTo>
                      <a:pt x="398" y="537"/>
                    </a:lnTo>
                    <a:lnTo>
                      <a:pt x="392" y="518"/>
                    </a:lnTo>
                    <a:lnTo>
                      <a:pt x="385" y="510"/>
                    </a:lnTo>
                    <a:lnTo>
                      <a:pt x="376" y="500"/>
                    </a:lnTo>
                    <a:lnTo>
                      <a:pt x="367" y="491"/>
                    </a:lnTo>
                    <a:lnTo>
                      <a:pt x="359" y="482"/>
                    </a:lnTo>
                    <a:lnTo>
                      <a:pt x="353" y="471"/>
                    </a:lnTo>
                    <a:lnTo>
                      <a:pt x="344" y="450"/>
                    </a:lnTo>
                    <a:lnTo>
                      <a:pt x="334" y="421"/>
                    </a:lnTo>
                    <a:lnTo>
                      <a:pt x="323" y="389"/>
                    </a:lnTo>
                    <a:lnTo>
                      <a:pt x="313" y="356"/>
                    </a:lnTo>
                    <a:lnTo>
                      <a:pt x="306" y="327"/>
                    </a:lnTo>
                    <a:lnTo>
                      <a:pt x="303" y="306"/>
                    </a:lnTo>
                    <a:lnTo>
                      <a:pt x="304" y="296"/>
                    </a:lnTo>
                    <a:lnTo>
                      <a:pt x="310" y="292"/>
                    </a:lnTo>
                    <a:lnTo>
                      <a:pt x="317" y="290"/>
                    </a:lnTo>
                    <a:lnTo>
                      <a:pt x="326" y="289"/>
                    </a:lnTo>
                    <a:lnTo>
                      <a:pt x="334" y="288"/>
                    </a:lnTo>
                    <a:lnTo>
                      <a:pt x="342" y="287"/>
                    </a:lnTo>
                    <a:lnTo>
                      <a:pt x="349" y="287"/>
                    </a:lnTo>
                    <a:lnTo>
                      <a:pt x="353" y="287"/>
                    </a:lnTo>
                    <a:lnTo>
                      <a:pt x="356" y="287"/>
                    </a:lnTo>
                    <a:lnTo>
                      <a:pt x="360" y="108"/>
                    </a:lnTo>
                    <a:lnTo>
                      <a:pt x="360" y="107"/>
                    </a:lnTo>
                    <a:lnTo>
                      <a:pt x="362" y="103"/>
                    </a:lnTo>
                    <a:lnTo>
                      <a:pt x="365" y="98"/>
                    </a:lnTo>
                    <a:lnTo>
                      <a:pt x="369" y="90"/>
                    </a:lnTo>
                    <a:lnTo>
                      <a:pt x="374" y="80"/>
                    </a:lnTo>
                    <a:lnTo>
                      <a:pt x="382" y="71"/>
                    </a:lnTo>
                    <a:lnTo>
                      <a:pt x="390" y="61"/>
                    </a:lnTo>
                    <a:lnTo>
                      <a:pt x="401" y="51"/>
                    </a:lnTo>
                    <a:lnTo>
                      <a:pt x="414" y="39"/>
                    </a:lnTo>
                    <a:lnTo>
                      <a:pt x="429" y="30"/>
                    </a:lnTo>
                    <a:lnTo>
                      <a:pt x="446" y="21"/>
                    </a:lnTo>
                    <a:lnTo>
                      <a:pt x="467" y="13"/>
                    </a:lnTo>
                    <a:lnTo>
                      <a:pt x="490" y="6"/>
                    </a:lnTo>
                    <a:lnTo>
                      <a:pt x="515" y="1"/>
                    </a:lnTo>
                    <a:lnTo>
                      <a:pt x="544" y="0"/>
                    </a:lnTo>
                    <a:lnTo>
                      <a:pt x="575" y="0"/>
                    </a:lnTo>
                    <a:lnTo>
                      <a:pt x="607" y="2"/>
                    </a:lnTo>
                    <a:lnTo>
                      <a:pt x="635" y="7"/>
                    </a:lnTo>
                    <a:lnTo>
                      <a:pt x="662" y="13"/>
                    </a:lnTo>
                    <a:lnTo>
                      <a:pt x="686" y="20"/>
                    </a:lnTo>
                    <a:lnTo>
                      <a:pt x="708" y="26"/>
                    </a:lnTo>
                    <a:lnTo>
                      <a:pt x="727" y="35"/>
                    </a:lnTo>
                    <a:lnTo>
                      <a:pt x="743" y="44"/>
                    </a:lnTo>
                    <a:lnTo>
                      <a:pt x="758" y="52"/>
                    </a:lnTo>
                    <a:lnTo>
                      <a:pt x="771" y="61"/>
                    </a:lnTo>
                    <a:lnTo>
                      <a:pt x="781" y="69"/>
                    </a:lnTo>
                    <a:lnTo>
                      <a:pt x="790" y="77"/>
                    </a:lnTo>
                    <a:lnTo>
                      <a:pt x="797" y="84"/>
                    </a:lnTo>
                    <a:lnTo>
                      <a:pt x="802" y="90"/>
                    </a:lnTo>
                    <a:lnTo>
                      <a:pt x="806" y="94"/>
                    </a:lnTo>
                    <a:lnTo>
                      <a:pt x="807" y="96"/>
                    </a:lnTo>
                    <a:lnTo>
                      <a:pt x="808" y="98"/>
                    </a:lnTo>
                    <a:lnTo>
                      <a:pt x="815" y="317"/>
                    </a:lnTo>
                    <a:lnTo>
                      <a:pt x="818" y="315"/>
                    </a:lnTo>
                    <a:lnTo>
                      <a:pt x="823" y="315"/>
                    </a:lnTo>
                    <a:lnTo>
                      <a:pt x="831" y="315"/>
                    </a:lnTo>
                    <a:lnTo>
                      <a:pt x="843" y="319"/>
                    </a:lnTo>
                    <a:lnTo>
                      <a:pt x="852" y="329"/>
                    </a:lnTo>
                    <a:lnTo>
                      <a:pt x="857" y="349"/>
                    </a:lnTo>
                    <a:lnTo>
                      <a:pt x="854" y="378"/>
                    </a:lnTo>
                    <a:lnTo>
                      <a:pt x="844" y="419"/>
                    </a:lnTo>
                    <a:lnTo>
                      <a:pt x="837" y="439"/>
                    </a:lnTo>
                    <a:lnTo>
                      <a:pt x="829" y="455"/>
                    </a:lnTo>
                    <a:lnTo>
                      <a:pt x="822" y="469"/>
                    </a:lnTo>
                    <a:lnTo>
                      <a:pt x="816" y="479"/>
                    </a:lnTo>
                    <a:lnTo>
                      <a:pt x="810" y="487"/>
                    </a:lnTo>
                    <a:lnTo>
                      <a:pt x="806" y="492"/>
                    </a:lnTo>
                    <a:lnTo>
                      <a:pt x="803" y="494"/>
                    </a:lnTo>
                    <a:lnTo>
                      <a:pt x="802" y="495"/>
                    </a:lnTo>
                    <a:lnTo>
                      <a:pt x="786" y="502"/>
                    </a:lnTo>
                    <a:lnTo>
                      <a:pt x="737" y="600"/>
                    </a:lnTo>
                    <a:lnTo>
                      <a:pt x="748" y="644"/>
                    </a:lnTo>
                    <a:lnTo>
                      <a:pt x="781" y="697"/>
                    </a:lnTo>
                    <a:lnTo>
                      <a:pt x="983" y="821"/>
                    </a:lnTo>
                    <a:lnTo>
                      <a:pt x="985" y="823"/>
                    </a:lnTo>
                    <a:lnTo>
                      <a:pt x="993" y="829"/>
                    </a:lnTo>
                    <a:lnTo>
                      <a:pt x="1002" y="838"/>
                    </a:lnTo>
                    <a:lnTo>
                      <a:pt x="1015" y="848"/>
                    </a:lnTo>
                    <a:lnTo>
                      <a:pt x="1026" y="860"/>
                    </a:lnTo>
                    <a:lnTo>
                      <a:pt x="1038" y="870"/>
                    </a:lnTo>
                    <a:lnTo>
                      <a:pt x="1047" y="878"/>
                    </a:lnTo>
                    <a:lnTo>
                      <a:pt x="1052" y="884"/>
                    </a:lnTo>
                    <a:lnTo>
                      <a:pt x="1054" y="887"/>
                    </a:lnTo>
                    <a:lnTo>
                      <a:pt x="1056" y="892"/>
                    </a:lnTo>
                    <a:lnTo>
                      <a:pt x="1055" y="896"/>
                    </a:lnTo>
                    <a:lnTo>
                      <a:pt x="1052" y="899"/>
                    </a:lnTo>
                    <a:lnTo>
                      <a:pt x="1046" y="901"/>
                    </a:lnTo>
                    <a:lnTo>
                      <a:pt x="1035" y="905"/>
                    </a:lnTo>
                    <a:lnTo>
                      <a:pt x="1021" y="907"/>
                    </a:lnTo>
                    <a:lnTo>
                      <a:pt x="1000" y="908"/>
                    </a:lnTo>
                    <a:lnTo>
                      <a:pt x="987" y="908"/>
                    </a:lnTo>
                    <a:lnTo>
                      <a:pt x="974" y="909"/>
                    </a:lnTo>
                    <a:lnTo>
                      <a:pt x="959" y="909"/>
                    </a:lnTo>
                    <a:lnTo>
                      <a:pt x="944" y="909"/>
                    </a:lnTo>
                    <a:lnTo>
                      <a:pt x="928" y="909"/>
                    </a:lnTo>
                    <a:lnTo>
                      <a:pt x="912" y="909"/>
                    </a:lnTo>
                    <a:lnTo>
                      <a:pt x="894" y="909"/>
                    </a:lnTo>
                    <a:lnTo>
                      <a:pt x="878" y="909"/>
                    </a:lnTo>
                    <a:lnTo>
                      <a:pt x="862" y="909"/>
                    </a:lnTo>
                    <a:lnTo>
                      <a:pt x="847" y="909"/>
                    </a:lnTo>
                    <a:lnTo>
                      <a:pt x="834" y="909"/>
                    </a:lnTo>
                    <a:lnTo>
                      <a:pt x="820" y="910"/>
                    </a:lnTo>
                    <a:lnTo>
                      <a:pt x="807" y="910"/>
                    </a:lnTo>
                    <a:lnTo>
                      <a:pt x="797" y="912"/>
                    </a:lnTo>
                    <a:lnTo>
                      <a:pt x="789" y="913"/>
                    </a:lnTo>
                    <a:lnTo>
                      <a:pt x="782" y="914"/>
                    </a:lnTo>
                    <a:lnTo>
                      <a:pt x="780" y="915"/>
                    </a:lnTo>
                    <a:lnTo>
                      <a:pt x="781" y="917"/>
                    </a:lnTo>
                    <a:lnTo>
                      <a:pt x="787" y="918"/>
                    </a:lnTo>
                    <a:lnTo>
                      <a:pt x="795" y="921"/>
                    </a:lnTo>
                    <a:lnTo>
                      <a:pt x="805" y="923"/>
                    </a:lnTo>
                    <a:lnTo>
                      <a:pt x="816" y="925"/>
                    </a:lnTo>
                    <a:lnTo>
                      <a:pt x="827" y="928"/>
                    </a:lnTo>
                    <a:lnTo>
                      <a:pt x="835" y="930"/>
                    </a:lnTo>
                    <a:lnTo>
                      <a:pt x="842" y="932"/>
                    </a:lnTo>
                    <a:lnTo>
                      <a:pt x="845" y="936"/>
                    </a:lnTo>
                    <a:lnTo>
                      <a:pt x="843" y="938"/>
                    </a:lnTo>
                    <a:lnTo>
                      <a:pt x="836" y="941"/>
                    </a:lnTo>
                    <a:lnTo>
                      <a:pt x="823" y="945"/>
                    </a:lnTo>
                    <a:lnTo>
                      <a:pt x="802" y="949"/>
                    </a:lnTo>
                    <a:lnTo>
                      <a:pt x="772" y="953"/>
                    </a:lnTo>
                    <a:lnTo>
                      <a:pt x="733" y="957"/>
                    </a:lnTo>
                    <a:lnTo>
                      <a:pt x="727" y="957"/>
                    </a:lnTo>
                    <a:lnTo>
                      <a:pt x="722" y="959"/>
                    </a:lnTo>
                    <a:lnTo>
                      <a:pt x="717" y="959"/>
                    </a:lnTo>
                    <a:lnTo>
                      <a:pt x="712" y="959"/>
                    </a:lnTo>
                    <a:lnTo>
                      <a:pt x="706" y="960"/>
                    </a:lnTo>
                    <a:lnTo>
                      <a:pt x="701" y="960"/>
                    </a:lnTo>
                    <a:lnTo>
                      <a:pt x="696" y="960"/>
                    </a:lnTo>
                    <a:lnTo>
                      <a:pt x="690" y="960"/>
                    </a:lnTo>
                    <a:lnTo>
                      <a:pt x="674" y="960"/>
                    </a:lnTo>
                    <a:lnTo>
                      <a:pt x="658" y="960"/>
                    </a:lnTo>
                    <a:lnTo>
                      <a:pt x="642" y="960"/>
                    </a:lnTo>
                    <a:lnTo>
                      <a:pt x="626" y="959"/>
                    </a:lnTo>
                    <a:lnTo>
                      <a:pt x="611" y="957"/>
                    </a:lnTo>
                    <a:lnTo>
                      <a:pt x="595" y="956"/>
                    </a:lnTo>
                    <a:lnTo>
                      <a:pt x="579" y="954"/>
                    </a:lnTo>
                    <a:lnTo>
                      <a:pt x="564" y="952"/>
                    </a:lnTo>
                    <a:lnTo>
                      <a:pt x="549" y="949"/>
                    </a:lnTo>
                    <a:lnTo>
                      <a:pt x="533" y="947"/>
                    </a:lnTo>
                    <a:lnTo>
                      <a:pt x="518" y="945"/>
                    </a:lnTo>
                    <a:lnTo>
                      <a:pt x="503" y="943"/>
                    </a:lnTo>
                    <a:lnTo>
                      <a:pt x="489" y="939"/>
                    </a:lnTo>
                    <a:lnTo>
                      <a:pt x="474" y="937"/>
                    </a:lnTo>
                    <a:lnTo>
                      <a:pt x="460" y="933"/>
                    </a:lnTo>
                    <a:lnTo>
                      <a:pt x="445" y="930"/>
                    </a:lnTo>
                    <a:lnTo>
                      <a:pt x="422" y="924"/>
                    </a:lnTo>
                    <a:lnTo>
                      <a:pt x="399" y="920"/>
                    </a:lnTo>
                    <a:lnTo>
                      <a:pt x="377" y="914"/>
                    </a:lnTo>
                    <a:lnTo>
                      <a:pt x="357" y="909"/>
                    </a:lnTo>
                    <a:lnTo>
                      <a:pt x="336" y="904"/>
                    </a:lnTo>
                    <a:lnTo>
                      <a:pt x="315" y="899"/>
                    </a:lnTo>
                    <a:lnTo>
                      <a:pt x="296" y="896"/>
                    </a:lnTo>
                    <a:lnTo>
                      <a:pt x="278" y="891"/>
                    </a:lnTo>
                    <a:lnTo>
                      <a:pt x="260" y="889"/>
                    </a:lnTo>
                    <a:lnTo>
                      <a:pt x="243" y="885"/>
                    </a:lnTo>
                    <a:lnTo>
                      <a:pt x="227" y="884"/>
                    </a:lnTo>
                    <a:lnTo>
                      <a:pt x="211" y="883"/>
                    </a:lnTo>
                    <a:lnTo>
                      <a:pt x="197" y="883"/>
                    </a:lnTo>
                    <a:lnTo>
                      <a:pt x="184" y="884"/>
                    </a:lnTo>
                    <a:lnTo>
                      <a:pt x="171" y="886"/>
                    </a:lnTo>
                    <a:lnTo>
                      <a:pt x="160" y="890"/>
                    </a:lnTo>
                    <a:lnTo>
                      <a:pt x="123" y="902"/>
                    </a:lnTo>
                    <a:lnTo>
                      <a:pt x="92" y="912"/>
                    </a:lnTo>
                    <a:lnTo>
                      <a:pt x="64" y="920"/>
                    </a:lnTo>
                    <a:lnTo>
                      <a:pt x="41" y="924"/>
                    </a:lnTo>
                    <a:lnTo>
                      <a:pt x="24" y="929"/>
                    </a:lnTo>
                    <a:lnTo>
                      <a:pt x="10" y="931"/>
                    </a:lnTo>
                    <a:lnTo>
                      <a:pt x="2" y="932"/>
                    </a:lnTo>
                    <a:lnTo>
                      <a:pt x="0" y="932"/>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6" name="Freeform 116">
                <a:extLst>
                  <a:ext uri="{FF2B5EF4-FFF2-40B4-BE49-F238E27FC236}">
                    <a16:creationId xmlns:a16="http://schemas.microsoft.com/office/drawing/2014/main" id="{CE2A1A05-C932-2138-AEEC-21CC8511A3D5}"/>
                  </a:ext>
                </a:extLst>
              </p:cNvPr>
              <p:cNvSpPr>
                <a:spLocks/>
              </p:cNvSpPr>
              <p:nvPr/>
            </p:nvSpPr>
            <p:spPr bwMode="auto">
              <a:xfrm>
                <a:off x="2150" y="2121"/>
                <a:ext cx="13" cy="24"/>
              </a:xfrm>
              <a:custGeom>
                <a:avLst/>
                <a:gdLst>
                  <a:gd name="T0" fmla="*/ 42 w 68"/>
                  <a:gd name="T1" fmla="*/ 4 h 120"/>
                  <a:gd name="T2" fmla="*/ 57 w 68"/>
                  <a:gd name="T3" fmla="*/ 10 h 120"/>
                  <a:gd name="T4" fmla="*/ 68 w 68"/>
                  <a:gd name="T5" fmla="*/ 105 h 120"/>
                  <a:gd name="T6" fmla="*/ 59 w 68"/>
                  <a:gd name="T7" fmla="*/ 120 h 120"/>
                  <a:gd name="T8" fmla="*/ 41 w 68"/>
                  <a:gd name="T9" fmla="*/ 73 h 120"/>
                  <a:gd name="T10" fmla="*/ 20 w 68"/>
                  <a:gd name="T11" fmla="*/ 38 h 120"/>
                  <a:gd name="T12" fmla="*/ 0 w 68"/>
                  <a:gd name="T13" fmla="*/ 11 h 120"/>
                  <a:gd name="T14" fmla="*/ 1 w 68"/>
                  <a:gd name="T15" fmla="*/ 10 h 120"/>
                  <a:gd name="T16" fmla="*/ 4 w 68"/>
                  <a:gd name="T17" fmla="*/ 8 h 120"/>
                  <a:gd name="T18" fmla="*/ 10 w 68"/>
                  <a:gd name="T19" fmla="*/ 5 h 120"/>
                  <a:gd name="T20" fmla="*/ 17 w 68"/>
                  <a:gd name="T21" fmla="*/ 3 h 120"/>
                  <a:gd name="T22" fmla="*/ 24 w 68"/>
                  <a:gd name="T23" fmla="*/ 2 h 120"/>
                  <a:gd name="T24" fmla="*/ 31 w 68"/>
                  <a:gd name="T25" fmla="*/ 0 h 120"/>
                  <a:gd name="T26" fmla="*/ 37 w 68"/>
                  <a:gd name="T27" fmla="*/ 0 h 120"/>
                  <a:gd name="T28" fmla="*/ 42 w 68"/>
                  <a:gd name="T29"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20">
                    <a:moveTo>
                      <a:pt x="42" y="4"/>
                    </a:moveTo>
                    <a:lnTo>
                      <a:pt x="57" y="10"/>
                    </a:lnTo>
                    <a:lnTo>
                      <a:pt x="68" y="105"/>
                    </a:lnTo>
                    <a:lnTo>
                      <a:pt x="59" y="120"/>
                    </a:lnTo>
                    <a:lnTo>
                      <a:pt x="41" y="73"/>
                    </a:lnTo>
                    <a:lnTo>
                      <a:pt x="20" y="38"/>
                    </a:lnTo>
                    <a:lnTo>
                      <a:pt x="0" y="11"/>
                    </a:lnTo>
                    <a:lnTo>
                      <a:pt x="1" y="10"/>
                    </a:lnTo>
                    <a:lnTo>
                      <a:pt x="4" y="8"/>
                    </a:lnTo>
                    <a:lnTo>
                      <a:pt x="10" y="5"/>
                    </a:lnTo>
                    <a:lnTo>
                      <a:pt x="17" y="3"/>
                    </a:lnTo>
                    <a:lnTo>
                      <a:pt x="24" y="2"/>
                    </a:lnTo>
                    <a:lnTo>
                      <a:pt x="31" y="0"/>
                    </a:lnTo>
                    <a:lnTo>
                      <a:pt x="37" y="0"/>
                    </a:lnTo>
                    <a:lnTo>
                      <a:pt x="4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7" name="Freeform 117">
                <a:extLst>
                  <a:ext uri="{FF2B5EF4-FFF2-40B4-BE49-F238E27FC236}">
                    <a16:creationId xmlns:a16="http://schemas.microsoft.com/office/drawing/2014/main" id="{A53C37C6-A1FE-8156-83ED-2D1718ABCEFB}"/>
                  </a:ext>
                </a:extLst>
              </p:cNvPr>
              <p:cNvSpPr>
                <a:spLocks/>
              </p:cNvSpPr>
              <p:nvPr/>
            </p:nvSpPr>
            <p:spPr bwMode="auto">
              <a:xfrm>
                <a:off x="2198" y="1923"/>
                <a:ext cx="122" cy="143"/>
              </a:xfrm>
              <a:custGeom>
                <a:avLst/>
                <a:gdLst>
                  <a:gd name="T0" fmla="*/ 230 w 610"/>
                  <a:gd name="T1" fmla="*/ 21 h 718"/>
                  <a:gd name="T2" fmla="*/ 197 w 610"/>
                  <a:gd name="T3" fmla="*/ 43 h 718"/>
                  <a:gd name="T4" fmla="*/ 160 w 610"/>
                  <a:gd name="T5" fmla="*/ 99 h 718"/>
                  <a:gd name="T6" fmla="*/ 152 w 610"/>
                  <a:gd name="T7" fmla="*/ 182 h 718"/>
                  <a:gd name="T8" fmla="*/ 152 w 610"/>
                  <a:gd name="T9" fmla="*/ 231 h 718"/>
                  <a:gd name="T10" fmla="*/ 122 w 610"/>
                  <a:gd name="T11" fmla="*/ 246 h 718"/>
                  <a:gd name="T12" fmla="*/ 107 w 610"/>
                  <a:gd name="T13" fmla="*/ 310 h 718"/>
                  <a:gd name="T14" fmla="*/ 137 w 610"/>
                  <a:gd name="T15" fmla="*/ 384 h 718"/>
                  <a:gd name="T16" fmla="*/ 178 w 610"/>
                  <a:gd name="T17" fmla="*/ 440 h 718"/>
                  <a:gd name="T18" fmla="*/ 201 w 610"/>
                  <a:gd name="T19" fmla="*/ 504 h 718"/>
                  <a:gd name="T20" fmla="*/ 179 w 610"/>
                  <a:gd name="T21" fmla="*/ 560 h 718"/>
                  <a:gd name="T22" fmla="*/ 132 w 610"/>
                  <a:gd name="T23" fmla="*/ 598 h 718"/>
                  <a:gd name="T24" fmla="*/ 75 w 610"/>
                  <a:gd name="T25" fmla="*/ 628 h 718"/>
                  <a:gd name="T26" fmla="*/ 15 w 610"/>
                  <a:gd name="T27" fmla="*/ 660 h 718"/>
                  <a:gd name="T28" fmla="*/ 3 w 610"/>
                  <a:gd name="T29" fmla="*/ 674 h 718"/>
                  <a:gd name="T30" fmla="*/ 39 w 610"/>
                  <a:gd name="T31" fmla="*/ 663 h 718"/>
                  <a:gd name="T32" fmla="*/ 88 w 610"/>
                  <a:gd name="T33" fmla="*/ 646 h 718"/>
                  <a:gd name="T34" fmla="*/ 135 w 610"/>
                  <a:gd name="T35" fmla="*/ 626 h 718"/>
                  <a:gd name="T36" fmla="*/ 177 w 610"/>
                  <a:gd name="T37" fmla="*/ 599 h 718"/>
                  <a:gd name="T38" fmla="*/ 183 w 610"/>
                  <a:gd name="T39" fmla="*/ 653 h 718"/>
                  <a:gd name="T40" fmla="*/ 207 w 610"/>
                  <a:gd name="T41" fmla="*/ 581 h 718"/>
                  <a:gd name="T42" fmla="*/ 230 w 610"/>
                  <a:gd name="T43" fmla="*/ 595 h 718"/>
                  <a:gd name="T44" fmla="*/ 277 w 610"/>
                  <a:gd name="T45" fmla="*/ 674 h 718"/>
                  <a:gd name="T46" fmla="*/ 315 w 610"/>
                  <a:gd name="T47" fmla="*/ 716 h 718"/>
                  <a:gd name="T48" fmla="*/ 309 w 610"/>
                  <a:gd name="T49" fmla="*/ 677 h 718"/>
                  <a:gd name="T50" fmla="*/ 252 w 610"/>
                  <a:gd name="T51" fmla="*/ 591 h 718"/>
                  <a:gd name="T52" fmla="*/ 256 w 610"/>
                  <a:gd name="T53" fmla="*/ 564 h 718"/>
                  <a:gd name="T54" fmla="*/ 308 w 610"/>
                  <a:gd name="T55" fmla="*/ 597 h 718"/>
                  <a:gd name="T56" fmla="*/ 367 w 610"/>
                  <a:gd name="T57" fmla="*/ 593 h 718"/>
                  <a:gd name="T58" fmla="*/ 428 w 610"/>
                  <a:gd name="T59" fmla="*/ 571 h 718"/>
                  <a:gd name="T60" fmla="*/ 457 w 610"/>
                  <a:gd name="T61" fmla="*/ 572 h 718"/>
                  <a:gd name="T62" fmla="*/ 442 w 610"/>
                  <a:gd name="T63" fmla="*/ 631 h 718"/>
                  <a:gd name="T64" fmla="*/ 401 w 610"/>
                  <a:gd name="T65" fmla="*/ 691 h 718"/>
                  <a:gd name="T66" fmla="*/ 425 w 610"/>
                  <a:gd name="T67" fmla="*/ 701 h 718"/>
                  <a:gd name="T68" fmla="*/ 461 w 610"/>
                  <a:gd name="T69" fmla="*/ 631 h 718"/>
                  <a:gd name="T70" fmla="*/ 484 w 610"/>
                  <a:gd name="T71" fmla="*/ 605 h 718"/>
                  <a:gd name="T72" fmla="*/ 499 w 610"/>
                  <a:gd name="T73" fmla="*/ 568 h 718"/>
                  <a:gd name="T74" fmla="*/ 503 w 610"/>
                  <a:gd name="T75" fmla="*/ 489 h 718"/>
                  <a:gd name="T76" fmla="*/ 530 w 610"/>
                  <a:gd name="T77" fmla="*/ 443 h 718"/>
                  <a:gd name="T78" fmla="*/ 567 w 610"/>
                  <a:gd name="T79" fmla="*/ 422 h 718"/>
                  <a:gd name="T80" fmla="*/ 585 w 610"/>
                  <a:gd name="T81" fmla="*/ 391 h 718"/>
                  <a:gd name="T82" fmla="*/ 600 w 610"/>
                  <a:gd name="T83" fmla="*/ 362 h 718"/>
                  <a:gd name="T84" fmla="*/ 608 w 610"/>
                  <a:gd name="T85" fmla="*/ 309 h 718"/>
                  <a:gd name="T86" fmla="*/ 598 w 610"/>
                  <a:gd name="T87" fmla="*/ 277 h 718"/>
                  <a:gd name="T88" fmla="*/ 574 w 610"/>
                  <a:gd name="T89" fmla="*/ 263 h 718"/>
                  <a:gd name="T90" fmla="*/ 576 w 610"/>
                  <a:gd name="T91" fmla="*/ 198 h 718"/>
                  <a:gd name="T92" fmla="*/ 565 w 610"/>
                  <a:gd name="T93" fmla="*/ 103 h 718"/>
                  <a:gd name="T94" fmla="*/ 493 w 610"/>
                  <a:gd name="T95" fmla="*/ 35 h 718"/>
                  <a:gd name="T96" fmla="*/ 403 w 610"/>
                  <a:gd name="T97" fmla="*/ 12 h 718"/>
                  <a:gd name="T98" fmla="*/ 319 w 610"/>
                  <a:gd name="T99"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0" h="718">
                    <a:moveTo>
                      <a:pt x="256" y="8"/>
                    </a:moveTo>
                    <a:lnTo>
                      <a:pt x="247" y="11"/>
                    </a:lnTo>
                    <a:lnTo>
                      <a:pt x="238" y="16"/>
                    </a:lnTo>
                    <a:lnTo>
                      <a:pt x="230" y="21"/>
                    </a:lnTo>
                    <a:lnTo>
                      <a:pt x="222" y="27"/>
                    </a:lnTo>
                    <a:lnTo>
                      <a:pt x="214" y="33"/>
                    </a:lnTo>
                    <a:lnTo>
                      <a:pt x="206" y="39"/>
                    </a:lnTo>
                    <a:lnTo>
                      <a:pt x="197" y="43"/>
                    </a:lnTo>
                    <a:lnTo>
                      <a:pt x="187" y="47"/>
                    </a:lnTo>
                    <a:lnTo>
                      <a:pt x="175" y="63"/>
                    </a:lnTo>
                    <a:lnTo>
                      <a:pt x="166" y="81"/>
                    </a:lnTo>
                    <a:lnTo>
                      <a:pt x="160" y="99"/>
                    </a:lnTo>
                    <a:lnTo>
                      <a:pt x="156" y="119"/>
                    </a:lnTo>
                    <a:lnTo>
                      <a:pt x="154" y="139"/>
                    </a:lnTo>
                    <a:lnTo>
                      <a:pt x="153" y="161"/>
                    </a:lnTo>
                    <a:lnTo>
                      <a:pt x="152" y="182"/>
                    </a:lnTo>
                    <a:lnTo>
                      <a:pt x="150" y="204"/>
                    </a:lnTo>
                    <a:lnTo>
                      <a:pt x="150" y="213"/>
                    </a:lnTo>
                    <a:lnTo>
                      <a:pt x="152" y="222"/>
                    </a:lnTo>
                    <a:lnTo>
                      <a:pt x="152" y="231"/>
                    </a:lnTo>
                    <a:lnTo>
                      <a:pt x="147" y="239"/>
                    </a:lnTo>
                    <a:lnTo>
                      <a:pt x="138" y="238"/>
                    </a:lnTo>
                    <a:lnTo>
                      <a:pt x="130" y="242"/>
                    </a:lnTo>
                    <a:lnTo>
                      <a:pt x="122" y="246"/>
                    </a:lnTo>
                    <a:lnTo>
                      <a:pt x="115" y="252"/>
                    </a:lnTo>
                    <a:lnTo>
                      <a:pt x="107" y="271"/>
                    </a:lnTo>
                    <a:lnTo>
                      <a:pt x="105" y="291"/>
                    </a:lnTo>
                    <a:lnTo>
                      <a:pt x="107" y="310"/>
                    </a:lnTo>
                    <a:lnTo>
                      <a:pt x="112" y="330"/>
                    </a:lnTo>
                    <a:lnTo>
                      <a:pt x="120" y="348"/>
                    </a:lnTo>
                    <a:lnTo>
                      <a:pt x="128" y="366"/>
                    </a:lnTo>
                    <a:lnTo>
                      <a:pt x="137" y="384"/>
                    </a:lnTo>
                    <a:lnTo>
                      <a:pt x="145" y="401"/>
                    </a:lnTo>
                    <a:lnTo>
                      <a:pt x="158" y="412"/>
                    </a:lnTo>
                    <a:lnTo>
                      <a:pt x="169" y="426"/>
                    </a:lnTo>
                    <a:lnTo>
                      <a:pt x="178" y="440"/>
                    </a:lnTo>
                    <a:lnTo>
                      <a:pt x="186" y="455"/>
                    </a:lnTo>
                    <a:lnTo>
                      <a:pt x="193" y="471"/>
                    </a:lnTo>
                    <a:lnTo>
                      <a:pt x="198" y="487"/>
                    </a:lnTo>
                    <a:lnTo>
                      <a:pt x="201" y="504"/>
                    </a:lnTo>
                    <a:lnTo>
                      <a:pt x="203" y="520"/>
                    </a:lnTo>
                    <a:lnTo>
                      <a:pt x="197" y="535"/>
                    </a:lnTo>
                    <a:lnTo>
                      <a:pt x="189" y="549"/>
                    </a:lnTo>
                    <a:lnTo>
                      <a:pt x="179" y="560"/>
                    </a:lnTo>
                    <a:lnTo>
                      <a:pt x="169" y="571"/>
                    </a:lnTo>
                    <a:lnTo>
                      <a:pt x="158" y="581"/>
                    </a:lnTo>
                    <a:lnTo>
                      <a:pt x="145" y="590"/>
                    </a:lnTo>
                    <a:lnTo>
                      <a:pt x="132" y="598"/>
                    </a:lnTo>
                    <a:lnTo>
                      <a:pt x="119" y="606"/>
                    </a:lnTo>
                    <a:lnTo>
                      <a:pt x="104" y="613"/>
                    </a:lnTo>
                    <a:lnTo>
                      <a:pt x="90" y="620"/>
                    </a:lnTo>
                    <a:lnTo>
                      <a:pt x="75" y="628"/>
                    </a:lnTo>
                    <a:lnTo>
                      <a:pt x="60" y="635"/>
                    </a:lnTo>
                    <a:lnTo>
                      <a:pt x="45" y="643"/>
                    </a:lnTo>
                    <a:lnTo>
                      <a:pt x="30" y="651"/>
                    </a:lnTo>
                    <a:lnTo>
                      <a:pt x="15" y="660"/>
                    </a:lnTo>
                    <a:lnTo>
                      <a:pt x="2" y="669"/>
                    </a:lnTo>
                    <a:lnTo>
                      <a:pt x="0" y="670"/>
                    </a:lnTo>
                    <a:lnTo>
                      <a:pt x="2" y="673"/>
                    </a:lnTo>
                    <a:lnTo>
                      <a:pt x="3" y="674"/>
                    </a:lnTo>
                    <a:lnTo>
                      <a:pt x="4" y="676"/>
                    </a:lnTo>
                    <a:lnTo>
                      <a:pt x="15" y="671"/>
                    </a:lnTo>
                    <a:lnTo>
                      <a:pt x="28" y="668"/>
                    </a:lnTo>
                    <a:lnTo>
                      <a:pt x="39" y="663"/>
                    </a:lnTo>
                    <a:lnTo>
                      <a:pt x="51" y="659"/>
                    </a:lnTo>
                    <a:lnTo>
                      <a:pt x="64" y="654"/>
                    </a:lnTo>
                    <a:lnTo>
                      <a:pt x="75" y="651"/>
                    </a:lnTo>
                    <a:lnTo>
                      <a:pt x="88" y="646"/>
                    </a:lnTo>
                    <a:lnTo>
                      <a:pt x="99" y="640"/>
                    </a:lnTo>
                    <a:lnTo>
                      <a:pt x="112" y="636"/>
                    </a:lnTo>
                    <a:lnTo>
                      <a:pt x="123" y="630"/>
                    </a:lnTo>
                    <a:lnTo>
                      <a:pt x="135" y="626"/>
                    </a:lnTo>
                    <a:lnTo>
                      <a:pt x="146" y="619"/>
                    </a:lnTo>
                    <a:lnTo>
                      <a:pt x="156" y="613"/>
                    </a:lnTo>
                    <a:lnTo>
                      <a:pt x="167" y="606"/>
                    </a:lnTo>
                    <a:lnTo>
                      <a:pt x="177" y="599"/>
                    </a:lnTo>
                    <a:lnTo>
                      <a:pt x="187" y="591"/>
                    </a:lnTo>
                    <a:lnTo>
                      <a:pt x="187" y="612"/>
                    </a:lnTo>
                    <a:lnTo>
                      <a:pt x="185" y="632"/>
                    </a:lnTo>
                    <a:lnTo>
                      <a:pt x="183" y="653"/>
                    </a:lnTo>
                    <a:lnTo>
                      <a:pt x="185" y="675"/>
                    </a:lnTo>
                    <a:lnTo>
                      <a:pt x="201" y="649"/>
                    </a:lnTo>
                    <a:lnTo>
                      <a:pt x="205" y="616"/>
                    </a:lnTo>
                    <a:lnTo>
                      <a:pt x="207" y="581"/>
                    </a:lnTo>
                    <a:lnTo>
                      <a:pt x="218" y="548"/>
                    </a:lnTo>
                    <a:lnTo>
                      <a:pt x="219" y="548"/>
                    </a:lnTo>
                    <a:lnTo>
                      <a:pt x="223" y="572"/>
                    </a:lnTo>
                    <a:lnTo>
                      <a:pt x="230" y="595"/>
                    </a:lnTo>
                    <a:lnTo>
                      <a:pt x="239" y="615"/>
                    </a:lnTo>
                    <a:lnTo>
                      <a:pt x="250" y="636"/>
                    </a:lnTo>
                    <a:lnTo>
                      <a:pt x="263" y="654"/>
                    </a:lnTo>
                    <a:lnTo>
                      <a:pt x="277" y="674"/>
                    </a:lnTo>
                    <a:lnTo>
                      <a:pt x="292" y="692"/>
                    </a:lnTo>
                    <a:lnTo>
                      <a:pt x="305" y="712"/>
                    </a:lnTo>
                    <a:lnTo>
                      <a:pt x="310" y="714"/>
                    </a:lnTo>
                    <a:lnTo>
                      <a:pt x="315" y="716"/>
                    </a:lnTo>
                    <a:lnTo>
                      <a:pt x="319" y="717"/>
                    </a:lnTo>
                    <a:lnTo>
                      <a:pt x="324" y="718"/>
                    </a:lnTo>
                    <a:lnTo>
                      <a:pt x="319" y="698"/>
                    </a:lnTo>
                    <a:lnTo>
                      <a:pt x="309" y="677"/>
                    </a:lnTo>
                    <a:lnTo>
                      <a:pt x="295" y="657"/>
                    </a:lnTo>
                    <a:lnTo>
                      <a:pt x="280" y="636"/>
                    </a:lnTo>
                    <a:lnTo>
                      <a:pt x="265" y="614"/>
                    </a:lnTo>
                    <a:lnTo>
                      <a:pt x="252" y="591"/>
                    </a:lnTo>
                    <a:lnTo>
                      <a:pt x="241" y="567"/>
                    </a:lnTo>
                    <a:lnTo>
                      <a:pt x="236" y="542"/>
                    </a:lnTo>
                    <a:lnTo>
                      <a:pt x="245" y="552"/>
                    </a:lnTo>
                    <a:lnTo>
                      <a:pt x="256" y="564"/>
                    </a:lnTo>
                    <a:lnTo>
                      <a:pt x="268" y="574"/>
                    </a:lnTo>
                    <a:lnTo>
                      <a:pt x="280" y="583"/>
                    </a:lnTo>
                    <a:lnTo>
                      <a:pt x="294" y="591"/>
                    </a:lnTo>
                    <a:lnTo>
                      <a:pt x="308" y="597"/>
                    </a:lnTo>
                    <a:lnTo>
                      <a:pt x="323" y="599"/>
                    </a:lnTo>
                    <a:lnTo>
                      <a:pt x="338" y="599"/>
                    </a:lnTo>
                    <a:lnTo>
                      <a:pt x="352" y="597"/>
                    </a:lnTo>
                    <a:lnTo>
                      <a:pt x="367" y="593"/>
                    </a:lnTo>
                    <a:lnTo>
                      <a:pt x="383" y="590"/>
                    </a:lnTo>
                    <a:lnTo>
                      <a:pt x="399" y="585"/>
                    </a:lnTo>
                    <a:lnTo>
                      <a:pt x="414" y="579"/>
                    </a:lnTo>
                    <a:lnTo>
                      <a:pt x="428" y="571"/>
                    </a:lnTo>
                    <a:lnTo>
                      <a:pt x="441" y="560"/>
                    </a:lnTo>
                    <a:lnTo>
                      <a:pt x="451" y="548"/>
                    </a:lnTo>
                    <a:lnTo>
                      <a:pt x="457" y="559"/>
                    </a:lnTo>
                    <a:lnTo>
                      <a:pt x="457" y="572"/>
                    </a:lnTo>
                    <a:lnTo>
                      <a:pt x="453" y="585"/>
                    </a:lnTo>
                    <a:lnTo>
                      <a:pt x="452" y="597"/>
                    </a:lnTo>
                    <a:lnTo>
                      <a:pt x="449" y="614"/>
                    </a:lnTo>
                    <a:lnTo>
                      <a:pt x="442" y="631"/>
                    </a:lnTo>
                    <a:lnTo>
                      <a:pt x="433" y="647"/>
                    </a:lnTo>
                    <a:lnTo>
                      <a:pt x="422" y="662"/>
                    </a:lnTo>
                    <a:lnTo>
                      <a:pt x="411" y="677"/>
                    </a:lnTo>
                    <a:lnTo>
                      <a:pt x="401" y="691"/>
                    </a:lnTo>
                    <a:lnTo>
                      <a:pt x="393" y="704"/>
                    </a:lnTo>
                    <a:lnTo>
                      <a:pt x="388" y="716"/>
                    </a:lnTo>
                    <a:lnTo>
                      <a:pt x="409" y="712"/>
                    </a:lnTo>
                    <a:lnTo>
                      <a:pt x="425" y="701"/>
                    </a:lnTo>
                    <a:lnTo>
                      <a:pt x="437" y="687"/>
                    </a:lnTo>
                    <a:lnTo>
                      <a:pt x="448" y="670"/>
                    </a:lnTo>
                    <a:lnTo>
                      <a:pt x="455" y="651"/>
                    </a:lnTo>
                    <a:lnTo>
                      <a:pt x="461" y="631"/>
                    </a:lnTo>
                    <a:lnTo>
                      <a:pt x="467" y="612"/>
                    </a:lnTo>
                    <a:lnTo>
                      <a:pt x="473" y="593"/>
                    </a:lnTo>
                    <a:lnTo>
                      <a:pt x="479" y="600"/>
                    </a:lnTo>
                    <a:lnTo>
                      <a:pt x="484" y="605"/>
                    </a:lnTo>
                    <a:lnTo>
                      <a:pt x="492" y="608"/>
                    </a:lnTo>
                    <a:lnTo>
                      <a:pt x="499" y="608"/>
                    </a:lnTo>
                    <a:lnTo>
                      <a:pt x="511" y="589"/>
                    </a:lnTo>
                    <a:lnTo>
                      <a:pt x="499" y="568"/>
                    </a:lnTo>
                    <a:lnTo>
                      <a:pt x="491" y="546"/>
                    </a:lnTo>
                    <a:lnTo>
                      <a:pt x="489" y="524"/>
                    </a:lnTo>
                    <a:lnTo>
                      <a:pt x="493" y="501"/>
                    </a:lnTo>
                    <a:lnTo>
                      <a:pt x="503" y="489"/>
                    </a:lnTo>
                    <a:lnTo>
                      <a:pt x="511" y="477"/>
                    </a:lnTo>
                    <a:lnTo>
                      <a:pt x="518" y="464"/>
                    </a:lnTo>
                    <a:lnTo>
                      <a:pt x="522" y="450"/>
                    </a:lnTo>
                    <a:lnTo>
                      <a:pt x="530" y="443"/>
                    </a:lnTo>
                    <a:lnTo>
                      <a:pt x="541" y="438"/>
                    </a:lnTo>
                    <a:lnTo>
                      <a:pt x="550" y="432"/>
                    </a:lnTo>
                    <a:lnTo>
                      <a:pt x="559" y="427"/>
                    </a:lnTo>
                    <a:lnTo>
                      <a:pt x="567" y="422"/>
                    </a:lnTo>
                    <a:lnTo>
                      <a:pt x="575" y="413"/>
                    </a:lnTo>
                    <a:lnTo>
                      <a:pt x="582" y="405"/>
                    </a:lnTo>
                    <a:lnTo>
                      <a:pt x="586" y="395"/>
                    </a:lnTo>
                    <a:lnTo>
                      <a:pt x="585" y="391"/>
                    </a:lnTo>
                    <a:lnTo>
                      <a:pt x="589" y="386"/>
                    </a:lnTo>
                    <a:lnTo>
                      <a:pt x="592" y="381"/>
                    </a:lnTo>
                    <a:lnTo>
                      <a:pt x="594" y="376"/>
                    </a:lnTo>
                    <a:lnTo>
                      <a:pt x="600" y="362"/>
                    </a:lnTo>
                    <a:lnTo>
                      <a:pt x="605" y="348"/>
                    </a:lnTo>
                    <a:lnTo>
                      <a:pt x="607" y="333"/>
                    </a:lnTo>
                    <a:lnTo>
                      <a:pt x="610" y="319"/>
                    </a:lnTo>
                    <a:lnTo>
                      <a:pt x="608" y="309"/>
                    </a:lnTo>
                    <a:lnTo>
                      <a:pt x="608" y="299"/>
                    </a:lnTo>
                    <a:lnTo>
                      <a:pt x="608" y="289"/>
                    </a:lnTo>
                    <a:lnTo>
                      <a:pt x="604" y="279"/>
                    </a:lnTo>
                    <a:lnTo>
                      <a:pt x="598" y="277"/>
                    </a:lnTo>
                    <a:lnTo>
                      <a:pt x="592" y="276"/>
                    </a:lnTo>
                    <a:lnTo>
                      <a:pt x="585" y="275"/>
                    </a:lnTo>
                    <a:lnTo>
                      <a:pt x="578" y="276"/>
                    </a:lnTo>
                    <a:lnTo>
                      <a:pt x="574" y="263"/>
                    </a:lnTo>
                    <a:lnTo>
                      <a:pt x="576" y="250"/>
                    </a:lnTo>
                    <a:lnTo>
                      <a:pt x="579" y="237"/>
                    </a:lnTo>
                    <a:lnTo>
                      <a:pt x="577" y="224"/>
                    </a:lnTo>
                    <a:lnTo>
                      <a:pt x="576" y="198"/>
                    </a:lnTo>
                    <a:lnTo>
                      <a:pt x="576" y="173"/>
                    </a:lnTo>
                    <a:lnTo>
                      <a:pt x="577" y="149"/>
                    </a:lnTo>
                    <a:lnTo>
                      <a:pt x="577" y="123"/>
                    </a:lnTo>
                    <a:lnTo>
                      <a:pt x="565" y="103"/>
                    </a:lnTo>
                    <a:lnTo>
                      <a:pt x="550" y="83"/>
                    </a:lnTo>
                    <a:lnTo>
                      <a:pt x="532" y="66"/>
                    </a:lnTo>
                    <a:lnTo>
                      <a:pt x="514" y="49"/>
                    </a:lnTo>
                    <a:lnTo>
                      <a:pt x="493" y="35"/>
                    </a:lnTo>
                    <a:lnTo>
                      <a:pt x="472" y="25"/>
                    </a:lnTo>
                    <a:lnTo>
                      <a:pt x="448" y="17"/>
                    </a:lnTo>
                    <a:lnTo>
                      <a:pt x="424" y="15"/>
                    </a:lnTo>
                    <a:lnTo>
                      <a:pt x="403" y="12"/>
                    </a:lnTo>
                    <a:lnTo>
                      <a:pt x="382" y="8"/>
                    </a:lnTo>
                    <a:lnTo>
                      <a:pt x="362" y="4"/>
                    </a:lnTo>
                    <a:lnTo>
                      <a:pt x="340" y="1"/>
                    </a:lnTo>
                    <a:lnTo>
                      <a:pt x="319" y="0"/>
                    </a:lnTo>
                    <a:lnTo>
                      <a:pt x="297" y="0"/>
                    </a:lnTo>
                    <a:lnTo>
                      <a:pt x="277" y="2"/>
                    </a:lnTo>
                    <a:lnTo>
                      <a:pt x="25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8" name="Freeform 118">
                <a:extLst>
                  <a:ext uri="{FF2B5EF4-FFF2-40B4-BE49-F238E27FC236}">
                    <a16:creationId xmlns:a16="http://schemas.microsoft.com/office/drawing/2014/main" id="{2777B7A0-E712-D023-BBC0-BE0F46E037B2}"/>
                  </a:ext>
                </a:extLst>
              </p:cNvPr>
              <p:cNvSpPr>
                <a:spLocks/>
              </p:cNvSpPr>
              <p:nvPr/>
            </p:nvSpPr>
            <p:spPr bwMode="auto">
              <a:xfrm>
                <a:off x="2249" y="1927"/>
                <a:ext cx="38" cy="17"/>
              </a:xfrm>
              <a:custGeom>
                <a:avLst/>
                <a:gdLst>
                  <a:gd name="T0" fmla="*/ 5 w 188"/>
                  <a:gd name="T1" fmla="*/ 5 h 85"/>
                  <a:gd name="T2" fmla="*/ 19 w 188"/>
                  <a:gd name="T3" fmla="*/ 13 h 85"/>
                  <a:gd name="T4" fmla="*/ 27 w 188"/>
                  <a:gd name="T5" fmla="*/ 21 h 85"/>
                  <a:gd name="T6" fmla="*/ 22 w 188"/>
                  <a:gd name="T7" fmla="*/ 32 h 85"/>
                  <a:gd name="T8" fmla="*/ 27 w 188"/>
                  <a:gd name="T9" fmla="*/ 44 h 85"/>
                  <a:gd name="T10" fmla="*/ 37 w 188"/>
                  <a:gd name="T11" fmla="*/ 56 h 85"/>
                  <a:gd name="T12" fmla="*/ 48 w 188"/>
                  <a:gd name="T13" fmla="*/ 65 h 85"/>
                  <a:gd name="T14" fmla="*/ 60 w 188"/>
                  <a:gd name="T15" fmla="*/ 73 h 85"/>
                  <a:gd name="T16" fmla="*/ 69 w 188"/>
                  <a:gd name="T17" fmla="*/ 77 h 85"/>
                  <a:gd name="T18" fmla="*/ 82 w 188"/>
                  <a:gd name="T19" fmla="*/ 82 h 85"/>
                  <a:gd name="T20" fmla="*/ 87 w 188"/>
                  <a:gd name="T21" fmla="*/ 82 h 85"/>
                  <a:gd name="T22" fmla="*/ 90 w 188"/>
                  <a:gd name="T23" fmla="*/ 83 h 85"/>
                  <a:gd name="T24" fmla="*/ 90 w 188"/>
                  <a:gd name="T25" fmla="*/ 83 h 85"/>
                  <a:gd name="T26" fmla="*/ 81 w 188"/>
                  <a:gd name="T27" fmla="*/ 75 h 85"/>
                  <a:gd name="T28" fmla="*/ 70 w 188"/>
                  <a:gd name="T29" fmla="*/ 66 h 85"/>
                  <a:gd name="T30" fmla="*/ 66 w 188"/>
                  <a:gd name="T31" fmla="*/ 55 h 85"/>
                  <a:gd name="T32" fmla="*/ 75 w 188"/>
                  <a:gd name="T33" fmla="*/ 43 h 85"/>
                  <a:gd name="T34" fmla="*/ 87 w 188"/>
                  <a:gd name="T35" fmla="*/ 47 h 85"/>
                  <a:gd name="T36" fmla="*/ 102 w 188"/>
                  <a:gd name="T37" fmla="*/ 47 h 85"/>
                  <a:gd name="T38" fmla="*/ 117 w 188"/>
                  <a:gd name="T39" fmla="*/ 47 h 85"/>
                  <a:gd name="T40" fmla="*/ 131 w 188"/>
                  <a:gd name="T41" fmla="*/ 49 h 85"/>
                  <a:gd name="T42" fmla="*/ 123 w 188"/>
                  <a:gd name="T43" fmla="*/ 40 h 85"/>
                  <a:gd name="T44" fmla="*/ 110 w 188"/>
                  <a:gd name="T45" fmla="*/ 34 h 85"/>
                  <a:gd name="T46" fmla="*/ 98 w 188"/>
                  <a:gd name="T47" fmla="*/ 29 h 85"/>
                  <a:gd name="T48" fmla="*/ 89 w 188"/>
                  <a:gd name="T49" fmla="*/ 19 h 85"/>
                  <a:gd name="T50" fmla="*/ 98 w 188"/>
                  <a:gd name="T51" fmla="*/ 13 h 85"/>
                  <a:gd name="T52" fmla="*/ 109 w 188"/>
                  <a:gd name="T53" fmla="*/ 13 h 85"/>
                  <a:gd name="T54" fmla="*/ 122 w 188"/>
                  <a:gd name="T55" fmla="*/ 17 h 85"/>
                  <a:gd name="T56" fmla="*/ 133 w 188"/>
                  <a:gd name="T57" fmla="*/ 19 h 85"/>
                  <a:gd name="T58" fmla="*/ 147 w 188"/>
                  <a:gd name="T59" fmla="*/ 25 h 85"/>
                  <a:gd name="T60" fmla="*/ 161 w 188"/>
                  <a:gd name="T61" fmla="*/ 32 h 85"/>
                  <a:gd name="T62" fmla="*/ 175 w 188"/>
                  <a:gd name="T63" fmla="*/ 39 h 85"/>
                  <a:gd name="T64" fmla="*/ 188 w 188"/>
                  <a:gd name="T65" fmla="*/ 46 h 85"/>
                  <a:gd name="T66" fmla="*/ 172 w 188"/>
                  <a:gd name="T67" fmla="*/ 34 h 85"/>
                  <a:gd name="T68" fmla="*/ 159 w 188"/>
                  <a:gd name="T69" fmla="*/ 19 h 85"/>
                  <a:gd name="T70" fmla="*/ 145 w 188"/>
                  <a:gd name="T71" fmla="*/ 12 h 85"/>
                  <a:gd name="T72" fmla="*/ 130 w 188"/>
                  <a:gd name="T73" fmla="*/ 10 h 85"/>
                  <a:gd name="T74" fmla="*/ 115 w 188"/>
                  <a:gd name="T75" fmla="*/ 10 h 85"/>
                  <a:gd name="T76" fmla="*/ 100 w 188"/>
                  <a:gd name="T77" fmla="*/ 10 h 85"/>
                  <a:gd name="T78" fmla="*/ 74 w 188"/>
                  <a:gd name="T79" fmla="*/ 7 h 85"/>
                  <a:gd name="T80" fmla="*/ 48 w 188"/>
                  <a:gd name="T81" fmla="*/ 2 h 85"/>
                  <a:gd name="T82" fmla="*/ 24 w 188"/>
                  <a:gd name="T83" fmla="*/ 0 h 85"/>
                  <a:gd name="T84" fmla="*/ 0 w 188"/>
                  <a:gd name="T85"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85">
                    <a:moveTo>
                      <a:pt x="0" y="1"/>
                    </a:moveTo>
                    <a:lnTo>
                      <a:pt x="5" y="5"/>
                    </a:lnTo>
                    <a:lnTo>
                      <a:pt x="12" y="10"/>
                    </a:lnTo>
                    <a:lnTo>
                      <a:pt x="19" y="13"/>
                    </a:lnTo>
                    <a:lnTo>
                      <a:pt x="26" y="17"/>
                    </a:lnTo>
                    <a:lnTo>
                      <a:pt x="27" y="21"/>
                    </a:lnTo>
                    <a:lnTo>
                      <a:pt x="24" y="27"/>
                    </a:lnTo>
                    <a:lnTo>
                      <a:pt x="22" y="32"/>
                    </a:lnTo>
                    <a:lnTo>
                      <a:pt x="22" y="38"/>
                    </a:lnTo>
                    <a:lnTo>
                      <a:pt x="27" y="44"/>
                    </a:lnTo>
                    <a:lnTo>
                      <a:pt x="31" y="51"/>
                    </a:lnTo>
                    <a:lnTo>
                      <a:pt x="37" y="56"/>
                    </a:lnTo>
                    <a:lnTo>
                      <a:pt x="43" y="60"/>
                    </a:lnTo>
                    <a:lnTo>
                      <a:pt x="48" y="65"/>
                    </a:lnTo>
                    <a:lnTo>
                      <a:pt x="54" y="70"/>
                    </a:lnTo>
                    <a:lnTo>
                      <a:pt x="60" y="73"/>
                    </a:lnTo>
                    <a:lnTo>
                      <a:pt x="66" y="79"/>
                    </a:lnTo>
                    <a:lnTo>
                      <a:pt x="69" y="77"/>
                    </a:lnTo>
                    <a:lnTo>
                      <a:pt x="81" y="85"/>
                    </a:lnTo>
                    <a:lnTo>
                      <a:pt x="82" y="82"/>
                    </a:lnTo>
                    <a:lnTo>
                      <a:pt x="85" y="81"/>
                    </a:lnTo>
                    <a:lnTo>
                      <a:pt x="87" y="82"/>
                    </a:lnTo>
                    <a:lnTo>
                      <a:pt x="90" y="83"/>
                    </a:lnTo>
                    <a:lnTo>
                      <a:pt x="90" y="83"/>
                    </a:lnTo>
                    <a:lnTo>
                      <a:pt x="90" y="83"/>
                    </a:lnTo>
                    <a:lnTo>
                      <a:pt x="90" y="83"/>
                    </a:lnTo>
                    <a:lnTo>
                      <a:pt x="86" y="80"/>
                    </a:lnTo>
                    <a:lnTo>
                      <a:pt x="81" y="75"/>
                    </a:lnTo>
                    <a:lnTo>
                      <a:pt x="75" y="71"/>
                    </a:lnTo>
                    <a:lnTo>
                      <a:pt x="70" y="66"/>
                    </a:lnTo>
                    <a:lnTo>
                      <a:pt x="67" y="60"/>
                    </a:lnTo>
                    <a:lnTo>
                      <a:pt x="66" y="55"/>
                    </a:lnTo>
                    <a:lnTo>
                      <a:pt x="68" y="49"/>
                    </a:lnTo>
                    <a:lnTo>
                      <a:pt x="75" y="43"/>
                    </a:lnTo>
                    <a:lnTo>
                      <a:pt x="81" y="46"/>
                    </a:lnTo>
                    <a:lnTo>
                      <a:pt x="87" y="47"/>
                    </a:lnTo>
                    <a:lnTo>
                      <a:pt x="94" y="47"/>
                    </a:lnTo>
                    <a:lnTo>
                      <a:pt x="102" y="47"/>
                    </a:lnTo>
                    <a:lnTo>
                      <a:pt x="109" y="47"/>
                    </a:lnTo>
                    <a:lnTo>
                      <a:pt x="117" y="47"/>
                    </a:lnTo>
                    <a:lnTo>
                      <a:pt x="124" y="47"/>
                    </a:lnTo>
                    <a:lnTo>
                      <a:pt x="131" y="49"/>
                    </a:lnTo>
                    <a:lnTo>
                      <a:pt x="129" y="43"/>
                    </a:lnTo>
                    <a:lnTo>
                      <a:pt x="123" y="40"/>
                    </a:lnTo>
                    <a:lnTo>
                      <a:pt x="117" y="36"/>
                    </a:lnTo>
                    <a:lnTo>
                      <a:pt x="110" y="34"/>
                    </a:lnTo>
                    <a:lnTo>
                      <a:pt x="103" y="32"/>
                    </a:lnTo>
                    <a:lnTo>
                      <a:pt x="98" y="29"/>
                    </a:lnTo>
                    <a:lnTo>
                      <a:pt x="92" y="25"/>
                    </a:lnTo>
                    <a:lnTo>
                      <a:pt x="89" y="19"/>
                    </a:lnTo>
                    <a:lnTo>
                      <a:pt x="93" y="16"/>
                    </a:lnTo>
                    <a:lnTo>
                      <a:pt x="98" y="13"/>
                    </a:lnTo>
                    <a:lnTo>
                      <a:pt x="103" y="13"/>
                    </a:lnTo>
                    <a:lnTo>
                      <a:pt x="109" y="13"/>
                    </a:lnTo>
                    <a:lnTo>
                      <a:pt x="116" y="15"/>
                    </a:lnTo>
                    <a:lnTo>
                      <a:pt x="122" y="17"/>
                    </a:lnTo>
                    <a:lnTo>
                      <a:pt x="128" y="18"/>
                    </a:lnTo>
                    <a:lnTo>
                      <a:pt x="133" y="19"/>
                    </a:lnTo>
                    <a:lnTo>
                      <a:pt x="140" y="23"/>
                    </a:lnTo>
                    <a:lnTo>
                      <a:pt x="147" y="25"/>
                    </a:lnTo>
                    <a:lnTo>
                      <a:pt x="154" y="28"/>
                    </a:lnTo>
                    <a:lnTo>
                      <a:pt x="161" y="32"/>
                    </a:lnTo>
                    <a:lnTo>
                      <a:pt x="168" y="35"/>
                    </a:lnTo>
                    <a:lnTo>
                      <a:pt x="175" y="39"/>
                    </a:lnTo>
                    <a:lnTo>
                      <a:pt x="181" y="42"/>
                    </a:lnTo>
                    <a:lnTo>
                      <a:pt x="188" y="46"/>
                    </a:lnTo>
                    <a:lnTo>
                      <a:pt x="180" y="39"/>
                    </a:lnTo>
                    <a:lnTo>
                      <a:pt x="172" y="34"/>
                    </a:lnTo>
                    <a:lnTo>
                      <a:pt x="163" y="28"/>
                    </a:lnTo>
                    <a:lnTo>
                      <a:pt x="159" y="19"/>
                    </a:lnTo>
                    <a:lnTo>
                      <a:pt x="152" y="15"/>
                    </a:lnTo>
                    <a:lnTo>
                      <a:pt x="145" y="12"/>
                    </a:lnTo>
                    <a:lnTo>
                      <a:pt x="137" y="11"/>
                    </a:lnTo>
                    <a:lnTo>
                      <a:pt x="130" y="10"/>
                    </a:lnTo>
                    <a:lnTo>
                      <a:pt x="122" y="10"/>
                    </a:lnTo>
                    <a:lnTo>
                      <a:pt x="115" y="10"/>
                    </a:lnTo>
                    <a:lnTo>
                      <a:pt x="107" y="10"/>
                    </a:lnTo>
                    <a:lnTo>
                      <a:pt x="100" y="10"/>
                    </a:lnTo>
                    <a:lnTo>
                      <a:pt x="86" y="9"/>
                    </a:lnTo>
                    <a:lnTo>
                      <a:pt x="74" y="7"/>
                    </a:lnTo>
                    <a:lnTo>
                      <a:pt x="61" y="4"/>
                    </a:lnTo>
                    <a:lnTo>
                      <a:pt x="48" y="2"/>
                    </a:lnTo>
                    <a:lnTo>
                      <a:pt x="36" y="1"/>
                    </a:lnTo>
                    <a:lnTo>
                      <a:pt x="24" y="0"/>
                    </a:lnTo>
                    <a:lnTo>
                      <a:pt x="12" y="0"/>
                    </a:lnTo>
                    <a:lnTo>
                      <a:pt x="0" y="1"/>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79" name="Freeform 119">
                <a:extLst>
                  <a:ext uri="{FF2B5EF4-FFF2-40B4-BE49-F238E27FC236}">
                    <a16:creationId xmlns:a16="http://schemas.microsoft.com/office/drawing/2014/main" id="{B42E9E2C-23CB-98DC-6D55-BEF2E31E63E4}"/>
                  </a:ext>
                </a:extLst>
              </p:cNvPr>
              <p:cNvSpPr>
                <a:spLocks/>
              </p:cNvSpPr>
              <p:nvPr/>
            </p:nvSpPr>
            <p:spPr bwMode="auto">
              <a:xfrm>
                <a:off x="2081" y="1939"/>
                <a:ext cx="107" cy="148"/>
              </a:xfrm>
              <a:custGeom>
                <a:avLst/>
                <a:gdLst>
                  <a:gd name="T0" fmla="*/ 162 w 531"/>
                  <a:gd name="T1" fmla="*/ 32 h 743"/>
                  <a:gd name="T2" fmla="*/ 259 w 531"/>
                  <a:gd name="T3" fmla="*/ 21 h 743"/>
                  <a:gd name="T4" fmla="*/ 353 w 531"/>
                  <a:gd name="T5" fmla="*/ 42 h 743"/>
                  <a:gd name="T6" fmla="*/ 457 w 531"/>
                  <a:gd name="T7" fmla="*/ 111 h 743"/>
                  <a:gd name="T8" fmla="*/ 477 w 531"/>
                  <a:gd name="T9" fmla="*/ 173 h 743"/>
                  <a:gd name="T10" fmla="*/ 511 w 531"/>
                  <a:gd name="T11" fmla="*/ 248 h 743"/>
                  <a:gd name="T12" fmla="*/ 475 w 531"/>
                  <a:gd name="T13" fmla="*/ 322 h 743"/>
                  <a:gd name="T14" fmla="*/ 454 w 531"/>
                  <a:gd name="T15" fmla="*/ 347 h 743"/>
                  <a:gd name="T16" fmla="*/ 480 w 531"/>
                  <a:gd name="T17" fmla="*/ 259 h 743"/>
                  <a:gd name="T18" fmla="*/ 456 w 531"/>
                  <a:gd name="T19" fmla="*/ 242 h 743"/>
                  <a:gd name="T20" fmla="*/ 405 w 531"/>
                  <a:gd name="T21" fmla="*/ 140 h 743"/>
                  <a:gd name="T22" fmla="*/ 347 w 531"/>
                  <a:gd name="T23" fmla="*/ 107 h 743"/>
                  <a:gd name="T24" fmla="*/ 390 w 531"/>
                  <a:gd name="T25" fmla="*/ 159 h 743"/>
                  <a:gd name="T26" fmla="*/ 428 w 531"/>
                  <a:gd name="T27" fmla="*/ 217 h 743"/>
                  <a:gd name="T28" fmla="*/ 434 w 531"/>
                  <a:gd name="T29" fmla="*/ 283 h 743"/>
                  <a:gd name="T30" fmla="*/ 424 w 531"/>
                  <a:gd name="T31" fmla="*/ 284 h 743"/>
                  <a:gd name="T32" fmla="*/ 393 w 531"/>
                  <a:gd name="T33" fmla="*/ 244 h 743"/>
                  <a:gd name="T34" fmla="*/ 383 w 531"/>
                  <a:gd name="T35" fmla="*/ 249 h 743"/>
                  <a:gd name="T36" fmla="*/ 412 w 531"/>
                  <a:gd name="T37" fmla="*/ 318 h 743"/>
                  <a:gd name="T38" fmla="*/ 421 w 531"/>
                  <a:gd name="T39" fmla="*/ 415 h 743"/>
                  <a:gd name="T40" fmla="*/ 366 w 531"/>
                  <a:gd name="T41" fmla="*/ 558 h 743"/>
                  <a:gd name="T42" fmla="*/ 288 w 531"/>
                  <a:gd name="T43" fmla="*/ 627 h 743"/>
                  <a:gd name="T44" fmla="*/ 138 w 531"/>
                  <a:gd name="T45" fmla="*/ 537 h 743"/>
                  <a:gd name="T46" fmla="*/ 115 w 531"/>
                  <a:gd name="T47" fmla="*/ 398 h 743"/>
                  <a:gd name="T48" fmla="*/ 108 w 531"/>
                  <a:gd name="T49" fmla="*/ 247 h 743"/>
                  <a:gd name="T50" fmla="*/ 70 w 531"/>
                  <a:gd name="T51" fmla="*/ 365 h 743"/>
                  <a:gd name="T52" fmla="*/ 46 w 531"/>
                  <a:gd name="T53" fmla="*/ 397 h 743"/>
                  <a:gd name="T54" fmla="*/ 41 w 531"/>
                  <a:gd name="T55" fmla="*/ 337 h 743"/>
                  <a:gd name="T56" fmla="*/ 38 w 531"/>
                  <a:gd name="T57" fmla="*/ 285 h 743"/>
                  <a:gd name="T58" fmla="*/ 35 w 531"/>
                  <a:gd name="T59" fmla="*/ 178 h 743"/>
                  <a:gd name="T60" fmla="*/ 79 w 531"/>
                  <a:gd name="T61" fmla="*/ 58 h 743"/>
                  <a:gd name="T62" fmla="*/ 26 w 531"/>
                  <a:gd name="T63" fmla="*/ 128 h 743"/>
                  <a:gd name="T64" fmla="*/ 6 w 531"/>
                  <a:gd name="T65" fmla="*/ 341 h 743"/>
                  <a:gd name="T66" fmla="*/ 39 w 531"/>
                  <a:gd name="T67" fmla="*/ 449 h 743"/>
                  <a:gd name="T68" fmla="*/ 76 w 531"/>
                  <a:gd name="T69" fmla="*/ 527 h 743"/>
                  <a:gd name="T70" fmla="*/ 131 w 531"/>
                  <a:gd name="T71" fmla="*/ 582 h 743"/>
                  <a:gd name="T72" fmla="*/ 97 w 531"/>
                  <a:gd name="T73" fmla="*/ 625 h 743"/>
                  <a:gd name="T74" fmla="*/ 126 w 531"/>
                  <a:gd name="T75" fmla="*/ 627 h 743"/>
                  <a:gd name="T76" fmla="*/ 168 w 531"/>
                  <a:gd name="T77" fmla="*/ 616 h 743"/>
                  <a:gd name="T78" fmla="*/ 230 w 531"/>
                  <a:gd name="T79" fmla="*/ 714 h 743"/>
                  <a:gd name="T80" fmla="*/ 277 w 531"/>
                  <a:gd name="T81" fmla="*/ 741 h 743"/>
                  <a:gd name="T82" fmla="*/ 336 w 531"/>
                  <a:gd name="T83" fmla="*/ 690 h 743"/>
                  <a:gd name="T84" fmla="*/ 366 w 531"/>
                  <a:gd name="T85" fmla="*/ 605 h 743"/>
                  <a:gd name="T86" fmla="*/ 415 w 531"/>
                  <a:gd name="T87" fmla="*/ 628 h 743"/>
                  <a:gd name="T88" fmla="*/ 392 w 531"/>
                  <a:gd name="T89" fmla="*/ 587 h 743"/>
                  <a:gd name="T90" fmla="*/ 413 w 531"/>
                  <a:gd name="T91" fmla="*/ 554 h 743"/>
                  <a:gd name="T92" fmla="*/ 445 w 531"/>
                  <a:gd name="T93" fmla="*/ 518 h 743"/>
                  <a:gd name="T94" fmla="*/ 476 w 531"/>
                  <a:gd name="T95" fmla="*/ 452 h 743"/>
                  <a:gd name="T96" fmla="*/ 496 w 531"/>
                  <a:gd name="T97" fmla="*/ 393 h 743"/>
                  <a:gd name="T98" fmla="*/ 530 w 531"/>
                  <a:gd name="T99" fmla="*/ 267 h 743"/>
                  <a:gd name="T100" fmla="*/ 511 w 531"/>
                  <a:gd name="T101" fmla="*/ 187 h 743"/>
                  <a:gd name="T102" fmla="*/ 469 w 531"/>
                  <a:gd name="T103" fmla="*/ 93 h 743"/>
                  <a:gd name="T104" fmla="*/ 390 w 531"/>
                  <a:gd name="T105" fmla="*/ 34 h 743"/>
                  <a:gd name="T106" fmla="*/ 297 w 531"/>
                  <a:gd name="T107" fmla="*/ 6 h 743"/>
                  <a:gd name="T108" fmla="*/ 197 w 531"/>
                  <a:gd name="T109" fmla="*/ 1 h 743"/>
                  <a:gd name="T110" fmla="*/ 115 w 531"/>
                  <a:gd name="T111" fmla="*/ 4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1" h="743">
                    <a:moveTo>
                      <a:pt x="108" y="60"/>
                    </a:moveTo>
                    <a:lnTo>
                      <a:pt x="116" y="57"/>
                    </a:lnTo>
                    <a:lnTo>
                      <a:pt x="121" y="52"/>
                    </a:lnTo>
                    <a:lnTo>
                      <a:pt x="127" y="46"/>
                    </a:lnTo>
                    <a:lnTo>
                      <a:pt x="134" y="41"/>
                    </a:lnTo>
                    <a:lnTo>
                      <a:pt x="148" y="37"/>
                    </a:lnTo>
                    <a:lnTo>
                      <a:pt x="162" y="32"/>
                    </a:lnTo>
                    <a:lnTo>
                      <a:pt x="175" y="29"/>
                    </a:lnTo>
                    <a:lnTo>
                      <a:pt x="189" y="26"/>
                    </a:lnTo>
                    <a:lnTo>
                      <a:pt x="203" y="24"/>
                    </a:lnTo>
                    <a:lnTo>
                      <a:pt x="217" y="22"/>
                    </a:lnTo>
                    <a:lnTo>
                      <a:pt x="230" y="21"/>
                    </a:lnTo>
                    <a:lnTo>
                      <a:pt x="245" y="21"/>
                    </a:lnTo>
                    <a:lnTo>
                      <a:pt x="259" y="21"/>
                    </a:lnTo>
                    <a:lnTo>
                      <a:pt x="273" y="22"/>
                    </a:lnTo>
                    <a:lnTo>
                      <a:pt x="287" y="23"/>
                    </a:lnTo>
                    <a:lnTo>
                      <a:pt x="300" y="25"/>
                    </a:lnTo>
                    <a:lnTo>
                      <a:pt x="313" y="29"/>
                    </a:lnTo>
                    <a:lnTo>
                      <a:pt x="327" y="32"/>
                    </a:lnTo>
                    <a:lnTo>
                      <a:pt x="340" y="37"/>
                    </a:lnTo>
                    <a:lnTo>
                      <a:pt x="353" y="42"/>
                    </a:lnTo>
                    <a:lnTo>
                      <a:pt x="369" y="50"/>
                    </a:lnTo>
                    <a:lnTo>
                      <a:pt x="384" y="60"/>
                    </a:lnTo>
                    <a:lnTo>
                      <a:pt x="400" y="69"/>
                    </a:lnTo>
                    <a:lnTo>
                      <a:pt x="415" y="79"/>
                    </a:lnTo>
                    <a:lnTo>
                      <a:pt x="429" y="89"/>
                    </a:lnTo>
                    <a:lnTo>
                      <a:pt x="444" y="101"/>
                    </a:lnTo>
                    <a:lnTo>
                      <a:pt x="457" y="111"/>
                    </a:lnTo>
                    <a:lnTo>
                      <a:pt x="470" y="123"/>
                    </a:lnTo>
                    <a:lnTo>
                      <a:pt x="476" y="131"/>
                    </a:lnTo>
                    <a:lnTo>
                      <a:pt x="481" y="138"/>
                    </a:lnTo>
                    <a:lnTo>
                      <a:pt x="485" y="147"/>
                    </a:lnTo>
                    <a:lnTo>
                      <a:pt x="485" y="156"/>
                    </a:lnTo>
                    <a:lnTo>
                      <a:pt x="479" y="165"/>
                    </a:lnTo>
                    <a:lnTo>
                      <a:pt x="477" y="173"/>
                    </a:lnTo>
                    <a:lnTo>
                      <a:pt x="478" y="181"/>
                    </a:lnTo>
                    <a:lnTo>
                      <a:pt x="481" y="189"/>
                    </a:lnTo>
                    <a:lnTo>
                      <a:pt x="486" y="197"/>
                    </a:lnTo>
                    <a:lnTo>
                      <a:pt x="492" y="205"/>
                    </a:lnTo>
                    <a:lnTo>
                      <a:pt x="496" y="212"/>
                    </a:lnTo>
                    <a:lnTo>
                      <a:pt x="499" y="220"/>
                    </a:lnTo>
                    <a:lnTo>
                      <a:pt x="511" y="248"/>
                    </a:lnTo>
                    <a:lnTo>
                      <a:pt x="506" y="260"/>
                    </a:lnTo>
                    <a:lnTo>
                      <a:pt x="501" y="274"/>
                    </a:lnTo>
                    <a:lnTo>
                      <a:pt x="494" y="285"/>
                    </a:lnTo>
                    <a:lnTo>
                      <a:pt x="484" y="295"/>
                    </a:lnTo>
                    <a:lnTo>
                      <a:pt x="479" y="304"/>
                    </a:lnTo>
                    <a:lnTo>
                      <a:pt x="478" y="314"/>
                    </a:lnTo>
                    <a:lnTo>
                      <a:pt x="475" y="322"/>
                    </a:lnTo>
                    <a:lnTo>
                      <a:pt x="465" y="327"/>
                    </a:lnTo>
                    <a:lnTo>
                      <a:pt x="462" y="339"/>
                    </a:lnTo>
                    <a:lnTo>
                      <a:pt x="461" y="351"/>
                    </a:lnTo>
                    <a:lnTo>
                      <a:pt x="460" y="363"/>
                    </a:lnTo>
                    <a:lnTo>
                      <a:pt x="459" y="376"/>
                    </a:lnTo>
                    <a:lnTo>
                      <a:pt x="453" y="361"/>
                    </a:lnTo>
                    <a:lnTo>
                      <a:pt x="454" y="347"/>
                    </a:lnTo>
                    <a:lnTo>
                      <a:pt x="457" y="334"/>
                    </a:lnTo>
                    <a:lnTo>
                      <a:pt x="465" y="320"/>
                    </a:lnTo>
                    <a:lnTo>
                      <a:pt x="472" y="307"/>
                    </a:lnTo>
                    <a:lnTo>
                      <a:pt x="479" y="294"/>
                    </a:lnTo>
                    <a:lnTo>
                      <a:pt x="483" y="279"/>
                    </a:lnTo>
                    <a:lnTo>
                      <a:pt x="481" y="264"/>
                    </a:lnTo>
                    <a:lnTo>
                      <a:pt x="480" y="259"/>
                    </a:lnTo>
                    <a:lnTo>
                      <a:pt x="480" y="253"/>
                    </a:lnTo>
                    <a:lnTo>
                      <a:pt x="477" y="250"/>
                    </a:lnTo>
                    <a:lnTo>
                      <a:pt x="472" y="250"/>
                    </a:lnTo>
                    <a:lnTo>
                      <a:pt x="463" y="273"/>
                    </a:lnTo>
                    <a:lnTo>
                      <a:pt x="461" y="264"/>
                    </a:lnTo>
                    <a:lnTo>
                      <a:pt x="459" y="252"/>
                    </a:lnTo>
                    <a:lnTo>
                      <a:pt x="456" y="242"/>
                    </a:lnTo>
                    <a:lnTo>
                      <a:pt x="457" y="232"/>
                    </a:lnTo>
                    <a:lnTo>
                      <a:pt x="461" y="232"/>
                    </a:lnTo>
                    <a:lnTo>
                      <a:pt x="454" y="211"/>
                    </a:lnTo>
                    <a:lnTo>
                      <a:pt x="445" y="193"/>
                    </a:lnTo>
                    <a:lnTo>
                      <a:pt x="433" y="174"/>
                    </a:lnTo>
                    <a:lnTo>
                      <a:pt x="420" y="156"/>
                    </a:lnTo>
                    <a:lnTo>
                      <a:pt x="405" y="140"/>
                    </a:lnTo>
                    <a:lnTo>
                      <a:pt x="389" y="125"/>
                    </a:lnTo>
                    <a:lnTo>
                      <a:pt x="371" y="111"/>
                    </a:lnTo>
                    <a:lnTo>
                      <a:pt x="353" y="99"/>
                    </a:lnTo>
                    <a:lnTo>
                      <a:pt x="350" y="99"/>
                    </a:lnTo>
                    <a:lnTo>
                      <a:pt x="348" y="100"/>
                    </a:lnTo>
                    <a:lnTo>
                      <a:pt x="347" y="103"/>
                    </a:lnTo>
                    <a:lnTo>
                      <a:pt x="347" y="107"/>
                    </a:lnTo>
                    <a:lnTo>
                      <a:pt x="351" y="116"/>
                    </a:lnTo>
                    <a:lnTo>
                      <a:pt x="356" y="125"/>
                    </a:lnTo>
                    <a:lnTo>
                      <a:pt x="362" y="132"/>
                    </a:lnTo>
                    <a:lnTo>
                      <a:pt x="370" y="139"/>
                    </a:lnTo>
                    <a:lnTo>
                      <a:pt x="377" y="146"/>
                    </a:lnTo>
                    <a:lnTo>
                      <a:pt x="384" y="152"/>
                    </a:lnTo>
                    <a:lnTo>
                      <a:pt x="390" y="159"/>
                    </a:lnTo>
                    <a:lnTo>
                      <a:pt x="395" y="167"/>
                    </a:lnTo>
                    <a:lnTo>
                      <a:pt x="407" y="169"/>
                    </a:lnTo>
                    <a:lnTo>
                      <a:pt x="414" y="177"/>
                    </a:lnTo>
                    <a:lnTo>
                      <a:pt x="418" y="186"/>
                    </a:lnTo>
                    <a:lnTo>
                      <a:pt x="425" y="195"/>
                    </a:lnTo>
                    <a:lnTo>
                      <a:pt x="426" y="205"/>
                    </a:lnTo>
                    <a:lnTo>
                      <a:pt x="428" y="217"/>
                    </a:lnTo>
                    <a:lnTo>
                      <a:pt x="429" y="229"/>
                    </a:lnTo>
                    <a:lnTo>
                      <a:pt x="432" y="240"/>
                    </a:lnTo>
                    <a:lnTo>
                      <a:pt x="432" y="247"/>
                    </a:lnTo>
                    <a:lnTo>
                      <a:pt x="434" y="253"/>
                    </a:lnTo>
                    <a:lnTo>
                      <a:pt x="436" y="263"/>
                    </a:lnTo>
                    <a:lnTo>
                      <a:pt x="433" y="271"/>
                    </a:lnTo>
                    <a:lnTo>
                      <a:pt x="434" y="283"/>
                    </a:lnTo>
                    <a:lnTo>
                      <a:pt x="437" y="296"/>
                    </a:lnTo>
                    <a:lnTo>
                      <a:pt x="439" y="308"/>
                    </a:lnTo>
                    <a:lnTo>
                      <a:pt x="441" y="321"/>
                    </a:lnTo>
                    <a:lnTo>
                      <a:pt x="438" y="312"/>
                    </a:lnTo>
                    <a:lnTo>
                      <a:pt x="433" y="303"/>
                    </a:lnTo>
                    <a:lnTo>
                      <a:pt x="429" y="294"/>
                    </a:lnTo>
                    <a:lnTo>
                      <a:pt x="424" y="284"/>
                    </a:lnTo>
                    <a:lnTo>
                      <a:pt x="418" y="275"/>
                    </a:lnTo>
                    <a:lnTo>
                      <a:pt x="413" y="267"/>
                    </a:lnTo>
                    <a:lnTo>
                      <a:pt x="406" y="259"/>
                    </a:lnTo>
                    <a:lnTo>
                      <a:pt x="398" y="252"/>
                    </a:lnTo>
                    <a:lnTo>
                      <a:pt x="397" y="249"/>
                    </a:lnTo>
                    <a:lnTo>
                      <a:pt x="395" y="245"/>
                    </a:lnTo>
                    <a:lnTo>
                      <a:pt x="393" y="244"/>
                    </a:lnTo>
                    <a:lnTo>
                      <a:pt x="390" y="242"/>
                    </a:lnTo>
                    <a:lnTo>
                      <a:pt x="387" y="243"/>
                    </a:lnTo>
                    <a:lnTo>
                      <a:pt x="385" y="242"/>
                    </a:lnTo>
                    <a:lnTo>
                      <a:pt x="383" y="240"/>
                    </a:lnTo>
                    <a:lnTo>
                      <a:pt x="379" y="238"/>
                    </a:lnTo>
                    <a:lnTo>
                      <a:pt x="377" y="244"/>
                    </a:lnTo>
                    <a:lnTo>
                      <a:pt x="383" y="249"/>
                    </a:lnTo>
                    <a:lnTo>
                      <a:pt x="387" y="255"/>
                    </a:lnTo>
                    <a:lnTo>
                      <a:pt x="391" y="261"/>
                    </a:lnTo>
                    <a:lnTo>
                      <a:pt x="392" y="268"/>
                    </a:lnTo>
                    <a:lnTo>
                      <a:pt x="417" y="310"/>
                    </a:lnTo>
                    <a:lnTo>
                      <a:pt x="414" y="311"/>
                    </a:lnTo>
                    <a:lnTo>
                      <a:pt x="412" y="314"/>
                    </a:lnTo>
                    <a:lnTo>
                      <a:pt x="412" y="318"/>
                    </a:lnTo>
                    <a:lnTo>
                      <a:pt x="412" y="322"/>
                    </a:lnTo>
                    <a:lnTo>
                      <a:pt x="412" y="335"/>
                    </a:lnTo>
                    <a:lnTo>
                      <a:pt x="410" y="347"/>
                    </a:lnTo>
                    <a:lnTo>
                      <a:pt x="412" y="359"/>
                    </a:lnTo>
                    <a:lnTo>
                      <a:pt x="417" y="367"/>
                    </a:lnTo>
                    <a:lnTo>
                      <a:pt x="421" y="391"/>
                    </a:lnTo>
                    <a:lnTo>
                      <a:pt x="421" y="415"/>
                    </a:lnTo>
                    <a:lnTo>
                      <a:pt x="416" y="438"/>
                    </a:lnTo>
                    <a:lnTo>
                      <a:pt x="410" y="460"/>
                    </a:lnTo>
                    <a:lnTo>
                      <a:pt x="401" y="483"/>
                    </a:lnTo>
                    <a:lnTo>
                      <a:pt x="392" y="504"/>
                    </a:lnTo>
                    <a:lnTo>
                      <a:pt x="384" y="525"/>
                    </a:lnTo>
                    <a:lnTo>
                      <a:pt x="376" y="547"/>
                    </a:lnTo>
                    <a:lnTo>
                      <a:pt x="366" y="558"/>
                    </a:lnTo>
                    <a:lnTo>
                      <a:pt x="356" y="570"/>
                    </a:lnTo>
                    <a:lnTo>
                      <a:pt x="346" y="582"/>
                    </a:lnTo>
                    <a:lnTo>
                      <a:pt x="336" y="594"/>
                    </a:lnTo>
                    <a:lnTo>
                      <a:pt x="326" y="604"/>
                    </a:lnTo>
                    <a:lnTo>
                      <a:pt x="314" y="613"/>
                    </a:lnTo>
                    <a:lnTo>
                      <a:pt x="301" y="621"/>
                    </a:lnTo>
                    <a:lnTo>
                      <a:pt x="288" y="627"/>
                    </a:lnTo>
                    <a:lnTo>
                      <a:pt x="261" y="628"/>
                    </a:lnTo>
                    <a:lnTo>
                      <a:pt x="235" y="624"/>
                    </a:lnTo>
                    <a:lnTo>
                      <a:pt x="211" y="615"/>
                    </a:lnTo>
                    <a:lnTo>
                      <a:pt x="189" y="600"/>
                    </a:lnTo>
                    <a:lnTo>
                      <a:pt x="170" y="581"/>
                    </a:lnTo>
                    <a:lnTo>
                      <a:pt x="152" y="559"/>
                    </a:lnTo>
                    <a:lnTo>
                      <a:pt x="138" y="537"/>
                    </a:lnTo>
                    <a:lnTo>
                      <a:pt x="126" y="512"/>
                    </a:lnTo>
                    <a:lnTo>
                      <a:pt x="118" y="488"/>
                    </a:lnTo>
                    <a:lnTo>
                      <a:pt x="112" y="463"/>
                    </a:lnTo>
                    <a:lnTo>
                      <a:pt x="111" y="438"/>
                    </a:lnTo>
                    <a:lnTo>
                      <a:pt x="113" y="412"/>
                    </a:lnTo>
                    <a:lnTo>
                      <a:pt x="113" y="406"/>
                    </a:lnTo>
                    <a:lnTo>
                      <a:pt x="115" y="398"/>
                    </a:lnTo>
                    <a:lnTo>
                      <a:pt x="116" y="390"/>
                    </a:lnTo>
                    <a:lnTo>
                      <a:pt x="118" y="384"/>
                    </a:lnTo>
                    <a:lnTo>
                      <a:pt x="107" y="354"/>
                    </a:lnTo>
                    <a:lnTo>
                      <a:pt x="103" y="321"/>
                    </a:lnTo>
                    <a:lnTo>
                      <a:pt x="104" y="288"/>
                    </a:lnTo>
                    <a:lnTo>
                      <a:pt x="108" y="256"/>
                    </a:lnTo>
                    <a:lnTo>
                      <a:pt x="108" y="247"/>
                    </a:lnTo>
                    <a:lnTo>
                      <a:pt x="109" y="236"/>
                    </a:lnTo>
                    <a:lnTo>
                      <a:pt x="109" y="228"/>
                    </a:lnTo>
                    <a:lnTo>
                      <a:pt x="102" y="222"/>
                    </a:lnTo>
                    <a:lnTo>
                      <a:pt x="93" y="258"/>
                    </a:lnTo>
                    <a:lnTo>
                      <a:pt x="85" y="294"/>
                    </a:lnTo>
                    <a:lnTo>
                      <a:pt x="77" y="329"/>
                    </a:lnTo>
                    <a:lnTo>
                      <a:pt x="70" y="365"/>
                    </a:lnTo>
                    <a:lnTo>
                      <a:pt x="66" y="359"/>
                    </a:lnTo>
                    <a:lnTo>
                      <a:pt x="68" y="353"/>
                    </a:lnTo>
                    <a:lnTo>
                      <a:pt x="66" y="349"/>
                    </a:lnTo>
                    <a:lnTo>
                      <a:pt x="61" y="349"/>
                    </a:lnTo>
                    <a:lnTo>
                      <a:pt x="53" y="363"/>
                    </a:lnTo>
                    <a:lnTo>
                      <a:pt x="49" y="379"/>
                    </a:lnTo>
                    <a:lnTo>
                      <a:pt x="46" y="397"/>
                    </a:lnTo>
                    <a:lnTo>
                      <a:pt x="43" y="414"/>
                    </a:lnTo>
                    <a:lnTo>
                      <a:pt x="38" y="399"/>
                    </a:lnTo>
                    <a:lnTo>
                      <a:pt x="34" y="384"/>
                    </a:lnTo>
                    <a:lnTo>
                      <a:pt x="34" y="368"/>
                    </a:lnTo>
                    <a:lnTo>
                      <a:pt x="39" y="354"/>
                    </a:lnTo>
                    <a:lnTo>
                      <a:pt x="39" y="345"/>
                    </a:lnTo>
                    <a:lnTo>
                      <a:pt x="41" y="337"/>
                    </a:lnTo>
                    <a:lnTo>
                      <a:pt x="43" y="329"/>
                    </a:lnTo>
                    <a:lnTo>
                      <a:pt x="40" y="322"/>
                    </a:lnTo>
                    <a:lnTo>
                      <a:pt x="45" y="314"/>
                    </a:lnTo>
                    <a:lnTo>
                      <a:pt x="47" y="305"/>
                    </a:lnTo>
                    <a:lnTo>
                      <a:pt x="46" y="296"/>
                    </a:lnTo>
                    <a:lnTo>
                      <a:pt x="42" y="287"/>
                    </a:lnTo>
                    <a:lnTo>
                      <a:pt x="38" y="285"/>
                    </a:lnTo>
                    <a:lnTo>
                      <a:pt x="34" y="287"/>
                    </a:lnTo>
                    <a:lnTo>
                      <a:pt x="32" y="291"/>
                    </a:lnTo>
                    <a:lnTo>
                      <a:pt x="27" y="294"/>
                    </a:lnTo>
                    <a:lnTo>
                      <a:pt x="31" y="269"/>
                    </a:lnTo>
                    <a:lnTo>
                      <a:pt x="32" y="242"/>
                    </a:lnTo>
                    <a:lnTo>
                      <a:pt x="33" y="211"/>
                    </a:lnTo>
                    <a:lnTo>
                      <a:pt x="35" y="178"/>
                    </a:lnTo>
                    <a:lnTo>
                      <a:pt x="41" y="146"/>
                    </a:lnTo>
                    <a:lnTo>
                      <a:pt x="50" y="115"/>
                    </a:lnTo>
                    <a:lnTo>
                      <a:pt x="66" y="87"/>
                    </a:lnTo>
                    <a:lnTo>
                      <a:pt x="90" y="63"/>
                    </a:lnTo>
                    <a:lnTo>
                      <a:pt x="87" y="58"/>
                    </a:lnTo>
                    <a:lnTo>
                      <a:pt x="82" y="57"/>
                    </a:lnTo>
                    <a:lnTo>
                      <a:pt x="79" y="58"/>
                    </a:lnTo>
                    <a:lnTo>
                      <a:pt x="74" y="61"/>
                    </a:lnTo>
                    <a:lnTo>
                      <a:pt x="70" y="63"/>
                    </a:lnTo>
                    <a:lnTo>
                      <a:pt x="65" y="67"/>
                    </a:lnTo>
                    <a:lnTo>
                      <a:pt x="61" y="70"/>
                    </a:lnTo>
                    <a:lnTo>
                      <a:pt x="56" y="72"/>
                    </a:lnTo>
                    <a:lnTo>
                      <a:pt x="39" y="100"/>
                    </a:lnTo>
                    <a:lnTo>
                      <a:pt x="26" y="128"/>
                    </a:lnTo>
                    <a:lnTo>
                      <a:pt x="17" y="159"/>
                    </a:lnTo>
                    <a:lnTo>
                      <a:pt x="10" y="190"/>
                    </a:lnTo>
                    <a:lnTo>
                      <a:pt x="6" y="224"/>
                    </a:lnTo>
                    <a:lnTo>
                      <a:pt x="3" y="256"/>
                    </a:lnTo>
                    <a:lnTo>
                      <a:pt x="1" y="288"/>
                    </a:lnTo>
                    <a:lnTo>
                      <a:pt x="0" y="320"/>
                    </a:lnTo>
                    <a:lnTo>
                      <a:pt x="6" y="341"/>
                    </a:lnTo>
                    <a:lnTo>
                      <a:pt x="11" y="360"/>
                    </a:lnTo>
                    <a:lnTo>
                      <a:pt x="15" y="379"/>
                    </a:lnTo>
                    <a:lnTo>
                      <a:pt x="11" y="400"/>
                    </a:lnTo>
                    <a:lnTo>
                      <a:pt x="16" y="414"/>
                    </a:lnTo>
                    <a:lnTo>
                      <a:pt x="23" y="425"/>
                    </a:lnTo>
                    <a:lnTo>
                      <a:pt x="31" y="438"/>
                    </a:lnTo>
                    <a:lnTo>
                      <a:pt x="39" y="449"/>
                    </a:lnTo>
                    <a:lnTo>
                      <a:pt x="48" y="460"/>
                    </a:lnTo>
                    <a:lnTo>
                      <a:pt x="56" y="471"/>
                    </a:lnTo>
                    <a:lnTo>
                      <a:pt x="64" y="483"/>
                    </a:lnTo>
                    <a:lnTo>
                      <a:pt x="71" y="495"/>
                    </a:lnTo>
                    <a:lnTo>
                      <a:pt x="78" y="504"/>
                    </a:lnTo>
                    <a:lnTo>
                      <a:pt x="77" y="516"/>
                    </a:lnTo>
                    <a:lnTo>
                      <a:pt x="76" y="527"/>
                    </a:lnTo>
                    <a:lnTo>
                      <a:pt x="82" y="537"/>
                    </a:lnTo>
                    <a:lnTo>
                      <a:pt x="84" y="543"/>
                    </a:lnTo>
                    <a:lnTo>
                      <a:pt x="89" y="548"/>
                    </a:lnTo>
                    <a:lnTo>
                      <a:pt x="96" y="551"/>
                    </a:lnTo>
                    <a:lnTo>
                      <a:pt x="101" y="556"/>
                    </a:lnTo>
                    <a:lnTo>
                      <a:pt x="121" y="557"/>
                    </a:lnTo>
                    <a:lnTo>
                      <a:pt x="131" y="582"/>
                    </a:lnTo>
                    <a:lnTo>
                      <a:pt x="127" y="590"/>
                    </a:lnTo>
                    <a:lnTo>
                      <a:pt x="123" y="597"/>
                    </a:lnTo>
                    <a:lnTo>
                      <a:pt x="118" y="603"/>
                    </a:lnTo>
                    <a:lnTo>
                      <a:pt x="112" y="608"/>
                    </a:lnTo>
                    <a:lnTo>
                      <a:pt x="107" y="612"/>
                    </a:lnTo>
                    <a:lnTo>
                      <a:pt x="101" y="618"/>
                    </a:lnTo>
                    <a:lnTo>
                      <a:pt x="97" y="625"/>
                    </a:lnTo>
                    <a:lnTo>
                      <a:pt x="95" y="633"/>
                    </a:lnTo>
                    <a:lnTo>
                      <a:pt x="100" y="634"/>
                    </a:lnTo>
                    <a:lnTo>
                      <a:pt x="105" y="634"/>
                    </a:lnTo>
                    <a:lnTo>
                      <a:pt x="110" y="634"/>
                    </a:lnTo>
                    <a:lnTo>
                      <a:pt x="116" y="633"/>
                    </a:lnTo>
                    <a:lnTo>
                      <a:pt x="120" y="631"/>
                    </a:lnTo>
                    <a:lnTo>
                      <a:pt x="126" y="627"/>
                    </a:lnTo>
                    <a:lnTo>
                      <a:pt x="131" y="625"/>
                    </a:lnTo>
                    <a:lnTo>
                      <a:pt x="135" y="620"/>
                    </a:lnTo>
                    <a:lnTo>
                      <a:pt x="142" y="618"/>
                    </a:lnTo>
                    <a:lnTo>
                      <a:pt x="149" y="613"/>
                    </a:lnTo>
                    <a:lnTo>
                      <a:pt x="156" y="608"/>
                    </a:lnTo>
                    <a:lnTo>
                      <a:pt x="162" y="601"/>
                    </a:lnTo>
                    <a:lnTo>
                      <a:pt x="168" y="616"/>
                    </a:lnTo>
                    <a:lnTo>
                      <a:pt x="175" y="631"/>
                    </a:lnTo>
                    <a:lnTo>
                      <a:pt x="183" y="644"/>
                    </a:lnTo>
                    <a:lnTo>
                      <a:pt x="193" y="658"/>
                    </a:lnTo>
                    <a:lnTo>
                      <a:pt x="202" y="672"/>
                    </a:lnTo>
                    <a:lnTo>
                      <a:pt x="211" y="687"/>
                    </a:lnTo>
                    <a:lnTo>
                      <a:pt x="221" y="701"/>
                    </a:lnTo>
                    <a:lnTo>
                      <a:pt x="230" y="714"/>
                    </a:lnTo>
                    <a:lnTo>
                      <a:pt x="236" y="720"/>
                    </a:lnTo>
                    <a:lnTo>
                      <a:pt x="243" y="725"/>
                    </a:lnTo>
                    <a:lnTo>
                      <a:pt x="249" y="729"/>
                    </a:lnTo>
                    <a:lnTo>
                      <a:pt x="256" y="733"/>
                    </a:lnTo>
                    <a:lnTo>
                      <a:pt x="264" y="736"/>
                    </a:lnTo>
                    <a:lnTo>
                      <a:pt x="270" y="738"/>
                    </a:lnTo>
                    <a:lnTo>
                      <a:pt x="277" y="741"/>
                    </a:lnTo>
                    <a:lnTo>
                      <a:pt x="284" y="743"/>
                    </a:lnTo>
                    <a:lnTo>
                      <a:pt x="293" y="735"/>
                    </a:lnTo>
                    <a:lnTo>
                      <a:pt x="303" y="726"/>
                    </a:lnTo>
                    <a:lnTo>
                      <a:pt x="312" y="718"/>
                    </a:lnTo>
                    <a:lnTo>
                      <a:pt x="320" y="709"/>
                    </a:lnTo>
                    <a:lnTo>
                      <a:pt x="328" y="699"/>
                    </a:lnTo>
                    <a:lnTo>
                      <a:pt x="336" y="690"/>
                    </a:lnTo>
                    <a:lnTo>
                      <a:pt x="343" y="680"/>
                    </a:lnTo>
                    <a:lnTo>
                      <a:pt x="348" y="670"/>
                    </a:lnTo>
                    <a:lnTo>
                      <a:pt x="345" y="667"/>
                    </a:lnTo>
                    <a:lnTo>
                      <a:pt x="352" y="652"/>
                    </a:lnTo>
                    <a:lnTo>
                      <a:pt x="355" y="636"/>
                    </a:lnTo>
                    <a:lnTo>
                      <a:pt x="359" y="620"/>
                    </a:lnTo>
                    <a:lnTo>
                      <a:pt x="366" y="605"/>
                    </a:lnTo>
                    <a:lnTo>
                      <a:pt x="371" y="610"/>
                    </a:lnTo>
                    <a:lnTo>
                      <a:pt x="378" y="615"/>
                    </a:lnTo>
                    <a:lnTo>
                      <a:pt x="385" y="618"/>
                    </a:lnTo>
                    <a:lnTo>
                      <a:pt x="392" y="621"/>
                    </a:lnTo>
                    <a:lnTo>
                      <a:pt x="400" y="625"/>
                    </a:lnTo>
                    <a:lnTo>
                      <a:pt x="407" y="627"/>
                    </a:lnTo>
                    <a:lnTo>
                      <a:pt x="415" y="628"/>
                    </a:lnTo>
                    <a:lnTo>
                      <a:pt x="422" y="628"/>
                    </a:lnTo>
                    <a:lnTo>
                      <a:pt x="423" y="619"/>
                    </a:lnTo>
                    <a:lnTo>
                      <a:pt x="417" y="612"/>
                    </a:lnTo>
                    <a:lnTo>
                      <a:pt x="409" y="608"/>
                    </a:lnTo>
                    <a:lnTo>
                      <a:pt x="402" y="601"/>
                    </a:lnTo>
                    <a:lnTo>
                      <a:pt x="395" y="595"/>
                    </a:lnTo>
                    <a:lnTo>
                      <a:pt x="392" y="587"/>
                    </a:lnTo>
                    <a:lnTo>
                      <a:pt x="390" y="577"/>
                    </a:lnTo>
                    <a:lnTo>
                      <a:pt x="385" y="569"/>
                    </a:lnTo>
                    <a:lnTo>
                      <a:pt x="390" y="563"/>
                    </a:lnTo>
                    <a:lnTo>
                      <a:pt x="393" y="556"/>
                    </a:lnTo>
                    <a:lnTo>
                      <a:pt x="398" y="550"/>
                    </a:lnTo>
                    <a:lnTo>
                      <a:pt x="406" y="547"/>
                    </a:lnTo>
                    <a:lnTo>
                      <a:pt x="413" y="554"/>
                    </a:lnTo>
                    <a:lnTo>
                      <a:pt x="421" y="554"/>
                    </a:lnTo>
                    <a:lnTo>
                      <a:pt x="429" y="551"/>
                    </a:lnTo>
                    <a:lnTo>
                      <a:pt x="437" y="549"/>
                    </a:lnTo>
                    <a:lnTo>
                      <a:pt x="442" y="543"/>
                    </a:lnTo>
                    <a:lnTo>
                      <a:pt x="445" y="535"/>
                    </a:lnTo>
                    <a:lnTo>
                      <a:pt x="445" y="527"/>
                    </a:lnTo>
                    <a:lnTo>
                      <a:pt x="445" y="518"/>
                    </a:lnTo>
                    <a:lnTo>
                      <a:pt x="455" y="510"/>
                    </a:lnTo>
                    <a:lnTo>
                      <a:pt x="457" y="500"/>
                    </a:lnTo>
                    <a:lnTo>
                      <a:pt x="459" y="490"/>
                    </a:lnTo>
                    <a:lnTo>
                      <a:pt x="465" y="479"/>
                    </a:lnTo>
                    <a:lnTo>
                      <a:pt x="469" y="470"/>
                    </a:lnTo>
                    <a:lnTo>
                      <a:pt x="473" y="461"/>
                    </a:lnTo>
                    <a:lnTo>
                      <a:pt x="476" y="452"/>
                    </a:lnTo>
                    <a:lnTo>
                      <a:pt x="477" y="443"/>
                    </a:lnTo>
                    <a:lnTo>
                      <a:pt x="481" y="444"/>
                    </a:lnTo>
                    <a:lnTo>
                      <a:pt x="485" y="441"/>
                    </a:lnTo>
                    <a:lnTo>
                      <a:pt x="488" y="437"/>
                    </a:lnTo>
                    <a:lnTo>
                      <a:pt x="489" y="432"/>
                    </a:lnTo>
                    <a:lnTo>
                      <a:pt x="493" y="413"/>
                    </a:lnTo>
                    <a:lnTo>
                      <a:pt x="496" y="393"/>
                    </a:lnTo>
                    <a:lnTo>
                      <a:pt x="501" y="374"/>
                    </a:lnTo>
                    <a:lnTo>
                      <a:pt x="506" y="354"/>
                    </a:lnTo>
                    <a:lnTo>
                      <a:pt x="510" y="336"/>
                    </a:lnTo>
                    <a:lnTo>
                      <a:pt x="516" y="318"/>
                    </a:lnTo>
                    <a:lnTo>
                      <a:pt x="522" y="299"/>
                    </a:lnTo>
                    <a:lnTo>
                      <a:pt x="528" y="281"/>
                    </a:lnTo>
                    <a:lnTo>
                      <a:pt x="530" y="267"/>
                    </a:lnTo>
                    <a:lnTo>
                      <a:pt x="531" y="255"/>
                    </a:lnTo>
                    <a:lnTo>
                      <a:pt x="528" y="242"/>
                    </a:lnTo>
                    <a:lnTo>
                      <a:pt x="524" y="230"/>
                    </a:lnTo>
                    <a:lnTo>
                      <a:pt x="527" y="227"/>
                    </a:lnTo>
                    <a:lnTo>
                      <a:pt x="523" y="213"/>
                    </a:lnTo>
                    <a:lnTo>
                      <a:pt x="517" y="199"/>
                    </a:lnTo>
                    <a:lnTo>
                      <a:pt x="511" y="187"/>
                    </a:lnTo>
                    <a:lnTo>
                      <a:pt x="503" y="175"/>
                    </a:lnTo>
                    <a:lnTo>
                      <a:pt x="504" y="159"/>
                    </a:lnTo>
                    <a:lnTo>
                      <a:pt x="502" y="144"/>
                    </a:lnTo>
                    <a:lnTo>
                      <a:pt x="496" y="130"/>
                    </a:lnTo>
                    <a:lnTo>
                      <a:pt x="488" y="117"/>
                    </a:lnTo>
                    <a:lnTo>
                      <a:pt x="479" y="104"/>
                    </a:lnTo>
                    <a:lnTo>
                      <a:pt x="469" y="93"/>
                    </a:lnTo>
                    <a:lnTo>
                      <a:pt x="457" y="83"/>
                    </a:lnTo>
                    <a:lnTo>
                      <a:pt x="448" y="73"/>
                    </a:lnTo>
                    <a:lnTo>
                      <a:pt x="438" y="64"/>
                    </a:lnTo>
                    <a:lnTo>
                      <a:pt x="426" y="56"/>
                    </a:lnTo>
                    <a:lnTo>
                      <a:pt x="415" y="48"/>
                    </a:lnTo>
                    <a:lnTo>
                      <a:pt x="402" y="40"/>
                    </a:lnTo>
                    <a:lnTo>
                      <a:pt x="390" y="34"/>
                    </a:lnTo>
                    <a:lnTo>
                      <a:pt x="377" y="29"/>
                    </a:lnTo>
                    <a:lnTo>
                      <a:pt x="365" y="23"/>
                    </a:lnTo>
                    <a:lnTo>
                      <a:pt x="352" y="18"/>
                    </a:lnTo>
                    <a:lnTo>
                      <a:pt x="338" y="14"/>
                    </a:lnTo>
                    <a:lnTo>
                      <a:pt x="324" y="10"/>
                    </a:lnTo>
                    <a:lnTo>
                      <a:pt x="311" y="8"/>
                    </a:lnTo>
                    <a:lnTo>
                      <a:pt x="297" y="6"/>
                    </a:lnTo>
                    <a:lnTo>
                      <a:pt x="283" y="3"/>
                    </a:lnTo>
                    <a:lnTo>
                      <a:pt x="268" y="2"/>
                    </a:lnTo>
                    <a:lnTo>
                      <a:pt x="254" y="2"/>
                    </a:lnTo>
                    <a:lnTo>
                      <a:pt x="241" y="2"/>
                    </a:lnTo>
                    <a:lnTo>
                      <a:pt x="227" y="0"/>
                    </a:lnTo>
                    <a:lnTo>
                      <a:pt x="212" y="0"/>
                    </a:lnTo>
                    <a:lnTo>
                      <a:pt x="197" y="1"/>
                    </a:lnTo>
                    <a:lnTo>
                      <a:pt x="182" y="3"/>
                    </a:lnTo>
                    <a:lnTo>
                      <a:pt x="166" y="7"/>
                    </a:lnTo>
                    <a:lnTo>
                      <a:pt x="151" y="11"/>
                    </a:lnTo>
                    <a:lnTo>
                      <a:pt x="138" y="17"/>
                    </a:lnTo>
                    <a:lnTo>
                      <a:pt x="124" y="24"/>
                    </a:lnTo>
                    <a:lnTo>
                      <a:pt x="117" y="32"/>
                    </a:lnTo>
                    <a:lnTo>
                      <a:pt x="115" y="41"/>
                    </a:lnTo>
                    <a:lnTo>
                      <a:pt x="112" y="50"/>
                    </a:lnTo>
                    <a:lnTo>
                      <a:pt x="108"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0" name="Freeform 120">
                <a:extLst>
                  <a:ext uri="{FF2B5EF4-FFF2-40B4-BE49-F238E27FC236}">
                    <a16:creationId xmlns:a16="http://schemas.microsoft.com/office/drawing/2014/main" id="{6622A589-F8DD-9FF9-9167-B104FA3241C7}"/>
                  </a:ext>
                </a:extLst>
              </p:cNvPr>
              <p:cNvSpPr>
                <a:spLocks/>
              </p:cNvSpPr>
              <p:nvPr/>
            </p:nvSpPr>
            <p:spPr bwMode="auto">
              <a:xfrm>
                <a:off x="2225" y="1943"/>
                <a:ext cx="90" cy="91"/>
              </a:xfrm>
              <a:custGeom>
                <a:avLst/>
                <a:gdLst>
                  <a:gd name="T0" fmla="*/ 83 w 449"/>
                  <a:gd name="T1" fmla="*/ 60 h 452"/>
                  <a:gd name="T2" fmla="*/ 64 w 449"/>
                  <a:gd name="T3" fmla="*/ 103 h 452"/>
                  <a:gd name="T4" fmla="*/ 50 w 449"/>
                  <a:gd name="T5" fmla="*/ 134 h 452"/>
                  <a:gd name="T6" fmla="*/ 47 w 449"/>
                  <a:gd name="T7" fmla="*/ 181 h 452"/>
                  <a:gd name="T8" fmla="*/ 27 w 449"/>
                  <a:gd name="T9" fmla="*/ 175 h 452"/>
                  <a:gd name="T10" fmla="*/ 2 w 449"/>
                  <a:gd name="T11" fmla="*/ 187 h 452"/>
                  <a:gd name="T12" fmla="*/ 12 w 449"/>
                  <a:gd name="T13" fmla="*/ 252 h 452"/>
                  <a:gd name="T14" fmla="*/ 24 w 449"/>
                  <a:gd name="T15" fmla="*/ 282 h 452"/>
                  <a:gd name="T16" fmla="*/ 60 w 449"/>
                  <a:gd name="T17" fmla="*/ 312 h 452"/>
                  <a:gd name="T18" fmla="*/ 88 w 449"/>
                  <a:gd name="T19" fmla="*/ 366 h 452"/>
                  <a:gd name="T20" fmla="*/ 119 w 449"/>
                  <a:gd name="T21" fmla="*/ 418 h 452"/>
                  <a:gd name="T22" fmla="*/ 134 w 449"/>
                  <a:gd name="T23" fmla="*/ 423 h 452"/>
                  <a:gd name="T24" fmla="*/ 144 w 449"/>
                  <a:gd name="T25" fmla="*/ 416 h 452"/>
                  <a:gd name="T26" fmla="*/ 156 w 449"/>
                  <a:gd name="T27" fmla="*/ 438 h 452"/>
                  <a:gd name="T28" fmla="*/ 173 w 449"/>
                  <a:gd name="T29" fmla="*/ 452 h 452"/>
                  <a:gd name="T30" fmla="*/ 185 w 449"/>
                  <a:gd name="T31" fmla="*/ 436 h 452"/>
                  <a:gd name="T32" fmla="*/ 197 w 449"/>
                  <a:gd name="T33" fmla="*/ 418 h 452"/>
                  <a:gd name="T34" fmla="*/ 214 w 449"/>
                  <a:gd name="T35" fmla="*/ 413 h 452"/>
                  <a:gd name="T36" fmla="*/ 227 w 449"/>
                  <a:gd name="T37" fmla="*/ 408 h 452"/>
                  <a:gd name="T38" fmla="*/ 231 w 449"/>
                  <a:gd name="T39" fmla="*/ 426 h 452"/>
                  <a:gd name="T40" fmla="*/ 240 w 449"/>
                  <a:gd name="T41" fmla="*/ 451 h 452"/>
                  <a:gd name="T42" fmla="*/ 256 w 449"/>
                  <a:gd name="T43" fmla="*/ 446 h 452"/>
                  <a:gd name="T44" fmla="*/ 274 w 449"/>
                  <a:gd name="T45" fmla="*/ 429 h 452"/>
                  <a:gd name="T46" fmla="*/ 279 w 449"/>
                  <a:gd name="T47" fmla="*/ 405 h 452"/>
                  <a:gd name="T48" fmla="*/ 286 w 449"/>
                  <a:gd name="T49" fmla="*/ 405 h 452"/>
                  <a:gd name="T50" fmla="*/ 292 w 449"/>
                  <a:gd name="T51" fmla="*/ 431 h 452"/>
                  <a:gd name="T52" fmla="*/ 321 w 449"/>
                  <a:gd name="T53" fmla="*/ 416 h 452"/>
                  <a:gd name="T54" fmla="*/ 349 w 449"/>
                  <a:gd name="T55" fmla="*/ 370 h 452"/>
                  <a:gd name="T56" fmla="*/ 372 w 449"/>
                  <a:gd name="T57" fmla="*/ 319 h 452"/>
                  <a:gd name="T58" fmla="*/ 375 w 449"/>
                  <a:gd name="T59" fmla="*/ 314 h 452"/>
                  <a:gd name="T60" fmla="*/ 386 w 449"/>
                  <a:gd name="T61" fmla="*/ 322 h 452"/>
                  <a:gd name="T62" fmla="*/ 404 w 449"/>
                  <a:gd name="T63" fmla="*/ 314 h 452"/>
                  <a:gd name="T64" fmla="*/ 420 w 449"/>
                  <a:gd name="T65" fmla="*/ 300 h 452"/>
                  <a:gd name="T66" fmla="*/ 431 w 449"/>
                  <a:gd name="T67" fmla="*/ 272 h 452"/>
                  <a:gd name="T68" fmla="*/ 446 w 449"/>
                  <a:gd name="T69" fmla="*/ 226 h 452"/>
                  <a:gd name="T70" fmla="*/ 440 w 449"/>
                  <a:gd name="T71" fmla="*/ 189 h 452"/>
                  <a:gd name="T72" fmla="*/ 416 w 449"/>
                  <a:gd name="T73" fmla="*/ 196 h 452"/>
                  <a:gd name="T74" fmla="*/ 402 w 449"/>
                  <a:gd name="T75" fmla="*/ 160 h 452"/>
                  <a:gd name="T76" fmla="*/ 379 w 449"/>
                  <a:gd name="T77" fmla="*/ 103 h 452"/>
                  <a:gd name="T78" fmla="*/ 376 w 449"/>
                  <a:gd name="T79" fmla="*/ 82 h 452"/>
                  <a:gd name="T80" fmla="*/ 387 w 449"/>
                  <a:gd name="T81" fmla="*/ 58 h 452"/>
                  <a:gd name="T82" fmla="*/ 371 w 449"/>
                  <a:gd name="T83" fmla="*/ 31 h 452"/>
                  <a:gd name="T84" fmla="*/ 356 w 449"/>
                  <a:gd name="T85" fmla="*/ 18 h 452"/>
                  <a:gd name="T86" fmla="*/ 326 w 449"/>
                  <a:gd name="T87" fmla="*/ 10 h 452"/>
                  <a:gd name="T88" fmla="*/ 298 w 449"/>
                  <a:gd name="T89" fmla="*/ 10 h 452"/>
                  <a:gd name="T90" fmla="*/ 269 w 449"/>
                  <a:gd name="T91" fmla="*/ 18 h 452"/>
                  <a:gd name="T92" fmla="*/ 247 w 449"/>
                  <a:gd name="T93" fmla="*/ 26 h 452"/>
                  <a:gd name="T94" fmla="*/ 228 w 449"/>
                  <a:gd name="T95" fmla="*/ 40 h 452"/>
                  <a:gd name="T96" fmla="*/ 207 w 449"/>
                  <a:gd name="T97" fmla="*/ 39 h 452"/>
                  <a:gd name="T98" fmla="*/ 188 w 449"/>
                  <a:gd name="T99" fmla="*/ 23 h 452"/>
                  <a:gd name="T100" fmla="*/ 169 w 449"/>
                  <a:gd name="T101" fmla="*/ 7 h 452"/>
                  <a:gd name="T102" fmla="*/ 154 w 449"/>
                  <a:gd name="T103" fmla="*/ 6 h 452"/>
                  <a:gd name="T104" fmla="*/ 140 w 449"/>
                  <a:gd name="T105" fmla="*/ 0 h 452"/>
                  <a:gd name="T106" fmla="*/ 122 w 449"/>
                  <a:gd name="T107" fmla="*/ 2 h 452"/>
                  <a:gd name="T108" fmla="*/ 105 w 449"/>
                  <a:gd name="T109" fmla="*/ 8 h 452"/>
                  <a:gd name="T110" fmla="*/ 90 w 449"/>
                  <a:gd name="T111" fmla="*/ 17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 h="452">
                    <a:moveTo>
                      <a:pt x="86" y="22"/>
                    </a:moveTo>
                    <a:lnTo>
                      <a:pt x="87" y="41"/>
                    </a:lnTo>
                    <a:lnTo>
                      <a:pt x="83" y="60"/>
                    </a:lnTo>
                    <a:lnTo>
                      <a:pt x="75" y="77"/>
                    </a:lnTo>
                    <a:lnTo>
                      <a:pt x="64" y="92"/>
                    </a:lnTo>
                    <a:lnTo>
                      <a:pt x="64" y="103"/>
                    </a:lnTo>
                    <a:lnTo>
                      <a:pt x="59" y="112"/>
                    </a:lnTo>
                    <a:lnTo>
                      <a:pt x="55" y="123"/>
                    </a:lnTo>
                    <a:lnTo>
                      <a:pt x="50" y="134"/>
                    </a:lnTo>
                    <a:lnTo>
                      <a:pt x="49" y="150"/>
                    </a:lnTo>
                    <a:lnTo>
                      <a:pt x="50" y="166"/>
                    </a:lnTo>
                    <a:lnTo>
                      <a:pt x="47" y="181"/>
                    </a:lnTo>
                    <a:lnTo>
                      <a:pt x="35" y="189"/>
                    </a:lnTo>
                    <a:lnTo>
                      <a:pt x="32" y="181"/>
                    </a:lnTo>
                    <a:lnTo>
                      <a:pt x="27" y="175"/>
                    </a:lnTo>
                    <a:lnTo>
                      <a:pt x="20" y="172"/>
                    </a:lnTo>
                    <a:lnTo>
                      <a:pt x="11" y="170"/>
                    </a:lnTo>
                    <a:lnTo>
                      <a:pt x="2" y="187"/>
                    </a:lnTo>
                    <a:lnTo>
                      <a:pt x="0" y="209"/>
                    </a:lnTo>
                    <a:lnTo>
                      <a:pt x="4" y="232"/>
                    </a:lnTo>
                    <a:lnTo>
                      <a:pt x="12" y="252"/>
                    </a:lnTo>
                    <a:lnTo>
                      <a:pt x="17" y="260"/>
                    </a:lnTo>
                    <a:lnTo>
                      <a:pt x="20" y="271"/>
                    </a:lnTo>
                    <a:lnTo>
                      <a:pt x="24" y="282"/>
                    </a:lnTo>
                    <a:lnTo>
                      <a:pt x="31" y="291"/>
                    </a:lnTo>
                    <a:lnTo>
                      <a:pt x="52" y="295"/>
                    </a:lnTo>
                    <a:lnTo>
                      <a:pt x="60" y="312"/>
                    </a:lnTo>
                    <a:lnTo>
                      <a:pt x="70" y="330"/>
                    </a:lnTo>
                    <a:lnTo>
                      <a:pt x="79" y="347"/>
                    </a:lnTo>
                    <a:lnTo>
                      <a:pt x="88" y="366"/>
                    </a:lnTo>
                    <a:lnTo>
                      <a:pt x="97" y="384"/>
                    </a:lnTo>
                    <a:lnTo>
                      <a:pt x="107" y="401"/>
                    </a:lnTo>
                    <a:lnTo>
                      <a:pt x="119" y="418"/>
                    </a:lnTo>
                    <a:lnTo>
                      <a:pt x="130" y="434"/>
                    </a:lnTo>
                    <a:lnTo>
                      <a:pt x="134" y="430"/>
                    </a:lnTo>
                    <a:lnTo>
                      <a:pt x="134" y="423"/>
                    </a:lnTo>
                    <a:lnTo>
                      <a:pt x="134" y="417"/>
                    </a:lnTo>
                    <a:lnTo>
                      <a:pt x="137" y="413"/>
                    </a:lnTo>
                    <a:lnTo>
                      <a:pt x="144" y="416"/>
                    </a:lnTo>
                    <a:lnTo>
                      <a:pt x="149" y="423"/>
                    </a:lnTo>
                    <a:lnTo>
                      <a:pt x="152" y="430"/>
                    </a:lnTo>
                    <a:lnTo>
                      <a:pt x="156" y="438"/>
                    </a:lnTo>
                    <a:lnTo>
                      <a:pt x="160" y="445"/>
                    </a:lnTo>
                    <a:lnTo>
                      <a:pt x="165" y="449"/>
                    </a:lnTo>
                    <a:lnTo>
                      <a:pt x="173" y="452"/>
                    </a:lnTo>
                    <a:lnTo>
                      <a:pt x="183" y="449"/>
                    </a:lnTo>
                    <a:lnTo>
                      <a:pt x="182" y="441"/>
                    </a:lnTo>
                    <a:lnTo>
                      <a:pt x="185" y="436"/>
                    </a:lnTo>
                    <a:lnTo>
                      <a:pt x="189" y="430"/>
                    </a:lnTo>
                    <a:lnTo>
                      <a:pt x="190" y="423"/>
                    </a:lnTo>
                    <a:lnTo>
                      <a:pt x="197" y="418"/>
                    </a:lnTo>
                    <a:lnTo>
                      <a:pt x="203" y="412"/>
                    </a:lnTo>
                    <a:lnTo>
                      <a:pt x="207" y="408"/>
                    </a:lnTo>
                    <a:lnTo>
                      <a:pt x="214" y="413"/>
                    </a:lnTo>
                    <a:lnTo>
                      <a:pt x="217" y="410"/>
                    </a:lnTo>
                    <a:lnTo>
                      <a:pt x="222" y="408"/>
                    </a:lnTo>
                    <a:lnTo>
                      <a:pt x="227" y="408"/>
                    </a:lnTo>
                    <a:lnTo>
                      <a:pt x="230" y="410"/>
                    </a:lnTo>
                    <a:lnTo>
                      <a:pt x="229" y="418"/>
                    </a:lnTo>
                    <a:lnTo>
                      <a:pt x="231" y="426"/>
                    </a:lnTo>
                    <a:lnTo>
                      <a:pt x="236" y="433"/>
                    </a:lnTo>
                    <a:lnTo>
                      <a:pt x="239" y="440"/>
                    </a:lnTo>
                    <a:lnTo>
                      <a:pt x="240" y="451"/>
                    </a:lnTo>
                    <a:lnTo>
                      <a:pt x="245" y="446"/>
                    </a:lnTo>
                    <a:lnTo>
                      <a:pt x="251" y="445"/>
                    </a:lnTo>
                    <a:lnTo>
                      <a:pt x="256" y="446"/>
                    </a:lnTo>
                    <a:lnTo>
                      <a:pt x="262" y="447"/>
                    </a:lnTo>
                    <a:lnTo>
                      <a:pt x="269" y="439"/>
                    </a:lnTo>
                    <a:lnTo>
                      <a:pt x="274" y="429"/>
                    </a:lnTo>
                    <a:lnTo>
                      <a:pt x="276" y="417"/>
                    </a:lnTo>
                    <a:lnTo>
                      <a:pt x="276" y="406"/>
                    </a:lnTo>
                    <a:lnTo>
                      <a:pt x="279" y="405"/>
                    </a:lnTo>
                    <a:lnTo>
                      <a:pt x="282" y="403"/>
                    </a:lnTo>
                    <a:lnTo>
                      <a:pt x="284" y="403"/>
                    </a:lnTo>
                    <a:lnTo>
                      <a:pt x="286" y="405"/>
                    </a:lnTo>
                    <a:lnTo>
                      <a:pt x="289" y="414"/>
                    </a:lnTo>
                    <a:lnTo>
                      <a:pt x="290" y="422"/>
                    </a:lnTo>
                    <a:lnTo>
                      <a:pt x="292" y="431"/>
                    </a:lnTo>
                    <a:lnTo>
                      <a:pt x="293" y="440"/>
                    </a:lnTo>
                    <a:lnTo>
                      <a:pt x="308" y="429"/>
                    </a:lnTo>
                    <a:lnTo>
                      <a:pt x="321" y="416"/>
                    </a:lnTo>
                    <a:lnTo>
                      <a:pt x="332" y="402"/>
                    </a:lnTo>
                    <a:lnTo>
                      <a:pt x="341" y="386"/>
                    </a:lnTo>
                    <a:lnTo>
                      <a:pt x="349" y="370"/>
                    </a:lnTo>
                    <a:lnTo>
                      <a:pt x="357" y="353"/>
                    </a:lnTo>
                    <a:lnTo>
                      <a:pt x="365" y="336"/>
                    </a:lnTo>
                    <a:lnTo>
                      <a:pt x="372" y="319"/>
                    </a:lnTo>
                    <a:lnTo>
                      <a:pt x="373" y="318"/>
                    </a:lnTo>
                    <a:lnTo>
                      <a:pt x="373" y="315"/>
                    </a:lnTo>
                    <a:lnTo>
                      <a:pt x="375" y="314"/>
                    </a:lnTo>
                    <a:lnTo>
                      <a:pt x="376" y="313"/>
                    </a:lnTo>
                    <a:lnTo>
                      <a:pt x="380" y="319"/>
                    </a:lnTo>
                    <a:lnTo>
                      <a:pt x="386" y="322"/>
                    </a:lnTo>
                    <a:lnTo>
                      <a:pt x="392" y="321"/>
                    </a:lnTo>
                    <a:lnTo>
                      <a:pt x="399" y="319"/>
                    </a:lnTo>
                    <a:lnTo>
                      <a:pt x="404" y="314"/>
                    </a:lnTo>
                    <a:lnTo>
                      <a:pt x="410" y="309"/>
                    </a:lnTo>
                    <a:lnTo>
                      <a:pt x="416" y="305"/>
                    </a:lnTo>
                    <a:lnTo>
                      <a:pt x="420" y="300"/>
                    </a:lnTo>
                    <a:lnTo>
                      <a:pt x="422" y="290"/>
                    </a:lnTo>
                    <a:lnTo>
                      <a:pt x="426" y="281"/>
                    </a:lnTo>
                    <a:lnTo>
                      <a:pt x="431" y="272"/>
                    </a:lnTo>
                    <a:lnTo>
                      <a:pt x="434" y="262"/>
                    </a:lnTo>
                    <a:lnTo>
                      <a:pt x="439" y="244"/>
                    </a:lnTo>
                    <a:lnTo>
                      <a:pt x="446" y="226"/>
                    </a:lnTo>
                    <a:lnTo>
                      <a:pt x="449" y="207"/>
                    </a:lnTo>
                    <a:lnTo>
                      <a:pt x="448" y="190"/>
                    </a:lnTo>
                    <a:lnTo>
                      <a:pt x="440" y="189"/>
                    </a:lnTo>
                    <a:lnTo>
                      <a:pt x="432" y="190"/>
                    </a:lnTo>
                    <a:lnTo>
                      <a:pt x="423" y="194"/>
                    </a:lnTo>
                    <a:lnTo>
                      <a:pt x="416" y="196"/>
                    </a:lnTo>
                    <a:lnTo>
                      <a:pt x="401" y="212"/>
                    </a:lnTo>
                    <a:lnTo>
                      <a:pt x="404" y="187"/>
                    </a:lnTo>
                    <a:lnTo>
                      <a:pt x="402" y="160"/>
                    </a:lnTo>
                    <a:lnTo>
                      <a:pt x="393" y="135"/>
                    </a:lnTo>
                    <a:lnTo>
                      <a:pt x="379" y="111"/>
                    </a:lnTo>
                    <a:lnTo>
                      <a:pt x="379" y="103"/>
                    </a:lnTo>
                    <a:lnTo>
                      <a:pt x="377" y="96"/>
                    </a:lnTo>
                    <a:lnTo>
                      <a:pt x="375" y="91"/>
                    </a:lnTo>
                    <a:lnTo>
                      <a:pt x="376" y="82"/>
                    </a:lnTo>
                    <a:lnTo>
                      <a:pt x="385" y="85"/>
                    </a:lnTo>
                    <a:lnTo>
                      <a:pt x="388" y="72"/>
                    </a:lnTo>
                    <a:lnTo>
                      <a:pt x="387" y="58"/>
                    </a:lnTo>
                    <a:lnTo>
                      <a:pt x="383" y="45"/>
                    </a:lnTo>
                    <a:lnTo>
                      <a:pt x="378" y="33"/>
                    </a:lnTo>
                    <a:lnTo>
                      <a:pt x="371" y="31"/>
                    </a:lnTo>
                    <a:lnTo>
                      <a:pt x="367" y="27"/>
                    </a:lnTo>
                    <a:lnTo>
                      <a:pt x="362" y="23"/>
                    </a:lnTo>
                    <a:lnTo>
                      <a:pt x="356" y="18"/>
                    </a:lnTo>
                    <a:lnTo>
                      <a:pt x="346" y="16"/>
                    </a:lnTo>
                    <a:lnTo>
                      <a:pt x="337" y="13"/>
                    </a:lnTo>
                    <a:lnTo>
                      <a:pt x="326" y="10"/>
                    </a:lnTo>
                    <a:lnTo>
                      <a:pt x="317" y="9"/>
                    </a:lnTo>
                    <a:lnTo>
                      <a:pt x="307" y="9"/>
                    </a:lnTo>
                    <a:lnTo>
                      <a:pt x="298" y="10"/>
                    </a:lnTo>
                    <a:lnTo>
                      <a:pt x="287" y="13"/>
                    </a:lnTo>
                    <a:lnTo>
                      <a:pt x="278" y="18"/>
                    </a:lnTo>
                    <a:lnTo>
                      <a:pt x="269" y="18"/>
                    </a:lnTo>
                    <a:lnTo>
                      <a:pt x="261" y="19"/>
                    </a:lnTo>
                    <a:lnTo>
                      <a:pt x="254" y="22"/>
                    </a:lnTo>
                    <a:lnTo>
                      <a:pt x="247" y="26"/>
                    </a:lnTo>
                    <a:lnTo>
                      <a:pt x="240" y="31"/>
                    </a:lnTo>
                    <a:lnTo>
                      <a:pt x="234" y="35"/>
                    </a:lnTo>
                    <a:lnTo>
                      <a:pt x="228" y="40"/>
                    </a:lnTo>
                    <a:lnTo>
                      <a:pt x="221" y="44"/>
                    </a:lnTo>
                    <a:lnTo>
                      <a:pt x="214" y="42"/>
                    </a:lnTo>
                    <a:lnTo>
                      <a:pt x="207" y="39"/>
                    </a:lnTo>
                    <a:lnTo>
                      <a:pt x="200" y="34"/>
                    </a:lnTo>
                    <a:lnTo>
                      <a:pt x="195" y="29"/>
                    </a:lnTo>
                    <a:lnTo>
                      <a:pt x="188" y="23"/>
                    </a:lnTo>
                    <a:lnTo>
                      <a:pt x="182" y="17"/>
                    </a:lnTo>
                    <a:lnTo>
                      <a:pt x="175" y="11"/>
                    </a:lnTo>
                    <a:lnTo>
                      <a:pt x="169" y="7"/>
                    </a:lnTo>
                    <a:lnTo>
                      <a:pt x="165" y="7"/>
                    </a:lnTo>
                    <a:lnTo>
                      <a:pt x="159" y="7"/>
                    </a:lnTo>
                    <a:lnTo>
                      <a:pt x="154" y="6"/>
                    </a:lnTo>
                    <a:lnTo>
                      <a:pt x="150" y="3"/>
                    </a:lnTo>
                    <a:lnTo>
                      <a:pt x="145" y="1"/>
                    </a:lnTo>
                    <a:lnTo>
                      <a:pt x="140" y="0"/>
                    </a:lnTo>
                    <a:lnTo>
                      <a:pt x="134" y="0"/>
                    </a:lnTo>
                    <a:lnTo>
                      <a:pt x="128" y="0"/>
                    </a:lnTo>
                    <a:lnTo>
                      <a:pt x="122" y="2"/>
                    </a:lnTo>
                    <a:lnTo>
                      <a:pt x="115" y="5"/>
                    </a:lnTo>
                    <a:lnTo>
                      <a:pt x="110" y="6"/>
                    </a:lnTo>
                    <a:lnTo>
                      <a:pt x="105" y="8"/>
                    </a:lnTo>
                    <a:lnTo>
                      <a:pt x="99" y="10"/>
                    </a:lnTo>
                    <a:lnTo>
                      <a:pt x="95" y="14"/>
                    </a:lnTo>
                    <a:lnTo>
                      <a:pt x="90" y="17"/>
                    </a:lnTo>
                    <a:lnTo>
                      <a:pt x="86" y="22"/>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1" name="Freeform 121">
                <a:extLst>
                  <a:ext uri="{FF2B5EF4-FFF2-40B4-BE49-F238E27FC236}">
                    <a16:creationId xmlns:a16="http://schemas.microsoft.com/office/drawing/2014/main" id="{E1084F0B-92E3-A304-4588-E35CFEE3F2BE}"/>
                  </a:ext>
                </a:extLst>
              </p:cNvPr>
              <p:cNvSpPr>
                <a:spLocks/>
              </p:cNvSpPr>
              <p:nvPr/>
            </p:nvSpPr>
            <p:spPr bwMode="auto">
              <a:xfrm>
                <a:off x="2279" y="1953"/>
                <a:ext cx="20" cy="21"/>
              </a:xfrm>
              <a:custGeom>
                <a:avLst/>
                <a:gdLst>
                  <a:gd name="T0" fmla="*/ 86 w 102"/>
                  <a:gd name="T1" fmla="*/ 6 h 103"/>
                  <a:gd name="T2" fmla="*/ 84 w 102"/>
                  <a:gd name="T3" fmla="*/ 24 h 103"/>
                  <a:gd name="T4" fmla="*/ 82 w 102"/>
                  <a:gd name="T5" fmla="*/ 44 h 103"/>
                  <a:gd name="T6" fmla="*/ 84 w 102"/>
                  <a:gd name="T7" fmla="*/ 63 h 103"/>
                  <a:gd name="T8" fmla="*/ 86 w 102"/>
                  <a:gd name="T9" fmla="*/ 80 h 103"/>
                  <a:gd name="T10" fmla="*/ 81 w 102"/>
                  <a:gd name="T11" fmla="*/ 89 h 103"/>
                  <a:gd name="T12" fmla="*/ 73 w 102"/>
                  <a:gd name="T13" fmla="*/ 84 h 103"/>
                  <a:gd name="T14" fmla="*/ 65 w 102"/>
                  <a:gd name="T15" fmla="*/ 79 h 103"/>
                  <a:gd name="T16" fmla="*/ 57 w 102"/>
                  <a:gd name="T17" fmla="*/ 76 h 103"/>
                  <a:gd name="T18" fmla="*/ 49 w 102"/>
                  <a:gd name="T19" fmla="*/ 71 h 103"/>
                  <a:gd name="T20" fmla="*/ 40 w 102"/>
                  <a:gd name="T21" fmla="*/ 69 h 103"/>
                  <a:gd name="T22" fmla="*/ 31 w 102"/>
                  <a:gd name="T23" fmla="*/ 68 h 103"/>
                  <a:gd name="T24" fmla="*/ 22 w 102"/>
                  <a:gd name="T25" fmla="*/ 69 h 103"/>
                  <a:gd name="T26" fmla="*/ 11 w 102"/>
                  <a:gd name="T27" fmla="*/ 74 h 103"/>
                  <a:gd name="T28" fmla="*/ 8 w 102"/>
                  <a:gd name="T29" fmla="*/ 77 h 103"/>
                  <a:gd name="T30" fmla="*/ 5 w 102"/>
                  <a:gd name="T31" fmla="*/ 79 h 103"/>
                  <a:gd name="T32" fmla="*/ 1 w 102"/>
                  <a:gd name="T33" fmla="*/ 82 h 103"/>
                  <a:gd name="T34" fmla="*/ 0 w 102"/>
                  <a:gd name="T35" fmla="*/ 86 h 103"/>
                  <a:gd name="T36" fmla="*/ 11 w 102"/>
                  <a:gd name="T37" fmla="*/ 85 h 103"/>
                  <a:gd name="T38" fmla="*/ 22 w 102"/>
                  <a:gd name="T39" fmla="*/ 86 h 103"/>
                  <a:gd name="T40" fmla="*/ 32 w 102"/>
                  <a:gd name="T41" fmla="*/ 87 h 103"/>
                  <a:gd name="T42" fmla="*/ 43 w 102"/>
                  <a:gd name="T43" fmla="*/ 89 h 103"/>
                  <a:gd name="T44" fmla="*/ 54 w 102"/>
                  <a:gd name="T45" fmla="*/ 92 h 103"/>
                  <a:gd name="T46" fmla="*/ 64 w 102"/>
                  <a:gd name="T47" fmla="*/ 94 h 103"/>
                  <a:gd name="T48" fmla="*/ 73 w 102"/>
                  <a:gd name="T49" fmla="*/ 97 h 103"/>
                  <a:gd name="T50" fmla="*/ 84 w 102"/>
                  <a:gd name="T51" fmla="*/ 99 h 103"/>
                  <a:gd name="T52" fmla="*/ 86 w 102"/>
                  <a:gd name="T53" fmla="*/ 102 h 103"/>
                  <a:gd name="T54" fmla="*/ 90 w 102"/>
                  <a:gd name="T55" fmla="*/ 103 h 103"/>
                  <a:gd name="T56" fmla="*/ 94 w 102"/>
                  <a:gd name="T57" fmla="*/ 103 h 103"/>
                  <a:gd name="T58" fmla="*/ 97 w 102"/>
                  <a:gd name="T59" fmla="*/ 103 h 103"/>
                  <a:gd name="T60" fmla="*/ 102 w 102"/>
                  <a:gd name="T61" fmla="*/ 94 h 103"/>
                  <a:gd name="T62" fmla="*/ 102 w 102"/>
                  <a:gd name="T63" fmla="*/ 83 h 103"/>
                  <a:gd name="T64" fmla="*/ 101 w 102"/>
                  <a:gd name="T65" fmla="*/ 71 h 103"/>
                  <a:gd name="T66" fmla="*/ 101 w 102"/>
                  <a:gd name="T67" fmla="*/ 60 h 103"/>
                  <a:gd name="T68" fmla="*/ 95 w 102"/>
                  <a:gd name="T69" fmla="*/ 0 h 103"/>
                  <a:gd name="T70" fmla="*/ 92 w 102"/>
                  <a:gd name="T71" fmla="*/ 0 h 103"/>
                  <a:gd name="T72" fmla="*/ 89 w 102"/>
                  <a:gd name="T73" fmla="*/ 1 h 103"/>
                  <a:gd name="T74" fmla="*/ 87 w 102"/>
                  <a:gd name="T75" fmla="*/ 4 h 103"/>
                  <a:gd name="T76" fmla="*/ 86 w 102"/>
                  <a:gd name="T77" fmla="*/ 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103">
                    <a:moveTo>
                      <a:pt x="86" y="6"/>
                    </a:moveTo>
                    <a:lnTo>
                      <a:pt x="84" y="24"/>
                    </a:lnTo>
                    <a:lnTo>
                      <a:pt x="82" y="44"/>
                    </a:lnTo>
                    <a:lnTo>
                      <a:pt x="84" y="63"/>
                    </a:lnTo>
                    <a:lnTo>
                      <a:pt x="86" y="80"/>
                    </a:lnTo>
                    <a:lnTo>
                      <a:pt x="81" y="89"/>
                    </a:lnTo>
                    <a:lnTo>
                      <a:pt x="73" y="84"/>
                    </a:lnTo>
                    <a:lnTo>
                      <a:pt x="65" y="79"/>
                    </a:lnTo>
                    <a:lnTo>
                      <a:pt x="57" y="76"/>
                    </a:lnTo>
                    <a:lnTo>
                      <a:pt x="49" y="71"/>
                    </a:lnTo>
                    <a:lnTo>
                      <a:pt x="40" y="69"/>
                    </a:lnTo>
                    <a:lnTo>
                      <a:pt x="31" y="68"/>
                    </a:lnTo>
                    <a:lnTo>
                      <a:pt x="22" y="69"/>
                    </a:lnTo>
                    <a:lnTo>
                      <a:pt x="11" y="74"/>
                    </a:lnTo>
                    <a:lnTo>
                      <a:pt x="8" y="77"/>
                    </a:lnTo>
                    <a:lnTo>
                      <a:pt x="5" y="79"/>
                    </a:lnTo>
                    <a:lnTo>
                      <a:pt x="1" y="82"/>
                    </a:lnTo>
                    <a:lnTo>
                      <a:pt x="0" y="86"/>
                    </a:lnTo>
                    <a:lnTo>
                      <a:pt x="11" y="85"/>
                    </a:lnTo>
                    <a:lnTo>
                      <a:pt x="22" y="86"/>
                    </a:lnTo>
                    <a:lnTo>
                      <a:pt x="32" y="87"/>
                    </a:lnTo>
                    <a:lnTo>
                      <a:pt x="43" y="89"/>
                    </a:lnTo>
                    <a:lnTo>
                      <a:pt x="54" y="92"/>
                    </a:lnTo>
                    <a:lnTo>
                      <a:pt x="64" y="94"/>
                    </a:lnTo>
                    <a:lnTo>
                      <a:pt x="73" y="97"/>
                    </a:lnTo>
                    <a:lnTo>
                      <a:pt x="84" y="99"/>
                    </a:lnTo>
                    <a:lnTo>
                      <a:pt x="86" y="102"/>
                    </a:lnTo>
                    <a:lnTo>
                      <a:pt x="90" y="103"/>
                    </a:lnTo>
                    <a:lnTo>
                      <a:pt x="94" y="103"/>
                    </a:lnTo>
                    <a:lnTo>
                      <a:pt x="97" y="103"/>
                    </a:lnTo>
                    <a:lnTo>
                      <a:pt x="102" y="94"/>
                    </a:lnTo>
                    <a:lnTo>
                      <a:pt x="102" y="83"/>
                    </a:lnTo>
                    <a:lnTo>
                      <a:pt x="101" y="71"/>
                    </a:lnTo>
                    <a:lnTo>
                      <a:pt x="101" y="60"/>
                    </a:lnTo>
                    <a:lnTo>
                      <a:pt x="95" y="0"/>
                    </a:lnTo>
                    <a:lnTo>
                      <a:pt x="92" y="0"/>
                    </a:lnTo>
                    <a:lnTo>
                      <a:pt x="89" y="1"/>
                    </a:lnTo>
                    <a:lnTo>
                      <a:pt x="87" y="4"/>
                    </a:lnTo>
                    <a:lnTo>
                      <a:pt x="8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2" name="Freeform 122">
                <a:extLst>
                  <a:ext uri="{FF2B5EF4-FFF2-40B4-BE49-F238E27FC236}">
                    <a16:creationId xmlns:a16="http://schemas.microsoft.com/office/drawing/2014/main" id="{6F5D517B-9A2B-CCC2-A7F6-F77DECBD16B2}"/>
                  </a:ext>
                </a:extLst>
              </p:cNvPr>
              <p:cNvSpPr>
                <a:spLocks/>
              </p:cNvSpPr>
              <p:nvPr/>
            </p:nvSpPr>
            <p:spPr bwMode="auto">
              <a:xfrm>
                <a:off x="2107" y="1959"/>
                <a:ext cx="35" cy="37"/>
              </a:xfrm>
              <a:custGeom>
                <a:avLst/>
                <a:gdLst>
                  <a:gd name="T0" fmla="*/ 1 w 177"/>
                  <a:gd name="T1" fmla="*/ 37 h 181"/>
                  <a:gd name="T2" fmla="*/ 13 w 177"/>
                  <a:gd name="T3" fmla="*/ 77 h 181"/>
                  <a:gd name="T4" fmla="*/ 27 w 177"/>
                  <a:gd name="T5" fmla="*/ 109 h 181"/>
                  <a:gd name="T6" fmla="*/ 47 w 177"/>
                  <a:gd name="T7" fmla="*/ 133 h 181"/>
                  <a:gd name="T8" fmla="*/ 72 w 177"/>
                  <a:gd name="T9" fmla="*/ 152 h 181"/>
                  <a:gd name="T10" fmla="*/ 101 w 177"/>
                  <a:gd name="T11" fmla="*/ 162 h 181"/>
                  <a:gd name="T12" fmla="*/ 118 w 177"/>
                  <a:gd name="T13" fmla="*/ 164 h 181"/>
                  <a:gd name="T14" fmla="*/ 121 w 177"/>
                  <a:gd name="T15" fmla="*/ 161 h 181"/>
                  <a:gd name="T16" fmla="*/ 127 w 177"/>
                  <a:gd name="T17" fmla="*/ 161 h 181"/>
                  <a:gd name="T18" fmla="*/ 140 w 177"/>
                  <a:gd name="T19" fmla="*/ 169 h 181"/>
                  <a:gd name="T20" fmla="*/ 154 w 177"/>
                  <a:gd name="T21" fmla="*/ 177 h 181"/>
                  <a:gd name="T22" fmla="*/ 168 w 177"/>
                  <a:gd name="T23" fmla="*/ 181 h 181"/>
                  <a:gd name="T24" fmla="*/ 177 w 177"/>
                  <a:gd name="T25" fmla="*/ 181 h 181"/>
                  <a:gd name="T26" fmla="*/ 166 w 177"/>
                  <a:gd name="T27" fmla="*/ 166 h 181"/>
                  <a:gd name="T28" fmla="*/ 152 w 177"/>
                  <a:gd name="T29" fmla="*/ 156 h 181"/>
                  <a:gd name="T30" fmla="*/ 118 w 177"/>
                  <a:gd name="T31" fmla="*/ 129 h 181"/>
                  <a:gd name="T32" fmla="*/ 92 w 177"/>
                  <a:gd name="T33" fmla="*/ 95 h 181"/>
                  <a:gd name="T34" fmla="*/ 71 w 177"/>
                  <a:gd name="T35" fmla="*/ 59 h 181"/>
                  <a:gd name="T36" fmla="*/ 56 w 177"/>
                  <a:gd name="T37" fmla="*/ 20 h 181"/>
                  <a:gd name="T38" fmla="*/ 53 w 177"/>
                  <a:gd name="T39" fmla="*/ 17 h 181"/>
                  <a:gd name="T40" fmla="*/ 49 w 177"/>
                  <a:gd name="T41" fmla="*/ 19 h 181"/>
                  <a:gd name="T42" fmla="*/ 48 w 177"/>
                  <a:gd name="T43" fmla="*/ 24 h 181"/>
                  <a:gd name="T44" fmla="*/ 52 w 177"/>
                  <a:gd name="T45" fmla="*/ 31 h 181"/>
                  <a:gd name="T46" fmla="*/ 63 w 177"/>
                  <a:gd name="T47" fmla="*/ 82 h 181"/>
                  <a:gd name="T48" fmla="*/ 78 w 177"/>
                  <a:gd name="T49" fmla="*/ 130 h 181"/>
                  <a:gd name="T50" fmla="*/ 64 w 177"/>
                  <a:gd name="T51" fmla="*/ 118 h 181"/>
                  <a:gd name="T52" fmla="*/ 53 w 177"/>
                  <a:gd name="T53" fmla="*/ 106 h 181"/>
                  <a:gd name="T54" fmla="*/ 44 w 177"/>
                  <a:gd name="T55" fmla="*/ 92 h 181"/>
                  <a:gd name="T56" fmla="*/ 33 w 177"/>
                  <a:gd name="T57" fmla="*/ 79 h 181"/>
                  <a:gd name="T58" fmla="*/ 20 w 177"/>
                  <a:gd name="T59" fmla="*/ 40 h 181"/>
                  <a:gd name="T60" fmla="*/ 8 w 177"/>
                  <a:gd name="T61" fmla="*/ 1 h 181"/>
                  <a:gd name="T62" fmla="*/ 1 w 177"/>
                  <a:gd name="T63" fmla="*/ 4 h 181"/>
                  <a:gd name="T64" fmla="*/ 0 w 177"/>
                  <a:gd name="T65" fmla="*/ 1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7" h="181">
                    <a:moveTo>
                      <a:pt x="0" y="16"/>
                    </a:moveTo>
                    <a:lnTo>
                      <a:pt x="1" y="37"/>
                    </a:lnTo>
                    <a:lnTo>
                      <a:pt x="7" y="58"/>
                    </a:lnTo>
                    <a:lnTo>
                      <a:pt x="13" y="77"/>
                    </a:lnTo>
                    <a:lnTo>
                      <a:pt x="19" y="96"/>
                    </a:lnTo>
                    <a:lnTo>
                      <a:pt x="27" y="109"/>
                    </a:lnTo>
                    <a:lnTo>
                      <a:pt x="37" y="122"/>
                    </a:lnTo>
                    <a:lnTo>
                      <a:pt x="47" y="133"/>
                    </a:lnTo>
                    <a:lnTo>
                      <a:pt x="60" y="144"/>
                    </a:lnTo>
                    <a:lnTo>
                      <a:pt x="72" y="152"/>
                    </a:lnTo>
                    <a:lnTo>
                      <a:pt x="86" y="158"/>
                    </a:lnTo>
                    <a:lnTo>
                      <a:pt x="101" y="162"/>
                    </a:lnTo>
                    <a:lnTo>
                      <a:pt x="116" y="162"/>
                    </a:lnTo>
                    <a:lnTo>
                      <a:pt x="118" y="164"/>
                    </a:lnTo>
                    <a:lnTo>
                      <a:pt x="119" y="163"/>
                    </a:lnTo>
                    <a:lnTo>
                      <a:pt x="121" y="161"/>
                    </a:lnTo>
                    <a:lnTo>
                      <a:pt x="122" y="157"/>
                    </a:lnTo>
                    <a:lnTo>
                      <a:pt x="127" y="161"/>
                    </a:lnTo>
                    <a:lnTo>
                      <a:pt x="134" y="164"/>
                    </a:lnTo>
                    <a:lnTo>
                      <a:pt x="140" y="169"/>
                    </a:lnTo>
                    <a:lnTo>
                      <a:pt x="147" y="173"/>
                    </a:lnTo>
                    <a:lnTo>
                      <a:pt x="154" y="177"/>
                    </a:lnTo>
                    <a:lnTo>
                      <a:pt x="161" y="180"/>
                    </a:lnTo>
                    <a:lnTo>
                      <a:pt x="168" y="181"/>
                    </a:lnTo>
                    <a:lnTo>
                      <a:pt x="174" y="181"/>
                    </a:lnTo>
                    <a:lnTo>
                      <a:pt x="177" y="181"/>
                    </a:lnTo>
                    <a:lnTo>
                      <a:pt x="172" y="172"/>
                    </a:lnTo>
                    <a:lnTo>
                      <a:pt x="166" y="166"/>
                    </a:lnTo>
                    <a:lnTo>
                      <a:pt x="158" y="161"/>
                    </a:lnTo>
                    <a:lnTo>
                      <a:pt x="152" y="156"/>
                    </a:lnTo>
                    <a:lnTo>
                      <a:pt x="134" y="144"/>
                    </a:lnTo>
                    <a:lnTo>
                      <a:pt x="118" y="129"/>
                    </a:lnTo>
                    <a:lnTo>
                      <a:pt x="105" y="113"/>
                    </a:lnTo>
                    <a:lnTo>
                      <a:pt x="92" y="95"/>
                    </a:lnTo>
                    <a:lnTo>
                      <a:pt x="80" y="77"/>
                    </a:lnTo>
                    <a:lnTo>
                      <a:pt x="71" y="59"/>
                    </a:lnTo>
                    <a:lnTo>
                      <a:pt x="63" y="39"/>
                    </a:lnTo>
                    <a:lnTo>
                      <a:pt x="56" y="20"/>
                    </a:lnTo>
                    <a:lnTo>
                      <a:pt x="55" y="17"/>
                    </a:lnTo>
                    <a:lnTo>
                      <a:pt x="53" y="17"/>
                    </a:lnTo>
                    <a:lnTo>
                      <a:pt x="51" y="17"/>
                    </a:lnTo>
                    <a:lnTo>
                      <a:pt x="49" y="19"/>
                    </a:lnTo>
                    <a:lnTo>
                      <a:pt x="48" y="22"/>
                    </a:lnTo>
                    <a:lnTo>
                      <a:pt x="48" y="24"/>
                    </a:lnTo>
                    <a:lnTo>
                      <a:pt x="49" y="28"/>
                    </a:lnTo>
                    <a:lnTo>
                      <a:pt x="52" y="31"/>
                    </a:lnTo>
                    <a:lnTo>
                      <a:pt x="58" y="56"/>
                    </a:lnTo>
                    <a:lnTo>
                      <a:pt x="63" y="82"/>
                    </a:lnTo>
                    <a:lnTo>
                      <a:pt x="70" y="107"/>
                    </a:lnTo>
                    <a:lnTo>
                      <a:pt x="78" y="130"/>
                    </a:lnTo>
                    <a:lnTo>
                      <a:pt x="71" y="125"/>
                    </a:lnTo>
                    <a:lnTo>
                      <a:pt x="64" y="118"/>
                    </a:lnTo>
                    <a:lnTo>
                      <a:pt x="59" y="113"/>
                    </a:lnTo>
                    <a:lnTo>
                      <a:pt x="53" y="106"/>
                    </a:lnTo>
                    <a:lnTo>
                      <a:pt x="48" y="99"/>
                    </a:lnTo>
                    <a:lnTo>
                      <a:pt x="44" y="92"/>
                    </a:lnTo>
                    <a:lnTo>
                      <a:pt x="38" y="85"/>
                    </a:lnTo>
                    <a:lnTo>
                      <a:pt x="33" y="79"/>
                    </a:lnTo>
                    <a:lnTo>
                      <a:pt x="23" y="60"/>
                    </a:lnTo>
                    <a:lnTo>
                      <a:pt x="20" y="40"/>
                    </a:lnTo>
                    <a:lnTo>
                      <a:pt x="16" y="21"/>
                    </a:lnTo>
                    <a:lnTo>
                      <a:pt x="8" y="1"/>
                    </a:lnTo>
                    <a:lnTo>
                      <a:pt x="2" y="0"/>
                    </a:lnTo>
                    <a:lnTo>
                      <a:pt x="1" y="4"/>
                    </a:lnTo>
                    <a:lnTo>
                      <a:pt x="1" y="11"/>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3" name="Freeform 123">
                <a:extLst>
                  <a:ext uri="{FF2B5EF4-FFF2-40B4-BE49-F238E27FC236}">
                    <a16:creationId xmlns:a16="http://schemas.microsoft.com/office/drawing/2014/main" id="{D8812666-0AD5-2837-DCAB-AC28B6AB1B43}"/>
                  </a:ext>
                </a:extLst>
              </p:cNvPr>
              <p:cNvSpPr>
                <a:spLocks/>
              </p:cNvSpPr>
              <p:nvPr/>
            </p:nvSpPr>
            <p:spPr bwMode="auto">
              <a:xfrm>
                <a:off x="2144" y="1962"/>
                <a:ext cx="23" cy="30"/>
              </a:xfrm>
              <a:custGeom>
                <a:avLst/>
                <a:gdLst>
                  <a:gd name="T0" fmla="*/ 0 w 117"/>
                  <a:gd name="T1" fmla="*/ 2 h 150"/>
                  <a:gd name="T2" fmla="*/ 1 w 117"/>
                  <a:gd name="T3" fmla="*/ 6 h 150"/>
                  <a:gd name="T4" fmla="*/ 3 w 117"/>
                  <a:gd name="T5" fmla="*/ 10 h 150"/>
                  <a:gd name="T6" fmla="*/ 8 w 117"/>
                  <a:gd name="T7" fmla="*/ 12 h 150"/>
                  <a:gd name="T8" fmla="*/ 11 w 117"/>
                  <a:gd name="T9" fmla="*/ 13 h 150"/>
                  <a:gd name="T10" fmla="*/ 18 w 117"/>
                  <a:gd name="T11" fmla="*/ 25 h 150"/>
                  <a:gd name="T12" fmla="*/ 26 w 117"/>
                  <a:gd name="T13" fmla="*/ 35 h 150"/>
                  <a:gd name="T14" fmla="*/ 35 w 117"/>
                  <a:gd name="T15" fmla="*/ 47 h 150"/>
                  <a:gd name="T16" fmla="*/ 43 w 117"/>
                  <a:gd name="T17" fmla="*/ 57 h 150"/>
                  <a:gd name="T18" fmla="*/ 51 w 117"/>
                  <a:gd name="T19" fmla="*/ 68 h 150"/>
                  <a:gd name="T20" fmla="*/ 59 w 117"/>
                  <a:gd name="T21" fmla="*/ 80 h 150"/>
                  <a:gd name="T22" fmla="*/ 66 w 117"/>
                  <a:gd name="T23" fmla="*/ 91 h 150"/>
                  <a:gd name="T24" fmla="*/ 72 w 117"/>
                  <a:gd name="T25" fmla="*/ 104 h 150"/>
                  <a:gd name="T26" fmla="*/ 80 w 117"/>
                  <a:gd name="T27" fmla="*/ 107 h 150"/>
                  <a:gd name="T28" fmla="*/ 87 w 117"/>
                  <a:gd name="T29" fmla="*/ 113 h 150"/>
                  <a:gd name="T30" fmla="*/ 91 w 117"/>
                  <a:gd name="T31" fmla="*/ 120 h 150"/>
                  <a:gd name="T32" fmla="*/ 95 w 117"/>
                  <a:gd name="T33" fmla="*/ 127 h 150"/>
                  <a:gd name="T34" fmla="*/ 98 w 117"/>
                  <a:gd name="T35" fmla="*/ 135 h 150"/>
                  <a:gd name="T36" fmla="*/ 102 w 117"/>
                  <a:gd name="T37" fmla="*/ 142 h 150"/>
                  <a:gd name="T38" fmla="*/ 107 w 117"/>
                  <a:gd name="T39" fmla="*/ 146 h 150"/>
                  <a:gd name="T40" fmla="*/ 115 w 117"/>
                  <a:gd name="T41" fmla="*/ 150 h 150"/>
                  <a:gd name="T42" fmla="*/ 117 w 117"/>
                  <a:gd name="T43" fmla="*/ 145 h 150"/>
                  <a:gd name="T44" fmla="*/ 114 w 117"/>
                  <a:gd name="T45" fmla="*/ 139 h 150"/>
                  <a:gd name="T46" fmla="*/ 111 w 117"/>
                  <a:gd name="T47" fmla="*/ 135 h 150"/>
                  <a:gd name="T48" fmla="*/ 109 w 117"/>
                  <a:gd name="T49" fmla="*/ 130 h 150"/>
                  <a:gd name="T50" fmla="*/ 107 w 117"/>
                  <a:gd name="T51" fmla="*/ 119 h 150"/>
                  <a:gd name="T52" fmla="*/ 104 w 117"/>
                  <a:gd name="T53" fmla="*/ 110 h 150"/>
                  <a:gd name="T54" fmla="*/ 99 w 117"/>
                  <a:gd name="T55" fmla="*/ 100 h 150"/>
                  <a:gd name="T56" fmla="*/ 92 w 117"/>
                  <a:gd name="T57" fmla="*/ 92 h 150"/>
                  <a:gd name="T58" fmla="*/ 86 w 117"/>
                  <a:gd name="T59" fmla="*/ 84 h 150"/>
                  <a:gd name="T60" fmla="*/ 80 w 117"/>
                  <a:gd name="T61" fmla="*/ 75 h 150"/>
                  <a:gd name="T62" fmla="*/ 74 w 117"/>
                  <a:gd name="T63" fmla="*/ 66 h 150"/>
                  <a:gd name="T64" fmla="*/ 71 w 117"/>
                  <a:gd name="T65" fmla="*/ 56 h 150"/>
                  <a:gd name="T66" fmla="*/ 63 w 117"/>
                  <a:gd name="T67" fmla="*/ 49 h 150"/>
                  <a:gd name="T68" fmla="*/ 55 w 117"/>
                  <a:gd name="T69" fmla="*/ 41 h 150"/>
                  <a:gd name="T70" fmla="*/ 47 w 117"/>
                  <a:gd name="T71" fmla="*/ 33 h 150"/>
                  <a:gd name="T72" fmla="*/ 39 w 117"/>
                  <a:gd name="T73" fmla="*/ 24 h 150"/>
                  <a:gd name="T74" fmla="*/ 31 w 117"/>
                  <a:gd name="T75" fmla="*/ 17 h 150"/>
                  <a:gd name="T76" fmla="*/ 23 w 117"/>
                  <a:gd name="T77" fmla="*/ 9 h 150"/>
                  <a:gd name="T78" fmla="*/ 13 w 117"/>
                  <a:gd name="T79" fmla="*/ 3 h 150"/>
                  <a:gd name="T80" fmla="*/ 3 w 117"/>
                  <a:gd name="T81" fmla="*/ 0 h 150"/>
                  <a:gd name="T82" fmla="*/ 0 w 117"/>
                  <a:gd name="T83" fmla="*/ 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50">
                    <a:moveTo>
                      <a:pt x="0" y="2"/>
                    </a:moveTo>
                    <a:lnTo>
                      <a:pt x="1" y="6"/>
                    </a:lnTo>
                    <a:lnTo>
                      <a:pt x="3" y="10"/>
                    </a:lnTo>
                    <a:lnTo>
                      <a:pt x="8" y="12"/>
                    </a:lnTo>
                    <a:lnTo>
                      <a:pt x="11" y="13"/>
                    </a:lnTo>
                    <a:lnTo>
                      <a:pt x="18" y="25"/>
                    </a:lnTo>
                    <a:lnTo>
                      <a:pt x="26" y="35"/>
                    </a:lnTo>
                    <a:lnTo>
                      <a:pt x="35" y="47"/>
                    </a:lnTo>
                    <a:lnTo>
                      <a:pt x="43" y="57"/>
                    </a:lnTo>
                    <a:lnTo>
                      <a:pt x="51" y="68"/>
                    </a:lnTo>
                    <a:lnTo>
                      <a:pt x="59" y="80"/>
                    </a:lnTo>
                    <a:lnTo>
                      <a:pt x="66" y="91"/>
                    </a:lnTo>
                    <a:lnTo>
                      <a:pt x="72" y="104"/>
                    </a:lnTo>
                    <a:lnTo>
                      <a:pt x="80" y="107"/>
                    </a:lnTo>
                    <a:lnTo>
                      <a:pt x="87" y="113"/>
                    </a:lnTo>
                    <a:lnTo>
                      <a:pt x="91" y="120"/>
                    </a:lnTo>
                    <a:lnTo>
                      <a:pt x="95" y="127"/>
                    </a:lnTo>
                    <a:lnTo>
                      <a:pt x="98" y="135"/>
                    </a:lnTo>
                    <a:lnTo>
                      <a:pt x="102" y="142"/>
                    </a:lnTo>
                    <a:lnTo>
                      <a:pt x="107" y="146"/>
                    </a:lnTo>
                    <a:lnTo>
                      <a:pt x="115" y="150"/>
                    </a:lnTo>
                    <a:lnTo>
                      <a:pt x="117" y="145"/>
                    </a:lnTo>
                    <a:lnTo>
                      <a:pt x="114" y="139"/>
                    </a:lnTo>
                    <a:lnTo>
                      <a:pt x="111" y="135"/>
                    </a:lnTo>
                    <a:lnTo>
                      <a:pt x="109" y="130"/>
                    </a:lnTo>
                    <a:lnTo>
                      <a:pt x="107" y="119"/>
                    </a:lnTo>
                    <a:lnTo>
                      <a:pt x="104" y="110"/>
                    </a:lnTo>
                    <a:lnTo>
                      <a:pt x="99" y="100"/>
                    </a:lnTo>
                    <a:lnTo>
                      <a:pt x="92" y="92"/>
                    </a:lnTo>
                    <a:lnTo>
                      <a:pt x="86" y="84"/>
                    </a:lnTo>
                    <a:lnTo>
                      <a:pt x="80" y="75"/>
                    </a:lnTo>
                    <a:lnTo>
                      <a:pt x="74" y="66"/>
                    </a:lnTo>
                    <a:lnTo>
                      <a:pt x="71" y="56"/>
                    </a:lnTo>
                    <a:lnTo>
                      <a:pt x="63" y="49"/>
                    </a:lnTo>
                    <a:lnTo>
                      <a:pt x="55" y="41"/>
                    </a:lnTo>
                    <a:lnTo>
                      <a:pt x="47" y="33"/>
                    </a:lnTo>
                    <a:lnTo>
                      <a:pt x="39" y="24"/>
                    </a:lnTo>
                    <a:lnTo>
                      <a:pt x="31" y="17"/>
                    </a:lnTo>
                    <a:lnTo>
                      <a:pt x="23" y="9"/>
                    </a:lnTo>
                    <a:lnTo>
                      <a:pt x="13" y="3"/>
                    </a:lnTo>
                    <a:lnTo>
                      <a:pt x="3"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4" name="Freeform 124">
                <a:extLst>
                  <a:ext uri="{FF2B5EF4-FFF2-40B4-BE49-F238E27FC236}">
                    <a16:creationId xmlns:a16="http://schemas.microsoft.com/office/drawing/2014/main" id="{D2580071-AC52-1B9B-A352-3640FFF15E9A}"/>
                  </a:ext>
                </a:extLst>
              </p:cNvPr>
              <p:cNvSpPr>
                <a:spLocks/>
              </p:cNvSpPr>
              <p:nvPr/>
            </p:nvSpPr>
            <p:spPr bwMode="auto">
              <a:xfrm>
                <a:off x="2164" y="1962"/>
                <a:ext cx="11" cy="16"/>
              </a:xfrm>
              <a:custGeom>
                <a:avLst/>
                <a:gdLst>
                  <a:gd name="T0" fmla="*/ 0 w 54"/>
                  <a:gd name="T1" fmla="*/ 4 h 79"/>
                  <a:gd name="T2" fmla="*/ 4 w 54"/>
                  <a:gd name="T3" fmla="*/ 13 h 79"/>
                  <a:gd name="T4" fmla="*/ 9 w 54"/>
                  <a:gd name="T5" fmla="*/ 23 h 79"/>
                  <a:gd name="T6" fmla="*/ 15 w 54"/>
                  <a:gd name="T7" fmla="*/ 32 h 79"/>
                  <a:gd name="T8" fmla="*/ 20 w 54"/>
                  <a:gd name="T9" fmla="*/ 41 h 79"/>
                  <a:gd name="T10" fmla="*/ 25 w 54"/>
                  <a:gd name="T11" fmla="*/ 50 h 79"/>
                  <a:gd name="T12" fmla="*/ 31 w 54"/>
                  <a:gd name="T13" fmla="*/ 59 h 79"/>
                  <a:gd name="T14" fmla="*/ 37 w 54"/>
                  <a:gd name="T15" fmla="*/ 67 h 79"/>
                  <a:gd name="T16" fmla="*/ 43 w 54"/>
                  <a:gd name="T17" fmla="*/ 76 h 79"/>
                  <a:gd name="T18" fmla="*/ 46 w 54"/>
                  <a:gd name="T19" fmla="*/ 78 h 79"/>
                  <a:gd name="T20" fmla="*/ 49 w 54"/>
                  <a:gd name="T21" fmla="*/ 79 h 79"/>
                  <a:gd name="T22" fmla="*/ 51 w 54"/>
                  <a:gd name="T23" fmla="*/ 78 h 79"/>
                  <a:gd name="T24" fmla="*/ 54 w 54"/>
                  <a:gd name="T25" fmla="*/ 75 h 79"/>
                  <a:gd name="T26" fmla="*/ 54 w 54"/>
                  <a:gd name="T27" fmla="*/ 64 h 79"/>
                  <a:gd name="T28" fmla="*/ 51 w 54"/>
                  <a:gd name="T29" fmla="*/ 52 h 79"/>
                  <a:gd name="T30" fmla="*/ 46 w 54"/>
                  <a:gd name="T31" fmla="*/ 42 h 79"/>
                  <a:gd name="T32" fmla="*/ 39 w 54"/>
                  <a:gd name="T33" fmla="*/ 32 h 79"/>
                  <a:gd name="T34" fmla="*/ 31 w 54"/>
                  <a:gd name="T35" fmla="*/ 24 h 79"/>
                  <a:gd name="T36" fmla="*/ 21 w 54"/>
                  <a:gd name="T37" fmla="*/ 15 h 79"/>
                  <a:gd name="T38" fmla="*/ 11 w 54"/>
                  <a:gd name="T39" fmla="*/ 8 h 79"/>
                  <a:gd name="T40" fmla="*/ 2 w 54"/>
                  <a:gd name="T41" fmla="*/ 0 h 79"/>
                  <a:gd name="T42" fmla="*/ 0 w 54"/>
                  <a:gd name="T43"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9">
                    <a:moveTo>
                      <a:pt x="0" y="4"/>
                    </a:moveTo>
                    <a:lnTo>
                      <a:pt x="4" y="13"/>
                    </a:lnTo>
                    <a:lnTo>
                      <a:pt x="9" y="23"/>
                    </a:lnTo>
                    <a:lnTo>
                      <a:pt x="15" y="32"/>
                    </a:lnTo>
                    <a:lnTo>
                      <a:pt x="20" y="41"/>
                    </a:lnTo>
                    <a:lnTo>
                      <a:pt x="25" y="50"/>
                    </a:lnTo>
                    <a:lnTo>
                      <a:pt x="31" y="59"/>
                    </a:lnTo>
                    <a:lnTo>
                      <a:pt x="37" y="67"/>
                    </a:lnTo>
                    <a:lnTo>
                      <a:pt x="43" y="76"/>
                    </a:lnTo>
                    <a:lnTo>
                      <a:pt x="46" y="78"/>
                    </a:lnTo>
                    <a:lnTo>
                      <a:pt x="49" y="79"/>
                    </a:lnTo>
                    <a:lnTo>
                      <a:pt x="51" y="78"/>
                    </a:lnTo>
                    <a:lnTo>
                      <a:pt x="54" y="75"/>
                    </a:lnTo>
                    <a:lnTo>
                      <a:pt x="54" y="64"/>
                    </a:lnTo>
                    <a:lnTo>
                      <a:pt x="51" y="52"/>
                    </a:lnTo>
                    <a:lnTo>
                      <a:pt x="46" y="42"/>
                    </a:lnTo>
                    <a:lnTo>
                      <a:pt x="39" y="32"/>
                    </a:lnTo>
                    <a:lnTo>
                      <a:pt x="31" y="24"/>
                    </a:lnTo>
                    <a:lnTo>
                      <a:pt x="21" y="15"/>
                    </a:lnTo>
                    <a:lnTo>
                      <a:pt x="11" y="8"/>
                    </a:lnTo>
                    <a:lnTo>
                      <a:pt x="2"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5" name="Freeform 125">
                <a:extLst>
                  <a:ext uri="{FF2B5EF4-FFF2-40B4-BE49-F238E27FC236}">
                    <a16:creationId xmlns:a16="http://schemas.microsoft.com/office/drawing/2014/main" id="{88578C56-C7D7-B7E3-94BE-EAB14B03C946}"/>
                  </a:ext>
                </a:extLst>
              </p:cNvPr>
              <p:cNvSpPr>
                <a:spLocks/>
              </p:cNvSpPr>
              <p:nvPr/>
            </p:nvSpPr>
            <p:spPr bwMode="auto">
              <a:xfrm>
                <a:off x="2127" y="1968"/>
                <a:ext cx="21" cy="25"/>
              </a:xfrm>
              <a:custGeom>
                <a:avLst/>
                <a:gdLst>
                  <a:gd name="T0" fmla="*/ 0 w 106"/>
                  <a:gd name="T1" fmla="*/ 3 h 124"/>
                  <a:gd name="T2" fmla="*/ 1 w 106"/>
                  <a:gd name="T3" fmla="*/ 8 h 124"/>
                  <a:gd name="T4" fmla="*/ 3 w 106"/>
                  <a:gd name="T5" fmla="*/ 13 h 124"/>
                  <a:gd name="T6" fmla="*/ 4 w 106"/>
                  <a:gd name="T7" fmla="*/ 17 h 124"/>
                  <a:gd name="T8" fmla="*/ 2 w 106"/>
                  <a:gd name="T9" fmla="*/ 21 h 124"/>
                  <a:gd name="T10" fmla="*/ 8 w 106"/>
                  <a:gd name="T11" fmla="*/ 35 h 124"/>
                  <a:gd name="T12" fmla="*/ 16 w 106"/>
                  <a:gd name="T13" fmla="*/ 50 h 124"/>
                  <a:gd name="T14" fmla="*/ 24 w 106"/>
                  <a:gd name="T15" fmla="*/ 64 h 124"/>
                  <a:gd name="T16" fmla="*/ 34 w 106"/>
                  <a:gd name="T17" fmla="*/ 78 h 124"/>
                  <a:gd name="T18" fmla="*/ 46 w 106"/>
                  <a:gd name="T19" fmla="*/ 89 h 124"/>
                  <a:gd name="T20" fmla="*/ 57 w 106"/>
                  <a:gd name="T21" fmla="*/ 101 h 124"/>
                  <a:gd name="T22" fmla="*/ 70 w 106"/>
                  <a:gd name="T23" fmla="*/ 112 h 124"/>
                  <a:gd name="T24" fmla="*/ 83 w 106"/>
                  <a:gd name="T25" fmla="*/ 121 h 124"/>
                  <a:gd name="T26" fmla="*/ 89 w 106"/>
                  <a:gd name="T27" fmla="*/ 123 h 124"/>
                  <a:gd name="T28" fmla="*/ 94 w 106"/>
                  <a:gd name="T29" fmla="*/ 124 h 124"/>
                  <a:gd name="T30" fmla="*/ 100 w 106"/>
                  <a:gd name="T31" fmla="*/ 124 h 124"/>
                  <a:gd name="T32" fmla="*/ 104 w 106"/>
                  <a:gd name="T33" fmla="*/ 121 h 124"/>
                  <a:gd name="T34" fmla="*/ 106 w 106"/>
                  <a:gd name="T35" fmla="*/ 119 h 124"/>
                  <a:gd name="T36" fmla="*/ 93 w 106"/>
                  <a:gd name="T37" fmla="*/ 107 h 124"/>
                  <a:gd name="T38" fmla="*/ 80 w 106"/>
                  <a:gd name="T39" fmla="*/ 93 h 124"/>
                  <a:gd name="T40" fmla="*/ 66 w 106"/>
                  <a:gd name="T41" fmla="*/ 78 h 124"/>
                  <a:gd name="T42" fmla="*/ 54 w 106"/>
                  <a:gd name="T43" fmla="*/ 63 h 124"/>
                  <a:gd name="T44" fmla="*/ 42 w 106"/>
                  <a:gd name="T45" fmla="*/ 48 h 124"/>
                  <a:gd name="T46" fmla="*/ 30 w 106"/>
                  <a:gd name="T47" fmla="*/ 32 h 124"/>
                  <a:gd name="T48" fmla="*/ 18 w 106"/>
                  <a:gd name="T49" fmla="*/ 16 h 124"/>
                  <a:gd name="T50" fmla="*/ 8 w 106"/>
                  <a:gd name="T51" fmla="*/ 0 h 124"/>
                  <a:gd name="T52" fmla="*/ 6 w 106"/>
                  <a:gd name="T53" fmla="*/ 0 h 124"/>
                  <a:gd name="T54" fmla="*/ 2 w 106"/>
                  <a:gd name="T55" fmla="*/ 0 h 124"/>
                  <a:gd name="T56" fmla="*/ 1 w 106"/>
                  <a:gd name="T57" fmla="*/ 1 h 124"/>
                  <a:gd name="T58" fmla="*/ 0 w 106"/>
                  <a:gd name="T59"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124">
                    <a:moveTo>
                      <a:pt x="0" y="3"/>
                    </a:moveTo>
                    <a:lnTo>
                      <a:pt x="1" y="8"/>
                    </a:lnTo>
                    <a:lnTo>
                      <a:pt x="3" y="13"/>
                    </a:lnTo>
                    <a:lnTo>
                      <a:pt x="4" y="17"/>
                    </a:lnTo>
                    <a:lnTo>
                      <a:pt x="2" y="21"/>
                    </a:lnTo>
                    <a:lnTo>
                      <a:pt x="8" y="35"/>
                    </a:lnTo>
                    <a:lnTo>
                      <a:pt x="16" y="50"/>
                    </a:lnTo>
                    <a:lnTo>
                      <a:pt x="24" y="64"/>
                    </a:lnTo>
                    <a:lnTo>
                      <a:pt x="34" y="78"/>
                    </a:lnTo>
                    <a:lnTo>
                      <a:pt x="46" y="89"/>
                    </a:lnTo>
                    <a:lnTo>
                      <a:pt x="57" y="101"/>
                    </a:lnTo>
                    <a:lnTo>
                      <a:pt x="70" y="112"/>
                    </a:lnTo>
                    <a:lnTo>
                      <a:pt x="83" y="121"/>
                    </a:lnTo>
                    <a:lnTo>
                      <a:pt x="89" y="123"/>
                    </a:lnTo>
                    <a:lnTo>
                      <a:pt x="94" y="124"/>
                    </a:lnTo>
                    <a:lnTo>
                      <a:pt x="100" y="124"/>
                    </a:lnTo>
                    <a:lnTo>
                      <a:pt x="104" y="121"/>
                    </a:lnTo>
                    <a:lnTo>
                      <a:pt x="106" y="119"/>
                    </a:lnTo>
                    <a:lnTo>
                      <a:pt x="93" y="107"/>
                    </a:lnTo>
                    <a:lnTo>
                      <a:pt x="80" y="93"/>
                    </a:lnTo>
                    <a:lnTo>
                      <a:pt x="66" y="78"/>
                    </a:lnTo>
                    <a:lnTo>
                      <a:pt x="54" y="63"/>
                    </a:lnTo>
                    <a:lnTo>
                      <a:pt x="42" y="48"/>
                    </a:lnTo>
                    <a:lnTo>
                      <a:pt x="30" y="32"/>
                    </a:lnTo>
                    <a:lnTo>
                      <a:pt x="18" y="16"/>
                    </a:lnTo>
                    <a:lnTo>
                      <a:pt x="8" y="0"/>
                    </a:lnTo>
                    <a:lnTo>
                      <a:pt x="6" y="0"/>
                    </a:lnTo>
                    <a:lnTo>
                      <a:pt x="2" y="0"/>
                    </a:lnTo>
                    <a:lnTo>
                      <a:pt x="1" y="1"/>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6" name="Freeform 126">
                <a:extLst>
                  <a:ext uri="{FF2B5EF4-FFF2-40B4-BE49-F238E27FC236}">
                    <a16:creationId xmlns:a16="http://schemas.microsoft.com/office/drawing/2014/main" id="{9686ECC4-FA04-71B5-8EE3-7E4A255AC131}"/>
                  </a:ext>
                </a:extLst>
              </p:cNvPr>
              <p:cNvSpPr>
                <a:spLocks/>
              </p:cNvSpPr>
              <p:nvPr/>
            </p:nvSpPr>
            <p:spPr bwMode="auto">
              <a:xfrm>
                <a:off x="2103" y="1971"/>
                <a:ext cx="12" cy="21"/>
              </a:xfrm>
              <a:custGeom>
                <a:avLst/>
                <a:gdLst>
                  <a:gd name="T0" fmla="*/ 3 w 60"/>
                  <a:gd name="T1" fmla="*/ 42 h 106"/>
                  <a:gd name="T2" fmla="*/ 6 w 60"/>
                  <a:gd name="T3" fmla="*/ 50 h 106"/>
                  <a:gd name="T4" fmla="*/ 11 w 60"/>
                  <a:gd name="T5" fmla="*/ 58 h 106"/>
                  <a:gd name="T6" fmla="*/ 16 w 60"/>
                  <a:gd name="T7" fmla="*/ 65 h 106"/>
                  <a:gd name="T8" fmla="*/ 20 w 60"/>
                  <a:gd name="T9" fmla="*/ 73 h 106"/>
                  <a:gd name="T10" fmla="*/ 26 w 60"/>
                  <a:gd name="T11" fmla="*/ 80 h 106"/>
                  <a:gd name="T12" fmla="*/ 31 w 60"/>
                  <a:gd name="T13" fmla="*/ 87 h 106"/>
                  <a:gd name="T14" fmla="*/ 35 w 60"/>
                  <a:gd name="T15" fmla="*/ 94 h 106"/>
                  <a:gd name="T16" fmla="*/ 40 w 60"/>
                  <a:gd name="T17" fmla="*/ 101 h 106"/>
                  <a:gd name="T18" fmla="*/ 43 w 60"/>
                  <a:gd name="T19" fmla="*/ 106 h 106"/>
                  <a:gd name="T20" fmla="*/ 49 w 60"/>
                  <a:gd name="T21" fmla="*/ 105 h 106"/>
                  <a:gd name="T22" fmla="*/ 53 w 60"/>
                  <a:gd name="T23" fmla="*/ 104 h 106"/>
                  <a:gd name="T24" fmla="*/ 60 w 60"/>
                  <a:gd name="T25" fmla="*/ 106 h 106"/>
                  <a:gd name="T26" fmla="*/ 53 w 60"/>
                  <a:gd name="T27" fmla="*/ 94 h 106"/>
                  <a:gd name="T28" fmla="*/ 45 w 60"/>
                  <a:gd name="T29" fmla="*/ 81 h 106"/>
                  <a:gd name="T30" fmla="*/ 37 w 60"/>
                  <a:gd name="T31" fmla="*/ 68 h 106"/>
                  <a:gd name="T32" fmla="*/ 29 w 60"/>
                  <a:gd name="T33" fmla="*/ 56 h 106"/>
                  <a:gd name="T34" fmla="*/ 22 w 60"/>
                  <a:gd name="T35" fmla="*/ 44 h 106"/>
                  <a:gd name="T36" fmla="*/ 16 w 60"/>
                  <a:gd name="T37" fmla="*/ 31 h 106"/>
                  <a:gd name="T38" fmla="*/ 11 w 60"/>
                  <a:gd name="T39" fmla="*/ 17 h 106"/>
                  <a:gd name="T40" fmla="*/ 9 w 60"/>
                  <a:gd name="T41" fmla="*/ 3 h 106"/>
                  <a:gd name="T42" fmla="*/ 6 w 60"/>
                  <a:gd name="T43" fmla="*/ 1 h 106"/>
                  <a:gd name="T44" fmla="*/ 4 w 60"/>
                  <a:gd name="T45" fmla="*/ 0 h 106"/>
                  <a:gd name="T46" fmla="*/ 2 w 60"/>
                  <a:gd name="T47" fmla="*/ 0 h 106"/>
                  <a:gd name="T48" fmla="*/ 0 w 60"/>
                  <a:gd name="T49" fmla="*/ 3 h 106"/>
                  <a:gd name="T50" fmla="*/ 1 w 60"/>
                  <a:gd name="T51" fmla="*/ 12 h 106"/>
                  <a:gd name="T52" fmla="*/ 2 w 60"/>
                  <a:gd name="T53" fmla="*/ 23 h 106"/>
                  <a:gd name="T54" fmla="*/ 2 w 60"/>
                  <a:gd name="T55" fmla="*/ 33 h 106"/>
                  <a:gd name="T56" fmla="*/ 3 w 60"/>
                  <a:gd name="T57" fmla="*/ 4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06">
                    <a:moveTo>
                      <a:pt x="3" y="42"/>
                    </a:moveTo>
                    <a:lnTo>
                      <a:pt x="6" y="50"/>
                    </a:lnTo>
                    <a:lnTo>
                      <a:pt x="11" y="58"/>
                    </a:lnTo>
                    <a:lnTo>
                      <a:pt x="16" y="65"/>
                    </a:lnTo>
                    <a:lnTo>
                      <a:pt x="20" y="73"/>
                    </a:lnTo>
                    <a:lnTo>
                      <a:pt x="26" y="80"/>
                    </a:lnTo>
                    <a:lnTo>
                      <a:pt x="31" y="87"/>
                    </a:lnTo>
                    <a:lnTo>
                      <a:pt x="35" y="94"/>
                    </a:lnTo>
                    <a:lnTo>
                      <a:pt x="40" y="101"/>
                    </a:lnTo>
                    <a:lnTo>
                      <a:pt x="43" y="106"/>
                    </a:lnTo>
                    <a:lnTo>
                      <a:pt x="49" y="105"/>
                    </a:lnTo>
                    <a:lnTo>
                      <a:pt x="53" y="104"/>
                    </a:lnTo>
                    <a:lnTo>
                      <a:pt x="60" y="106"/>
                    </a:lnTo>
                    <a:lnTo>
                      <a:pt x="53" y="94"/>
                    </a:lnTo>
                    <a:lnTo>
                      <a:pt x="45" y="81"/>
                    </a:lnTo>
                    <a:lnTo>
                      <a:pt x="37" y="68"/>
                    </a:lnTo>
                    <a:lnTo>
                      <a:pt x="29" y="56"/>
                    </a:lnTo>
                    <a:lnTo>
                      <a:pt x="22" y="44"/>
                    </a:lnTo>
                    <a:lnTo>
                      <a:pt x="16" y="31"/>
                    </a:lnTo>
                    <a:lnTo>
                      <a:pt x="11" y="17"/>
                    </a:lnTo>
                    <a:lnTo>
                      <a:pt x="9" y="3"/>
                    </a:lnTo>
                    <a:lnTo>
                      <a:pt x="6" y="1"/>
                    </a:lnTo>
                    <a:lnTo>
                      <a:pt x="4" y="0"/>
                    </a:lnTo>
                    <a:lnTo>
                      <a:pt x="2" y="0"/>
                    </a:lnTo>
                    <a:lnTo>
                      <a:pt x="0" y="3"/>
                    </a:lnTo>
                    <a:lnTo>
                      <a:pt x="1" y="12"/>
                    </a:lnTo>
                    <a:lnTo>
                      <a:pt x="2" y="23"/>
                    </a:lnTo>
                    <a:lnTo>
                      <a:pt x="2" y="33"/>
                    </a:lnTo>
                    <a:lnTo>
                      <a:pt x="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7" name="Freeform 127">
                <a:extLst>
                  <a:ext uri="{FF2B5EF4-FFF2-40B4-BE49-F238E27FC236}">
                    <a16:creationId xmlns:a16="http://schemas.microsoft.com/office/drawing/2014/main" id="{1F098A74-B13C-1255-B4A5-004A81D295B6}"/>
                  </a:ext>
                </a:extLst>
              </p:cNvPr>
              <p:cNvSpPr>
                <a:spLocks/>
              </p:cNvSpPr>
              <p:nvPr/>
            </p:nvSpPr>
            <p:spPr bwMode="auto">
              <a:xfrm>
                <a:off x="2141" y="1976"/>
                <a:ext cx="20" cy="23"/>
              </a:xfrm>
              <a:custGeom>
                <a:avLst/>
                <a:gdLst>
                  <a:gd name="T0" fmla="*/ 0 w 102"/>
                  <a:gd name="T1" fmla="*/ 6 h 116"/>
                  <a:gd name="T2" fmla="*/ 24 w 102"/>
                  <a:gd name="T3" fmla="*/ 41 h 116"/>
                  <a:gd name="T4" fmla="*/ 25 w 102"/>
                  <a:gd name="T5" fmla="*/ 49 h 116"/>
                  <a:gd name="T6" fmla="*/ 30 w 102"/>
                  <a:gd name="T7" fmla="*/ 55 h 116"/>
                  <a:gd name="T8" fmla="*/ 37 w 102"/>
                  <a:gd name="T9" fmla="*/ 61 h 116"/>
                  <a:gd name="T10" fmla="*/ 42 w 102"/>
                  <a:gd name="T11" fmla="*/ 66 h 116"/>
                  <a:gd name="T12" fmla="*/ 49 w 102"/>
                  <a:gd name="T13" fmla="*/ 72 h 116"/>
                  <a:gd name="T14" fmla="*/ 56 w 102"/>
                  <a:gd name="T15" fmla="*/ 77 h 116"/>
                  <a:gd name="T16" fmla="*/ 63 w 102"/>
                  <a:gd name="T17" fmla="*/ 81 h 116"/>
                  <a:gd name="T18" fmla="*/ 70 w 102"/>
                  <a:gd name="T19" fmla="*/ 87 h 116"/>
                  <a:gd name="T20" fmla="*/ 77 w 102"/>
                  <a:gd name="T21" fmla="*/ 93 h 116"/>
                  <a:gd name="T22" fmla="*/ 83 w 102"/>
                  <a:gd name="T23" fmla="*/ 98 h 116"/>
                  <a:gd name="T24" fmla="*/ 87 w 102"/>
                  <a:gd name="T25" fmla="*/ 105 h 116"/>
                  <a:gd name="T26" fmla="*/ 89 w 102"/>
                  <a:gd name="T27" fmla="*/ 113 h 116"/>
                  <a:gd name="T28" fmla="*/ 93 w 102"/>
                  <a:gd name="T29" fmla="*/ 116 h 116"/>
                  <a:gd name="T30" fmla="*/ 96 w 102"/>
                  <a:gd name="T31" fmla="*/ 116 h 116"/>
                  <a:gd name="T32" fmla="*/ 100 w 102"/>
                  <a:gd name="T33" fmla="*/ 115 h 116"/>
                  <a:gd name="T34" fmla="*/ 102 w 102"/>
                  <a:gd name="T35" fmla="*/ 115 h 116"/>
                  <a:gd name="T36" fmla="*/ 101 w 102"/>
                  <a:gd name="T37" fmla="*/ 107 h 116"/>
                  <a:gd name="T38" fmla="*/ 96 w 102"/>
                  <a:gd name="T39" fmla="*/ 100 h 116"/>
                  <a:gd name="T40" fmla="*/ 91 w 102"/>
                  <a:gd name="T41" fmla="*/ 92 h 116"/>
                  <a:gd name="T42" fmla="*/ 86 w 102"/>
                  <a:gd name="T43" fmla="*/ 85 h 116"/>
                  <a:gd name="T44" fmla="*/ 77 w 102"/>
                  <a:gd name="T45" fmla="*/ 74 h 116"/>
                  <a:gd name="T46" fmla="*/ 68 w 102"/>
                  <a:gd name="T47" fmla="*/ 64 h 116"/>
                  <a:gd name="T48" fmla="*/ 58 w 102"/>
                  <a:gd name="T49" fmla="*/ 53 h 116"/>
                  <a:gd name="T50" fmla="*/ 49 w 102"/>
                  <a:gd name="T51" fmla="*/ 42 h 116"/>
                  <a:gd name="T52" fmla="*/ 40 w 102"/>
                  <a:gd name="T53" fmla="*/ 31 h 116"/>
                  <a:gd name="T54" fmla="*/ 30 w 102"/>
                  <a:gd name="T55" fmla="*/ 21 h 116"/>
                  <a:gd name="T56" fmla="*/ 20 w 102"/>
                  <a:gd name="T57" fmla="*/ 10 h 116"/>
                  <a:gd name="T58" fmla="*/ 8 w 102"/>
                  <a:gd name="T59" fmla="*/ 0 h 116"/>
                  <a:gd name="T60" fmla="*/ 5 w 102"/>
                  <a:gd name="T61" fmla="*/ 0 h 116"/>
                  <a:gd name="T62" fmla="*/ 2 w 102"/>
                  <a:gd name="T63" fmla="*/ 1 h 116"/>
                  <a:gd name="T64" fmla="*/ 0 w 102"/>
                  <a:gd name="T65" fmla="*/ 3 h 116"/>
                  <a:gd name="T66" fmla="*/ 0 w 102"/>
                  <a:gd name="T67" fmla="*/ 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116">
                    <a:moveTo>
                      <a:pt x="0" y="6"/>
                    </a:moveTo>
                    <a:lnTo>
                      <a:pt x="24" y="41"/>
                    </a:lnTo>
                    <a:lnTo>
                      <a:pt x="25" y="49"/>
                    </a:lnTo>
                    <a:lnTo>
                      <a:pt x="30" y="55"/>
                    </a:lnTo>
                    <a:lnTo>
                      <a:pt x="37" y="61"/>
                    </a:lnTo>
                    <a:lnTo>
                      <a:pt x="42" y="66"/>
                    </a:lnTo>
                    <a:lnTo>
                      <a:pt x="49" y="72"/>
                    </a:lnTo>
                    <a:lnTo>
                      <a:pt x="56" y="77"/>
                    </a:lnTo>
                    <a:lnTo>
                      <a:pt x="63" y="81"/>
                    </a:lnTo>
                    <a:lnTo>
                      <a:pt x="70" y="87"/>
                    </a:lnTo>
                    <a:lnTo>
                      <a:pt x="77" y="93"/>
                    </a:lnTo>
                    <a:lnTo>
                      <a:pt x="83" y="98"/>
                    </a:lnTo>
                    <a:lnTo>
                      <a:pt x="87" y="105"/>
                    </a:lnTo>
                    <a:lnTo>
                      <a:pt x="89" y="113"/>
                    </a:lnTo>
                    <a:lnTo>
                      <a:pt x="93" y="116"/>
                    </a:lnTo>
                    <a:lnTo>
                      <a:pt x="96" y="116"/>
                    </a:lnTo>
                    <a:lnTo>
                      <a:pt x="100" y="115"/>
                    </a:lnTo>
                    <a:lnTo>
                      <a:pt x="102" y="115"/>
                    </a:lnTo>
                    <a:lnTo>
                      <a:pt x="101" y="107"/>
                    </a:lnTo>
                    <a:lnTo>
                      <a:pt x="96" y="100"/>
                    </a:lnTo>
                    <a:lnTo>
                      <a:pt x="91" y="92"/>
                    </a:lnTo>
                    <a:lnTo>
                      <a:pt x="86" y="85"/>
                    </a:lnTo>
                    <a:lnTo>
                      <a:pt x="77" y="74"/>
                    </a:lnTo>
                    <a:lnTo>
                      <a:pt x="68" y="64"/>
                    </a:lnTo>
                    <a:lnTo>
                      <a:pt x="58" y="53"/>
                    </a:lnTo>
                    <a:lnTo>
                      <a:pt x="49" y="42"/>
                    </a:lnTo>
                    <a:lnTo>
                      <a:pt x="40" y="31"/>
                    </a:lnTo>
                    <a:lnTo>
                      <a:pt x="30" y="21"/>
                    </a:lnTo>
                    <a:lnTo>
                      <a:pt x="20" y="10"/>
                    </a:lnTo>
                    <a:lnTo>
                      <a:pt x="8" y="0"/>
                    </a:lnTo>
                    <a:lnTo>
                      <a:pt x="5" y="0"/>
                    </a:lnTo>
                    <a:lnTo>
                      <a:pt x="2" y="1"/>
                    </a:lnTo>
                    <a:lnTo>
                      <a:pt x="0" y="3"/>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8" name="Freeform 128">
                <a:extLst>
                  <a:ext uri="{FF2B5EF4-FFF2-40B4-BE49-F238E27FC236}">
                    <a16:creationId xmlns:a16="http://schemas.microsoft.com/office/drawing/2014/main" id="{CBF546DC-C8F2-B35A-6257-891183B11C05}"/>
                  </a:ext>
                </a:extLst>
              </p:cNvPr>
              <p:cNvSpPr>
                <a:spLocks/>
              </p:cNvSpPr>
              <p:nvPr/>
            </p:nvSpPr>
            <p:spPr bwMode="auto">
              <a:xfrm>
                <a:off x="2278" y="1976"/>
                <a:ext cx="15" cy="5"/>
              </a:xfrm>
              <a:custGeom>
                <a:avLst/>
                <a:gdLst>
                  <a:gd name="T0" fmla="*/ 1 w 75"/>
                  <a:gd name="T1" fmla="*/ 5 h 24"/>
                  <a:gd name="T2" fmla="*/ 0 w 75"/>
                  <a:gd name="T3" fmla="*/ 8 h 24"/>
                  <a:gd name="T4" fmla="*/ 1 w 75"/>
                  <a:gd name="T5" fmla="*/ 11 h 24"/>
                  <a:gd name="T6" fmla="*/ 4 w 75"/>
                  <a:gd name="T7" fmla="*/ 15 h 24"/>
                  <a:gd name="T8" fmla="*/ 7 w 75"/>
                  <a:gd name="T9" fmla="*/ 17 h 24"/>
                  <a:gd name="T10" fmla="*/ 15 w 75"/>
                  <a:gd name="T11" fmla="*/ 18 h 24"/>
                  <a:gd name="T12" fmla="*/ 23 w 75"/>
                  <a:gd name="T13" fmla="*/ 20 h 24"/>
                  <a:gd name="T14" fmla="*/ 31 w 75"/>
                  <a:gd name="T15" fmla="*/ 22 h 24"/>
                  <a:gd name="T16" fmla="*/ 39 w 75"/>
                  <a:gd name="T17" fmla="*/ 23 h 24"/>
                  <a:gd name="T18" fmla="*/ 48 w 75"/>
                  <a:gd name="T19" fmla="*/ 24 h 24"/>
                  <a:gd name="T20" fmla="*/ 57 w 75"/>
                  <a:gd name="T21" fmla="*/ 24 h 24"/>
                  <a:gd name="T22" fmla="*/ 66 w 75"/>
                  <a:gd name="T23" fmla="*/ 22 h 24"/>
                  <a:gd name="T24" fmla="*/ 74 w 75"/>
                  <a:gd name="T25" fmla="*/ 18 h 24"/>
                  <a:gd name="T26" fmla="*/ 75 w 75"/>
                  <a:gd name="T27" fmla="*/ 17 h 24"/>
                  <a:gd name="T28" fmla="*/ 75 w 75"/>
                  <a:gd name="T29" fmla="*/ 16 h 24"/>
                  <a:gd name="T30" fmla="*/ 75 w 75"/>
                  <a:gd name="T31" fmla="*/ 14 h 24"/>
                  <a:gd name="T32" fmla="*/ 75 w 75"/>
                  <a:gd name="T33" fmla="*/ 11 h 24"/>
                  <a:gd name="T34" fmla="*/ 66 w 75"/>
                  <a:gd name="T35" fmla="*/ 9 h 24"/>
                  <a:gd name="T36" fmla="*/ 58 w 75"/>
                  <a:gd name="T37" fmla="*/ 7 h 24"/>
                  <a:gd name="T38" fmla="*/ 48 w 75"/>
                  <a:gd name="T39" fmla="*/ 5 h 24"/>
                  <a:gd name="T40" fmla="*/ 39 w 75"/>
                  <a:gd name="T41" fmla="*/ 2 h 24"/>
                  <a:gd name="T42" fmla="*/ 30 w 75"/>
                  <a:gd name="T43" fmla="*/ 1 h 24"/>
                  <a:gd name="T44" fmla="*/ 21 w 75"/>
                  <a:gd name="T45" fmla="*/ 0 h 24"/>
                  <a:gd name="T46" fmla="*/ 12 w 75"/>
                  <a:gd name="T47" fmla="*/ 1 h 24"/>
                  <a:gd name="T48" fmla="*/ 1 w 75"/>
                  <a:gd name="T49"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24">
                    <a:moveTo>
                      <a:pt x="1" y="5"/>
                    </a:moveTo>
                    <a:lnTo>
                      <a:pt x="0" y="8"/>
                    </a:lnTo>
                    <a:lnTo>
                      <a:pt x="1" y="11"/>
                    </a:lnTo>
                    <a:lnTo>
                      <a:pt x="4" y="15"/>
                    </a:lnTo>
                    <a:lnTo>
                      <a:pt x="7" y="17"/>
                    </a:lnTo>
                    <a:lnTo>
                      <a:pt x="15" y="18"/>
                    </a:lnTo>
                    <a:lnTo>
                      <a:pt x="23" y="20"/>
                    </a:lnTo>
                    <a:lnTo>
                      <a:pt x="31" y="22"/>
                    </a:lnTo>
                    <a:lnTo>
                      <a:pt x="39" y="23"/>
                    </a:lnTo>
                    <a:lnTo>
                      <a:pt x="48" y="24"/>
                    </a:lnTo>
                    <a:lnTo>
                      <a:pt x="57" y="24"/>
                    </a:lnTo>
                    <a:lnTo>
                      <a:pt x="66" y="22"/>
                    </a:lnTo>
                    <a:lnTo>
                      <a:pt x="74" y="18"/>
                    </a:lnTo>
                    <a:lnTo>
                      <a:pt x="75" y="17"/>
                    </a:lnTo>
                    <a:lnTo>
                      <a:pt x="75" y="16"/>
                    </a:lnTo>
                    <a:lnTo>
                      <a:pt x="75" y="14"/>
                    </a:lnTo>
                    <a:lnTo>
                      <a:pt x="75" y="11"/>
                    </a:lnTo>
                    <a:lnTo>
                      <a:pt x="66" y="9"/>
                    </a:lnTo>
                    <a:lnTo>
                      <a:pt x="58" y="7"/>
                    </a:lnTo>
                    <a:lnTo>
                      <a:pt x="48" y="5"/>
                    </a:lnTo>
                    <a:lnTo>
                      <a:pt x="39" y="2"/>
                    </a:lnTo>
                    <a:lnTo>
                      <a:pt x="30" y="1"/>
                    </a:lnTo>
                    <a:lnTo>
                      <a:pt x="21" y="0"/>
                    </a:lnTo>
                    <a:lnTo>
                      <a:pt x="12" y="1"/>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89" name="Freeform 129">
                <a:extLst>
                  <a:ext uri="{FF2B5EF4-FFF2-40B4-BE49-F238E27FC236}">
                    <a16:creationId xmlns:a16="http://schemas.microsoft.com/office/drawing/2014/main" id="{82521495-8EE5-264E-05BF-2E427AD4A56D}"/>
                  </a:ext>
                </a:extLst>
              </p:cNvPr>
              <p:cNvSpPr>
                <a:spLocks/>
              </p:cNvSpPr>
              <p:nvPr/>
            </p:nvSpPr>
            <p:spPr bwMode="auto">
              <a:xfrm>
                <a:off x="2304" y="1990"/>
                <a:ext cx="4" cy="11"/>
              </a:xfrm>
              <a:custGeom>
                <a:avLst/>
                <a:gdLst>
                  <a:gd name="T0" fmla="*/ 0 w 22"/>
                  <a:gd name="T1" fmla="*/ 56 h 56"/>
                  <a:gd name="T2" fmla="*/ 2 w 22"/>
                  <a:gd name="T3" fmla="*/ 51 h 56"/>
                  <a:gd name="T4" fmla="*/ 3 w 22"/>
                  <a:gd name="T5" fmla="*/ 46 h 56"/>
                  <a:gd name="T6" fmla="*/ 4 w 22"/>
                  <a:gd name="T7" fmla="*/ 40 h 56"/>
                  <a:gd name="T8" fmla="*/ 7 w 22"/>
                  <a:gd name="T9" fmla="*/ 34 h 56"/>
                  <a:gd name="T10" fmla="*/ 11 w 22"/>
                  <a:gd name="T11" fmla="*/ 26 h 56"/>
                  <a:gd name="T12" fmla="*/ 16 w 22"/>
                  <a:gd name="T13" fmla="*/ 18 h 56"/>
                  <a:gd name="T14" fmla="*/ 21 w 22"/>
                  <a:gd name="T15" fmla="*/ 9 h 56"/>
                  <a:gd name="T16" fmla="*/ 22 w 22"/>
                  <a:gd name="T17" fmla="*/ 0 h 56"/>
                  <a:gd name="T18" fmla="*/ 14 w 22"/>
                  <a:gd name="T19" fmla="*/ 12 h 56"/>
                  <a:gd name="T20" fmla="*/ 8 w 22"/>
                  <a:gd name="T21" fmla="*/ 26 h 56"/>
                  <a:gd name="T22" fmla="*/ 2 w 22"/>
                  <a:gd name="T23" fmla="*/ 40 h 56"/>
                  <a:gd name="T24" fmla="*/ 0 w 22"/>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56">
                    <a:moveTo>
                      <a:pt x="0" y="56"/>
                    </a:moveTo>
                    <a:lnTo>
                      <a:pt x="2" y="51"/>
                    </a:lnTo>
                    <a:lnTo>
                      <a:pt x="3" y="46"/>
                    </a:lnTo>
                    <a:lnTo>
                      <a:pt x="4" y="40"/>
                    </a:lnTo>
                    <a:lnTo>
                      <a:pt x="7" y="34"/>
                    </a:lnTo>
                    <a:lnTo>
                      <a:pt x="11" y="26"/>
                    </a:lnTo>
                    <a:lnTo>
                      <a:pt x="16" y="18"/>
                    </a:lnTo>
                    <a:lnTo>
                      <a:pt x="21" y="9"/>
                    </a:lnTo>
                    <a:lnTo>
                      <a:pt x="22" y="0"/>
                    </a:lnTo>
                    <a:lnTo>
                      <a:pt x="14" y="12"/>
                    </a:lnTo>
                    <a:lnTo>
                      <a:pt x="8" y="26"/>
                    </a:lnTo>
                    <a:lnTo>
                      <a:pt x="2" y="40"/>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0" name="Freeform 130">
                <a:extLst>
                  <a:ext uri="{FF2B5EF4-FFF2-40B4-BE49-F238E27FC236}">
                    <a16:creationId xmlns:a16="http://schemas.microsoft.com/office/drawing/2014/main" id="{A4E83C87-65D5-AF98-375A-30B9D0CA01E5}"/>
                  </a:ext>
                </a:extLst>
              </p:cNvPr>
              <p:cNvSpPr>
                <a:spLocks/>
              </p:cNvSpPr>
              <p:nvPr/>
            </p:nvSpPr>
            <p:spPr bwMode="auto">
              <a:xfrm>
                <a:off x="2292" y="1992"/>
                <a:ext cx="8" cy="19"/>
              </a:xfrm>
              <a:custGeom>
                <a:avLst/>
                <a:gdLst>
                  <a:gd name="T0" fmla="*/ 0 w 42"/>
                  <a:gd name="T1" fmla="*/ 95 h 96"/>
                  <a:gd name="T2" fmla="*/ 1 w 42"/>
                  <a:gd name="T3" fmla="*/ 96 h 96"/>
                  <a:gd name="T4" fmla="*/ 8 w 42"/>
                  <a:gd name="T5" fmla="*/ 86 h 96"/>
                  <a:gd name="T6" fmla="*/ 15 w 42"/>
                  <a:gd name="T7" fmla="*/ 75 h 96"/>
                  <a:gd name="T8" fmla="*/ 20 w 42"/>
                  <a:gd name="T9" fmla="*/ 64 h 96"/>
                  <a:gd name="T10" fmla="*/ 25 w 42"/>
                  <a:gd name="T11" fmla="*/ 52 h 96"/>
                  <a:gd name="T12" fmla="*/ 29 w 42"/>
                  <a:gd name="T13" fmla="*/ 41 h 96"/>
                  <a:gd name="T14" fmla="*/ 34 w 42"/>
                  <a:gd name="T15" fmla="*/ 30 h 96"/>
                  <a:gd name="T16" fmla="*/ 37 w 42"/>
                  <a:gd name="T17" fmla="*/ 18 h 96"/>
                  <a:gd name="T18" fmla="*/ 42 w 42"/>
                  <a:gd name="T19" fmla="*/ 7 h 96"/>
                  <a:gd name="T20" fmla="*/ 40 w 42"/>
                  <a:gd name="T21" fmla="*/ 0 h 96"/>
                  <a:gd name="T22" fmla="*/ 34 w 42"/>
                  <a:gd name="T23" fmla="*/ 10 h 96"/>
                  <a:gd name="T24" fmla="*/ 27 w 42"/>
                  <a:gd name="T25" fmla="*/ 20 h 96"/>
                  <a:gd name="T26" fmla="*/ 21 w 42"/>
                  <a:gd name="T27" fmla="*/ 32 h 96"/>
                  <a:gd name="T28" fmla="*/ 15 w 42"/>
                  <a:gd name="T29" fmla="*/ 44 h 96"/>
                  <a:gd name="T30" fmla="*/ 11 w 42"/>
                  <a:gd name="T31" fmla="*/ 57 h 96"/>
                  <a:gd name="T32" fmla="*/ 7 w 42"/>
                  <a:gd name="T33" fmla="*/ 70 h 96"/>
                  <a:gd name="T34" fmla="*/ 4 w 42"/>
                  <a:gd name="T35" fmla="*/ 82 h 96"/>
                  <a:gd name="T36" fmla="*/ 0 w 42"/>
                  <a:gd name="T37" fmla="*/ 9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96">
                    <a:moveTo>
                      <a:pt x="0" y="95"/>
                    </a:moveTo>
                    <a:lnTo>
                      <a:pt x="1" y="96"/>
                    </a:lnTo>
                    <a:lnTo>
                      <a:pt x="8" y="86"/>
                    </a:lnTo>
                    <a:lnTo>
                      <a:pt x="15" y="75"/>
                    </a:lnTo>
                    <a:lnTo>
                      <a:pt x="20" y="64"/>
                    </a:lnTo>
                    <a:lnTo>
                      <a:pt x="25" y="52"/>
                    </a:lnTo>
                    <a:lnTo>
                      <a:pt x="29" y="41"/>
                    </a:lnTo>
                    <a:lnTo>
                      <a:pt x="34" y="30"/>
                    </a:lnTo>
                    <a:lnTo>
                      <a:pt x="37" y="18"/>
                    </a:lnTo>
                    <a:lnTo>
                      <a:pt x="42" y="7"/>
                    </a:lnTo>
                    <a:lnTo>
                      <a:pt x="40" y="0"/>
                    </a:lnTo>
                    <a:lnTo>
                      <a:pt x="34" y="10"/>
                    </a:lnTo>
                    <a:lnTo>
                      <a:pt x="27" y="20"/>
                    </a:lnTo>
                    <a:lnTo>
                      <a:pt x="21" y="32"/>
                    </a:lnTo>
                    <a:lnTo>
                      <a:pt x="15" y="44"/>
                    </a:lnTo>
                    <a:lnTo>
                      <a:pt x="11" y="57"/>
                    </a:lnTo>
                    <a:lnTo>
                      <a:pt x="7" y="70"/>
                    </a:lnTo>
                    <a:lnTo>
                      <a:pt x="4" y="82"/>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1" name="Freeform 131">
                <a:extLst>
                  <a:ext uri="{FF2B5EF4-FFF2-40B4-BE49-F238E27FC236}">
                    <a16:creationId xmlns:a16="http://schemas.microsoft.com/office/drawing/2014/main" id="{9B920DD5-115D-4F51-5876-FCEEC1324F9E}"/>
                  </a:ext>
                </a:extLst>
              </p:cNvPr>
              <p:cNvSpPr>
                <a:spLocks/>
              </p:cNvSpPr>
              <p:nvPr/>
            </p:nvSpPr>
            <p:spPr bwMode="auto">
              <a:xfrm>
                <a:off x="2144" y="1995"/>
                <a:ext cx="16" cy="6"/>
              </a:xfrm>
              <a:custGeom>
                <a:avLst/>
                <a:gdLst>
                  <a:gd name="T0" fmla="*/ 0 w 78"/>
                  <a:gd name="T1" fmla="*/ 7 h 33"/>
                  <a:gd name="T2" fmla="*/ 8 w 78"/>
                  <a:gd name="T3" fmla="*/ 12 h 33"/>
                  <a:gd name="T4" fmla="*/ 17 w 78"/>
                  <a:gd name="T5" fmla="*/ 17 h 33"/>
                  <a:gd name="T6" fmla="*/ 28 w 78"/>
                  <a:gd name="T7" fmla="*/ 19 h 33"/>
                  <a:gd name="T8" fmla="*/ 38 w 78"/>
                  <a:gd name="T9" fmla="*/ 22 h 33"/>
                  <a:gd name="T10" fmla="*/ 48 w 78"/>
                  <a:gd name="T11" fmla="*/ 23 h 33"/>
                  <a:gd name="T12" fmla="*/ 59 w 78"/>
                  <a:gd name="T13" fmla="*/ 25 h 33"/>
                  <a:gd name="T14" fmla="*/ 69 w 78"/>
                  <a:gd name="T15" fmla="*/ 28 h 33"/>
                  <a:gd name="T16" fmla="*/ 78 w 78"/>
                  <a:gd name="T17" fmla="*/ 33 h 33"/>
                  <a:gd name="T18" fmla="*/ 77 w 78"/>
                  <a:gd name="T19" fmla="*/ 26 h 33"/>
                  <a:gd name="T20" fmla="*/ 69 w 78"/>
                  <a:gd name="T21" fmla="*/ 19 h 33"/>
                  <a:gd name="T22" fmla="*/ 60 w 78"/>
                  <a:gd name="T23" fmla="*/ 14 h 33"/>
                  <a:gd name="T24" fmla="*/ 51 w 78"/>
                  <a:gd name="T25" fmla="*/ 8 h 33"/>
                  <a:gd name="T26" fmla="*/ 41 w 78"/>
                  <a:gd name="T27" fmla="*/ 4 h 33"/>
                  <a:gd name="T28" fmla="*/ 32 w 78"/>
                  <a:gd name="T29" fmla="*/ 1 h 33"/>
                  <a:gd name="T30" fmla="*/ 23 w 78"/>
                  <a:gd name="T31" fmla="*/ 0 h 33"/>
                  <a:gd name="T32" fmla="*/ 13 w 78"/>
                  <a:gd name="T33" fmla="*/ 0 h 33"/>
                  <a:gd name="T34" fmla="*/ 4 w 78"/>
                  <a:gd name="T35" fmla="*/ 3 h 33"/>
                  <a:gd name="T36" fmla="*/ 0 w 78"/>
                  <a:gd name="T3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33">
                    <a:moveTo>
                      <a:pt x="0" y="7"/>
                    </a:moveTo>
                    <a:lnTo>
                      <a:pt x="8" y="12"/>
                    </a:lnTo>
                    <a:lnTo>
                      <a:pt x="17" y="17"/>
                    </a:lnTo>
                    <a:lnTo>
                      <a:pt x="28" y="19"/>
                    </a:lnTo>
                    <a:lnTo>
                      <a:pt x="38" y="22"/>
                    </a:lnTo>
                    <a:lnTo>
                      <a:pt x="48" y="23"/>
                    </a:lnTo>
                    <a:lnTo>
                      <a:pt x="59" y="25"/>
                    </a:lnTo>
                    <a:lnTo>
                      <a:pt x="69" y="28"/>
                    </a:lnTo>
                    <a:lnTo>
                      <a:pt x="78" y="33"/>
                    </a:lnTo>
                    <a:lnTo>
                      <a:pt x="77" y="26"/>
                    </a:lnTo>
                    <a:lnTo>
                      <a:pt x="69" y="19"/>
                    </a:lnTo>
                    <a:lnTo>
                      <a:pt x="60" y="14"/>
                    </a:lnTo>
                    <a:lnTo>
                      <a:pt x="51" y="8"/>
                    </a:lnTo>
                    <a:lnTo>
                      <a:pt x="41" y="4"/>
                    </a:lnTo>
                    <a:lnTo>
                      <a:pt x="32" y="1"/>
                    </a:lnTo>
                    <a:lnTo>
                      <a:pt x="23" y="0"/>
                    </a:lnTo>
                    <a:lnTo>
                      <a:pt x="13" y="0"/>
                    </a:lnTo>
                    <a:lnTo>
                      <a:pt x="4" y="3"/>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2" name="Freeform 132">
                <a:extLst>
                  <a:ext uri="{FF2B5EF4-FFF2-40B4-BE49-F238E27FC236}">
                    <a16:creationId xmlns:a16="http://schemas.microsoft.com/office/drawing/2014/main" id="{926236ED-6BF2-ABCD-ECF5-B9A2F7F447F3}"/>
                  </a:ext>
                </a:extLst>
              </p:cNvPr>
              <p:cNvSpPr>
                <a:spLocks/>
              </p:cNvSpPr>
              <p:nvPr/>
            </p:nvSpPr>
            <p:spPr bwMode="auto">
              <a:xfrm>
                <a:off x="2105" y="1995"/>
                <a:ext cx="14" cy="7"/>
              </a:xfrm>
              <a:custGeom>
                <a:avLst/>
                <a:gdLst>
                  <a:gd name="T0" fmla="*/ 0 w 71"/>
                  <a:gd name="T1" fmla="*/ 29 h 35"/>
                  <a:gd name="T2" fmla="*/ 0 w 71"/>
                  <a:gd name="T3" fmla="*/ 32 h 35"/>
                  <a:gd name="T4" fmla="*/ 2 w 71"/>
                  <a:gd name="T5" fmla="*/ 33 h 35"/>
                  <a:gd name="T6" fmla="*/ 4 w 71"/>
                  <a:gd name="T7" fmla="*/ 34 h 35"/>
                  <a:gd name="T8" fmla="*/ 8 w 71"/>
                  <a:gd name="T9" fmla="*/ 35 h 35"/>
                  <a:gd name="T10" fmla="*/ 16 w 71"/>
                  <a:gd name="T11" fmla="*/ 34 h 35"/>
                  <a:gd name="T12" fmla="*/ 23 w 71"/>
                  <a:gd name="T13" fmla="*/ 31 h 35"/>
                  <a:gd name="T14" fmla="*/ 30 w 71"/>
                  <a:gd name="T15" fmla="*/ 27 h 35"/>
                  <a:gd name="T16" fmla="*/ 36 w 71"/>
                  <a:gd name="T17" fmla="*/ 23 h 35"/>
                  <a:gd name="T18" fmla="*/ 43 w 71"/>
                  <a:gd name="T19" fmla="*/ 19 h 35"/>
                  <a:gd name="T20" fmla="*/ 50 w 71"/>
                  <a:gd name="T21" fmla="*/ 15 h 35"/>
                  <a:gd name="T22" fmla="*/ 57 w 71"/>
                  <a:gd name="T23" fmla="*/ 13 h 35"/>
                  <a:gd name="T24" fmla="*/ 65 w 71"/>
                  <a:gd name="T25" fmla="*/ 11 h 35"/>
                  <a:gd name="T26" fmla="*/ 71 w 71"/>
                  <a:gd name="T27" fmla="*/ 4 h 35"/>
                  <a:gd name="T28" fmla="*/ 69 w 71"/>
                  <a:gd name="T29" fmla="*/ 1 h 35"/>
                  <a:gd name="T30" fmla="*/ 66 w 71"/>
                  <a:gd name="T31" fmla="*/ 0 h 35"/>
                  <a:gd name="T32" fmla="*/ 62 w 71"/>
                  <a:gd name="T33" fmla="*/ 1 h 35"/>
                  <a:gd name="T34" fmla="*/ 58 w 71"/>
                  <a:gd name="T35" fmla="*/ 3 h 35"/>
                  <a:gd name="T36" fmla="*/ 50 w 71"/>
                  <a:gd name="T37" fmla="*/ 4 h 35"/>
                  <a:gd name="T38" fmla="*/ 42 w 71"/>
                  <a:gd name="T39" fmla="*/ 6 h 35"/>
                  <a:gd name="T40" fmla="*/ 35 w 71"/>
                  <a:gd name="T41" fmla="*/ 8 h 35"/>
                  <a:gd name="T42" fmla="*/ 27 w 71"/>
                  <a:gd name="T43" fmla="*/ 10 h 35"/>
                  <a:gd name="T44" fmla="*/ 20 w 71"/>
                  <a:gd name="T45" fmla="*/ 14 h 35"/>
                  <a:gd name="T46" fmla="*/ 12 w 71"/>
                  <a:gd name="T47" fmla="*/ 18 h 35"/>
                  <a:gd name="T48" fmla="*/ 5 w 71"/>
                  <a:gd name="T49" fmla="*/ 23 h 35"/>
                  <a:gd name="T50" fmla="*/ 0 w 71"/>
                  <a:gd name="T51"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35">
                    <a:moveTo>
                      <a:pt x="0" y="29"/>
                    </a:moveTo>
                    <a:lnTo>
                      <a:pt x="0" y="32"/>
                    </a:lnTo>
                    <a:lnTo>
                      <a:pt x="2" y="33"/>
                    </a:lnTo>
                    <a:lnTo>
                      <a:pt x="4" y="34"/>
                    </a:lnTo>
                    <a:lnTo>
                      <a:pt x="8" y="35"/>
                    </a:lnTo>
                    <a:lnTo>
                      <a:pt x="16" y="34"/>
                    </a:lnTo>
                    <a:lnTo>
                      <a:pt x="23" y="31"/>
                    </a:lnTo>
                    <a:lnTo>
                      <a:pt x="30" y="27"/>
                    </a:lnTo>
                    <a:lnTo>
                      <a:pt x="36" y="23"/>
                    </a:lnTo>
                    <a:lnTo>
                      <a:pt x="43" y="19"/>
                    </a:lnTo>
                    <a:lnTo>
                      <a:pt x="50" y="15"/>
                    </a:lnTo>
                    <a:lnTo>
                      <a:pt x="57" y="13"/>
                    </a:lnTo>
                    <a:lnTo>
                      <a:pt x="65" y="11"/>
                    </a:lnTo>
                    <a:lnTo>
                      <a:pt x="71" y="4"/>
                    </a:lnTo>
                    <a:lnTo>
                      <a:pt x="69" y="1"/>
                    </a:lnTo>
                    <a:lnTo>
                      <a:pt x="66" y="0"/>
                    </a:lnTo>
                    <a:lnTo>
                      <a:pt x="62" y="1"/>
                    </a:lnTo>
                    <a:lnTo>
                      <a:pt x="58" y="3"/>
                    </a:lnTo>
                    <a:lnTo>
                      <a:pt x="50" y="4"/>
                    </a:lnTo>
                    <a:lnTo>
                      <a:pt x="42" y="6"/>
                    </a:lnTo>
                    <a:lnTo>
                      <a:pt x="35" y="8"/>
                    </a:lnTo>
                    <a:lnTo>
                      <a:pt x="27" y="10"/>
                    </a:lnTo>
                    <a:lnTo>
                      <a:pt x="20" y="14"/>
                    </a:lnTo>
                    <a:lnTo>
                      <a:pt x="12" y="18"/>
                    </a:lnTo>
                    <a:lnTo>
                      <a:pt x="5" y="23"/>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3" name="Freeform 133">
                <a:extLst>
                  <a:ext uri="{FF2B5EF4-FFF2-40B4-BE49-F238E27FC236}">
                    <a16:creationId xmlns:a16="http://schemas.microsoft.com/office/drawing/2014/main" id="{3E07E24A-6237-10EC-450B-59209234A23F}"/>
                  </a:ext>
                </a:extLst>
              </p:cNvPr>
              <p:cNvSpPr>
                <a:spLocks/>
              </p:cNvSpPr>
              <p:nvPr/>
            </p:nvSpPr>
            <p:spPr bwMode="auto">
              <a:xfrm>
                <a:off x="2111" y="2007"/>
                <a:ext cx="13" cy="4"/>
              </a:xfrm>
              <a:custGeom>
                <a:avLst/>
                <a:gdLst>
                  <a:gd name="T0" fmla="*/ 0 w 65"/>
                  <a:gd name="T1" fmla="*/ 12 h 20"/>
                  <a:gd name="T2" fmla="*/ 3 w 65"/>
                  <a:gd name="T3" fmla="*/ 16 h 20"/>
                  <a:gd name="T4" fmla="*/ 8 w 65"/>
                  <a:gd name="T5" fmla="*/ 18 h 20"/>
                  <a:gd name="T6" fmla="*/ 13 w 65"/>
                  <a:gd name="T7" fmla="*/ 18 h 20"/>
                  <a:gd name="T8" fmla="*/ 19 w 65"/>
                  <a:gd name="T9" fmla="*/ 20 h 20"/>
                  <a:gd name="T10" fmla="*/ 65 w 65"/>
                  <a:gd name="T11" fmla="*/ 14 h 20"/>
                  <a:gd name="T12" fmla="*/ 65 w 65"/>
                  <a:gd name="T13" fmla="*/ 11 h 20"/>
                  <a:gd name="T14" fmla="*/ 64 w 65"/>
                  <a:gd name="T15" fmla="*/ 7 h 20"/>
                  <a:gd name="T16" fmla="*/ 62 w 65"/>
                  <a:gd name="T17" fmla="*/ 4 h 20"/>
                  <a:gd name="T18" fmla="*/ 58 w 65"/>
                  <a:gd name="T19" fmla="*/ 2 h 20"/>
                  <a:gd name="T20" fmla="*/ 51 w 65"/>
                  <a:gd name="T21" fmla="*/ 0 h 20"/>
                  <a:gd name="T22" fmla="*/ 46 w 65"/>
                  <a:gd name="T23" fmla="*/ 0 h 20"/>
                  <a:gd name="T24" fmla="*/ 40 w 65"/>
                  <a:gd name="T25" fmla="*/ 0 h 20"/>
                  <a:gd name="T26" fmla="*/ 34 w 65"/>
                  <a:gd name="T27" fmla="*/ 0 h 20"/>
                  <a:gd name="T28" fmla="*/ 28 w 65"/>
                  <a:gd name="T29" fmla="*/ 2 h 20"/>
                  <a:gd name="T30" fmla="*/ 23 w 65"/>
                  <a:gd name="T31" fmla="*/ 3 h 20"/>
                  <a:gd name="T32" fmla="*/ 18 w 65"/>
                  <a:gd name="T33" fmla="*/ 5 h 20"/>
                  <a:gd name="T34" fmla="*/ 12 w 65"/>
                  <a:gd name="T35" fmla="*/ 7 h 20"/>
                  <a:gd name="T36" fmla="*/ 8 w 65"/>
                  <a:gd name="T37" fmla="*/ 6 h 20"/>
                  <a:gd name="T38" fmla="*/ 5 w 65"/>
                  <a:gd name="T39" fmla="*/ 7 h 20"/>
                  <a:gd name="T40" fmla="*/ 3 w 65"/>
                  <a:gd name="T41" fmla="*/ 11 h 20"/>
                  <a:gd name="T42" fmla="*/ 0 w 65"/>
                  <a:gd name="T43"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20">
                    <a:moveTo>
                      <a:pt x="0" y="12"/>
                    </a:moveTo>
                    <a:lnTo>
                      <a:pt x="3" y="16"/>
                    </a:lnTo>
                    <a:lnTo>
                      <a:pt x="8" y="18"/>
                    </a:lnTo>
                    <a:lnTo>
                      <a:pt x="13" y="18"/>
                    </a:lnTo>
                    <a:lnTo>
                      <a:pt x="19" y="20"/>
                    </a:lnTo>
                    <a:lnTo>
                      <a:pt x="65" y="14"/>
                    </a:lnTo>
                    <a:lnTo>
                      <a:pt x="65" y="11"/>
                    </a:lnTo>
                    <a:lnTo>
                      <a:pt x="64" y="7"/>
                    </a:lnTo>
                    <a:lnTo>
                      <a:pt x="62" y="4"/>
                    </a:lnTo>
                    <a:lnTo>
                      <a:pt x="58" y="2"/>
                    </a:lnTo>
                    <a:lnTo>
                      <a:pt x="51" y="0"/>
                    </a:lnTo>
                    <a:lnTo>
                      <a:pt x="46" y="0"/>
                    </a:lnTo>
                    <a:lnTo>
                      <a:pt x="40" y="0"/>
                    </a:lnTo>
                    <a:lnTo>
                      <a:pt x="34" y="0"/>
                    </a:lnTo>
                    <a:lnTo>
                      <a:pt x="28" y="2"/>
                    </a:lnTo>
                    <a:lnTo>
                      <a:pt x="23" y="3"/>
                    </a:lnTo>
                    <a:lnTo>
                      <a:pt x="18" y="5"/>
                    </a:lnTo>
                    <a:lnTo>
                      <a:pt x="12" y="7"/>
                    </a:lnTo>
                    <a:lnTo>
                      <a:pt x="8" y="6"/>
                    </a:lnTo>
                    <a:lnTo>
                      <a:pt x="5" y="7"/>
                    </a:lnTo>
                    <a:lnTo>
                      <a:pt x="3" y="11"/>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4" name="Freeform 134">
                <a:extLst>
                  <a:ext uri="{FF2B5EF4-FFF2-40B4-BE49-F238E27FC236}">
                    <a16:creationId xmlns:a16="http://schemas.microsoft.com/office/drawing/2014/main" id="{3EF9794A-F509-E343-75E4-8DF7642825F7}"/>
                  </a:ext>
                </a:extLst>
              </p:cNvPr>
              <p:cNvSpPr>
                <a:spLocks/>
              </p:cNvSpPr>
              <p:nvPr/>
            </p:nvSpPr>
            <p:spPr bwMode="auto">
              <a:xfrm>
                <a:off x="2144" y="2007"/>
                <a:ext cx="12" cy="4"/>
              </a:xfrm>
              <a:custGeom>
                <a:avLst/>
                <a:gdLst>
                  <a:gd name="T0" fmla="*/ 0 w 63"/>
                  <a:gd name="T1" fmla="*/ 8 h 20"/>
                  <a:gd name="T2" fmla="*/ 3 w 63"/>
                  <a:gd name="T3" fmla="*/ 12 h 20"/>
                  <a:gd name="T4" fmla="*/ 10 w 63"/>
                  <a:gd name="T5" fmla="*/ 13 h 20"/>
                  <a:gd name="T6" fmla="*/ 16 w 63"/>
                  <a:gd name="T7" fmla="*/ 14 h 20"/>
                  <a:gd name="T8" fmla="*/ 23 w 63"/>
                  <a:gd name="T9" fmla="*/ 14 h 20"/>
                  <a:gd name="T10" fmla="*/ 59 w 63"/>
                  <a:gd name="T11" fmla="*/ 20 h 20"/>
                  <a:gd name="T12" fmla="*/ 60 w 63"/>
                  <a:gd name="T13" fmla="*/ 18 h 20"/>
                  <a:gd name="T14" fmla="*/ 63 w 63"/>
                  <a:gd name="T15" fmla="*/ 14 h 20"/>
                  <a:gd name="T16" fmla="*/ 63 w 63"/>
                  <a:gd name="T17" fmla="*/ 12 h 20"/>
                  <a:gd name="T18" fmla="*/ 62 w 63"/>
                  <a:gd name="T19" fmla="*/ 9 h 20"/>
                  <a:gd name="T20" fmla="*/ 55 w 63"/>
                  <a:gd name="T21" fmla="*/ 4 h 20"/>
                  <a:gd name="T22" fmla="*/ 48 w 63"/>
                  <a:gd name="T23" fmla="*/ 2 h 20"/>
                  <a:gd name="T24" fmla="*/ 40 w 63"/>
                  <a:gd name="T25" fmla="*/ 0 h 20"/>
                  <a:gd name="T26" fmla="*/ 31 w 63"/>
                  <a:gd name="T27" fmla="*/ 0 h 20"/>
                  <a:gd name="T28" fmla="*/ 23 w 63"/>
                  <a:gd name="T29" fmla="*/ 0 h 20"/>
                  <a:gd name="T30" fmla="*/ 15 w 63"/>
                  <a:gd name="T31" fmla="*/ 2 h 20"/>
                  <a:gd name="T32" fmla="*/ 7 w 63"/>
                  <a:gd name="T33" fmla="*/ 4 h 20"/>
                  <a:gd name="T34" fmla="*/ 0 w 63"/>
                  <a:gd name="T3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20">
                    <a:moveTo>
                      <a:pt x="0" y="8"/>
                    </a:moveTo>
                    <a:lnTo>
                      <a:pt x="3" y="12"/>
                    </a:lnTo>
                    <a:lnTo>
                      <a:pt x="10" y="13"/>
                    </a:lnTo>
                    <a:lnTo>
                      <a:pt x="16" y="14"/>
                    </a:lnTo>
                    <a:lnTo>
                      <a:pt x="23" y="14"/>
                    </a:lnTo>
                    <a:lnTo>
                      <a:pt x="59" y="20"/>
                    </a:lnTo>
                    <a:lnTo>
                      <a:pt x="60" y="18"/>
                    </a:lnTo>
                    <a:lnTo>
                      <a:pt x="63" y="14"/>
                    </a:lnTo>
                    <a:lnTo>
                      <a:pt x="63" y="12"/>
                    </a:lnTo>
                    <a:lnTo>
                      <a:pt x="62" y="9"/>
                    </a:lnTo>
                    <a:lnTo>
                      <a:pt x="55" y="4"/>
                    </a:lnTo>
                    <a:lnTo>
                      <a:pt x="48" y="2"/>
                    </a:lnTo>
                    <a:lnTo>
                      <a:pt x="40" y="0"/>
                    </a:lnTo>
                    <a:lnTo>
                      <a:pt x="31" y="0"/>
                    </a:lnTo>
                    <a:lnTo>
                      <a:pt x="23" y="0"/>
                    </a:lnTo>
                    <a:lnTo>
                      <a:pt x="15" y="2"/>
                    </a:lnTo>
                    <a:lnTo>
                      <a:pt x="7" y="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5" name="Freeform 135">
                <a:extLst>
                  <a:ext uri="{FF2B5EF4-FFF2-40B4-BE49-F238E27FC236}">
                    <a16:creationId xmlns:a16="http://schemas.microsoft.com/office/drawing/2014/main" id="{4C4B01A4-ED9F-2306-84A3-53CED764AF31}"/>
                  </a:ext>
                </a:extLst>
              </p:cNvPr>
              <p:cNvSpPr>
                <a:spLocks/>
              </p:cNvSpPr>
              <p:nvPr/>
            </p:nvSpPr>
            <p:spPr bwMode="auto">
              <a:xfrm>
                <a:off x="2165" y="2019"/>
                <a:ext cx="8" cy="21"/>
              </a:xfrm>
              <a:custGeom>
                <a:avLst/>
                <a:gdLst>
                  <a:gd name="T0" fmla="*/ 25 w 42"/>
                  <a:gd name="T1" fmla="*/ 0 h 106"/>
                  <a:gd name="T2" fmla="*/ 24 w 42"/>
                  <a:gd name="T3" fmla="*/ 28 h 106"/>
                  <a:gd name="T4" fmla="*/ 21 w 42"/>
                  <a:gd name="T5" fmla="*/ 54 h 106"/>
                  <a:gd name="T6" fmla="*/ 13 w 42"/>
                  <a:gd name="T7" fmla="*/ 82 h 106"/>
                  <a:gd name="T8" fmla="*/ 0 w 42"/>
                  <a:gd name="T9" fmla="*/ 106 h 106"/>
                  <a:gd name="T10" fmla="*/ 12 w 42"/>
                  <a:gd name="T11" fmla="*/ 100 h 106"/>
                  <a:gd name="T12" fmla="*/ 19 w 42"/>
                  <a:gd name="T13" fmla="*/ 91 h 106"/>
                  <a:gd name="T14" fmla="*/ 24 w 42"/>
                  <a:gd name="T15" fmla="*/ 82 h 106"/>
                  <a:gd name="T16" fmla="*/ 28 w 42"/>
                  <a:gd name="T17" fmla="*/ 70 h 106"/>
                  <a:gd name="T18" fmla="*/ 30 w 42"/>
                  <a:gd name="T19" fmla="*/ 57 h 106"/>
                  <a:gd name="T20" fmla="*/ 33 w 42"/>
                  <a:gd name="T21" fmla="*/ 46 h 106"/>
                  <a:gd name="T22" fmla="*/ 37 w 42"/>
                  <a:gd name="T23" fmla="*/ 35 h 106"/>
                  <a:gd name="T24" fmla="*/ 42 w 42"/>
                  <a:gd name="T25" fmla="*/ 23 h 106"/>
                  <a:gd name="T26" fmla="*/ 40 w 42"/>
                  <a:gd name="T27" fmla="*/ 16 h 106"/>
                  <a:gd name="T28" fmla="*/ 37 w 42"/>
                  <a:gd name="T29" fmla="*/ 9 h 106"/>
                  <a:gd name="T30" fmla="*/ 32 w 42"/>
                  <a:gd name="T31" fmla="*/ 4 h 106"/>
                  <a:gd name="T32" fmla="*/ 25 w 42"/>
                  <a:gd name="T3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6">
                    <a:moveTo>
                      <a:pt x="25" y="0"/>
                    </a:moveTo>
                    <a:lnTo>
                      <a:pt x="24" y="28"/>
                    </a:lnTo>
                    <a:lnTo>
                      <a:pt x="21" y="54"/>
                    </a:lnTo>
                    <a:lnTo>
                      <a:pt x="13" y="82"/>
                    </a:lnTo>
                    <a:lnTo>
                      <a:pt x="0" y="106"/>
                    </a:lnTo>
                    <a:lnTo>
                      <a:pt x="12" y="100"/>
                    </a:lnTo>
                    <a:lnTo>
                      <a:pt x="19" y="91"/>
                    </a:lnTo>
                    <a:lnTo>
                      <a:pt x="24" y="82"/>
                    </a:lnTo>
                    <a:lnTo>
                      <a:pt x="28" y="70"/>
                    </a:lnTo>
                    <a:lnTo>
                      <a:pt x="30" y="57"/>
                    </a:lnTo>
                    <a:lnTo>
                      <a:pt x="33" y="46"/>
                    </a:lnTo>
                    <a:lnTo>
                      <a:pt x="37" y="35"/>
                    </a:lnTo>
                    <a:lnTo>
                      <a:pt x="42" y="23"/>
                    </a:lnTo>
                    <a:lnTo>
                      <a:pt x="40" y="16"/>
                    </a:lnTo>
                    <a:lnTo>
                      <a:pt x="37" y="9"/>
                    </a:lnTo>
                    <a:lnTo>
                      <a:pt x="32" y="4"/>
                    </a:lnTo>
                    <a:lnTo>
                      <a:pt x="25"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6" name="Freeform 136">
                <a:extLst>
                  <a:ext uri="{FF2B5EF4-FFF2-40B4-BE49-F238E27FC236}">
                    <a16:creationId xmlns:a16="http://schemas.microsoft.com/office/drawing/2014/main" id="{C75C1780-409A-AF74-1F63-01B0D48E8835}"/>
                  </a:ext>
                </a:extLst>
              </p:cNvPr>
              <p:cNvSpPr>
                <a:spLocks/>
              </p:cNvSpPr>
              <p:nvPr/>
            </p:nvSpPr>
            <p:spPr bwMode="auto">
              <a:xfrm>
                <a:off x="2157" y="2019"/>
                <a:ext cx="6" cy="19"/>
              </a:xfrm>
              <a:custGeom>
                <a:avLst/>
                <a:gdLst>
                  <a:gd name="T0" fmla="*/ 23 w 31"/>
                  <a:gd name="T1" fmla="*/ 21 h 93"/>
                  <a:gd name="T2" fmla="*/ 15 w 31"/>
                  <a:gd name="T3" fmla="*/ 38 h 93"/>
                  <a:gd name="T4" fmla="*/ 9 w 31"/>
                  <a:gd name="T5" fmla="*/ 56 h 93"/>
                  <a:gd name="T6" fmla="*/ 5 w 31"/>
                  <a:gd name="T7" fmla="*/ 76 h 93"/>
                  <a:gd name="T8" fmla="*/ 0 w 31"/>
                  <a:gd name="T9" fmla="*/ 93 h 93"/>
                  <a:gd name="T10" fmla="*/ 5 w 31"/>
                  <a:gd name="T11" fmla="*/ 91 h 93"/>
                  <a:gd name="T12" fmla="*/ 8 w 31"/>
                  <a:gd name="T13" fmla="*/ 87 h 93"/>
                  <a:gd name="T14" fmla="*/ 10 w 31"/>
                  <a:gd name="T15" fmla="*/ 83 h 93"/>
                  <a:gd name="T16" fmla="*/ 14 w 31"/>
                  <a:gd name="T17" fmla="*/ 77 h 93"/>
                  <a:gd name="T18" fmla="*/ 19 w 31"/>
                  <a:gd name="T19" fmla="*/ 58 h 93"/>
                  <a:gd name="T20" fmla="*/ 26 w 31"/>
                  <a:gd name="T21" fmla="*/ 39 h 93"/>
                  <a:gd name="T22" fmla="*/ 31 w 31"/>
                  <a:gd name="T23" fmla="*/ 20 h 93"/>
                  <a:gd name="T24" fmla="*/ 31 w 31"/>
                  <a:gd name="T25" fmla="*/ 0 h 93"/>
                  <a:gd name="T26" fmla="*/ 26 w 31"/>
                  <a:gd name="T27" fmla="*/ 4 h 93"/>
                  <a:gd name="T28" fmla="*/ 25 w 31"/>
                  <a:gd name="T29" fmla="*/ 8 h 93"/>
                  <a:gd name="T30" fmla="*/ 24 w 31"/>
                  <a:gd name="T31" fmla="*/ 15 h 93"/>
                  <a:gd name="T32" fmla="*/ 23 w 31"/>
                  <a:gd name="T33" fmla="*/ 2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93">
                    <a:moveTo>
                      <a:pt x="23" y="21"/>
                    </a:moveTo>
                    <a:lnTo>
                      <a:pt x="15" y="38"/>
                    </a:lnTo>
                    <a:lnTo>
                      <a:pt x="9" y="56"/>
                    </a:lnTo>
                    <a:lnTo>
                      <a:pt x="5" y="76"/>
                    </a:lnTo>
                    <a:lnTo>
                      <a:pt x="0" y="93"/>
                    </a:lnTo>
                    <a:lnTo>
                      <a:pt x="5" y="91"/>
                    </a:lnTo>
                    <a:lnTo>
                      <a:pt x="8" y="87"/>
                    </a:lnTo>
                    <a:lnTo>
                      <a:pt x="10" y="83"/>
                    </a:lnTo>
                    <a:lnTo>
                      <a:pt x="14" y="77"/>
                    </a:lnTo>
                    <a:lnTo>
                      <a:pt x="19" y="58"/>
                    </a:lnTo>
                    <a:lnTo>
                      <a:pt x="26" y="39"/>
                    </a:lnTo>
                    <a:lnTo>
                      <a:pt x="31" y="20"/>
                    </a:lnTo>
                    <a:lnTo>
                      <a:pt x="31" y="0"/>
                    </a:lnTo>
                    <a:lnTo>
                      <a:pt x="26" y="4"/>
                    </a:lnTo>
                    <a:lnTo>
                      <a:pt x="25" y="8"/>
                    </a:lnTo>
                    <a:lnTo>
                      <a:pt x="24" y="15"/>
                    </a:lnTo>
                    <a:lnTo>
                      <a:pt x="2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7" name="Freeform 137">
                <a:extLst>
                  <a:ext uri="{FF2B5EF4-FFF2-40B4-BE49-F238E27FC236}">
                    <a16:creationId xmlns:a16="http://schemas.microsoft.com/office/drawing/2014/main" id="{BF00AE57-C67F-28C7-131C-75B1F4914CE5}"/>
                  </a:ext>
                </a:extLst>
              </p:cNvPr>
              <p:cNvSpPr>
                <a:spLocks/>
              </p:cNvSpPr>
              <p:nvPr/>
            </p:nvSpPr>
            <p:spPr bwMode="auto">
              <a:xfrm>
                <a:off x="2096" y="2020"/>
                <a:ext cx="6" cy="17"/>
              </a:xfrm>
              <a:custGeom>
                <a:avLst/>
                <a:gdLst>
                  <a:gd name="T0" fmla="*/ 2 w 31"/>
                  <a:gd name="T1" fmla="*/ 33 h 83"/>
                  <a:gd name="T2" fmla="*/ 10 w 31"/>
                  <a:gd name="T3" fmla="*/ 45 h 83"/>
                  <a:gd name="T4" fmla="*/ 18 w 31"/>
                  <a:gd name="T5" fmla="*/ 56 h 83"/>
                  <a:gd name="T6" fmla="*/ 25 w 31"/>
                  <a:gd name="T7" fmla="*/ 70 h 83"/>
                  <a:gd name="T8" fmla="*/ 31 w 31"/>
                  <a:gd name="T9" fmla="*/ 83 h 83"/>
                  <a:gd name="T10" fmla="*/ 26 w 31"/>
                  <a:gd name="T11" fmla="*/ 64 h 83"/>
                  <a:gd name="T12" fmla="*/ 19 w 31"/>
                  <a:gd name="T13" fmla="*/ 45 h 83"/>
                  <a:gd name="T14" fmla="*/ 12 w 31"/>
                  <a:gd name="T15" fmla="*/ 23 h 83"/>
                  <a:gd name="T16" fmla="*/ 10 w 31"/>
                  <a:gd name="T17" fmla="*/ 0 h 83"/>
                  <a:gd name="T18" fmla="*/ 3 w 31"/>
                  <a:gd name="T19" fmla="*/ 6 h 83"/>
                  <a:gd name="T20" fmla="*/ 0 w 31"/>
                  <a:gd name="T21" fmla="*/ 14 h 83"/>
                  <a:gd name="T22" fmla="*/ 2 w 31"/>
                  <a:gd name="T23" fmla="*/ 24 h 83"/>
                  <a:gd name="T24" fmla="*/ 2 w 31"/>
                  <a:gd name="T25"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3">
                    <a:moveTo>
                      <a:pt x="2" y="33"/>
                    </a:moveTo>
                    <a:lnTo>
                      <a:pt x="10" y="45"/>
                    </a:lnTo>
                    <a:lnTo>
                      <a:pt x="18" y="56"/>
                    </a:lnTo>
                    <a:lnTo>
                      <a:pt x="25" y="70"/>
                    </a:lnTo>
                    <a:lnTo>
                      <a:pt x="31" y="83"/>
                    </a:lnTo>
                    <a:lnTo>
                      <a:pt x="26" y="64"/>
                    </a:lnTo>
                    <a:lnTo>
                      <a:pt x="19" y="45"/>
                    </a:lnTo>
                    <a:lnTo>
                      <a:pt x="12" y="23"/>
                    </a:lnTo>
                    <a:lnTo>
                      <a:pt x="10" y="0"/>
                    </a:lnTo>
                    <a:lnTo>
                      <a:pt x="3" y="6"/>
                    </a:lnTo>
                    <a:lnTo>
                      <a:pt x="0" y="14"/>
                    </a:lnTo>
                    <a:lnTo>
                      <a:pt x="2" y="24"/>
                    </a:lnTo>
                    <a:lnTo>
                      <a:pt x="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8" name="Freeform 138">
                <a:extLst>
                  <a:ext uri="{FF2B5EF4-FFF2-40B4-BE49-F238E27FC236}">
                    <a16:creationId xmlns:a16="http://schemas.microsoft.com/office/drawing/2014/main" id="{FC047D48-D85A-1FA2-F765-03A01B108A92}"/>
                  </a:ext>
                </a:extLst>
              </p:cNvPr>
              <p:cNvSpPr>
                <a:spLocks/>
              </p:cNvSpPr>
              <p:nvPr/>
            </p:nvSpPr>
            <p:spPr bwMode="auto">
              <a:xfrm>
                <a:off x="2128" y="2025"/>
                <a:ext cx="10" cy="5"/>
              </a:xfrm>
              <a:custGeom>
                <a:avLst/>
                <a:gdLst>
                  <a:gd name="T0" fmla="*/ 0 w 48"/>
                  <a:gd name="T1" fmla="*/ 8 h 25"/>
                  <a:gd name="T2" fmla="*/ 2 w 48"/>
                  <a:gd name="T3" fmla="*/ 13 h 25"/>
                  <a:gd name="T4" fmla="*/ 5 w 48"/>
                  <a:gd name="T5" fmla="*/ 16 h 25"/>
                  <a:gd name="T6" fmla="*/ 10 w 48"/>
                  <a:gd name="T7" fmla="*/ 19 h 25"/>
                  <a:gd name="T8" fmla="*/ 15 w 48"/>
                  <a:gd name="T9" fmla="*/ 20 h 25"/>
                  <a:gd name="T10" fmla="*/ 19 w 48"/>
                  <a:gd name="T11" fmla="*/ 21 h 25"/>
                  <a:gd name="T12" fmla="*/ 25 w 48"/>
                  <a:gd name="T13" fmla="*/ 22 h 25"/>
                  <a:gd name="T14" fmla="*/ 29 w 48"/>
                  <a:gd name="T15" fmla="*/ 23 h 25"/>
                  <a:gd name="T16" fmla="*/ 34 w 48"/>
                  <a:gd name="T17" fmla="*/ 25 h 25"/>
                  <a:gd name="T18" fmla="*/ 39 w 48"/>
                  <a:gd name="T19" fmla="*/ 24 h 25"/>
                  <a:gd name="T20" fmla="*/ 42 w 48"/>
                  <a:gd name="T21" fmla="*/ 20 h 25"/>
                  <a:gd name="T22" fmla="*/ 44 w 48"/>
                  <a:gd name="T23" fmla="*/ 15 h 25"/>
                  <a:gd name="T24" fmla="*/ 48 w 48"/>
                  <a:gd name="T25" fmla="*/ 13 h 25"/>
                  <a:gd name="T26" fmla="*/ 47 w 48"/>
                  <a:gd name="T27" fmla="*/ 8 h 25"/>
                  <a:gd name="T28" fmla="*/ 44 w 48"/>
                  <a:gd name="T29" fmla="*/ 5 h 25"/>
                  <a:gd name="T30" fmla="*/ 41 w 48"/>
                  <a:gd name="T31" fmla="*/ 1 h 25"/>
                  <a:gd name="T32" fmla="*/ 36 w 48"/>
                  <a:gd name="T33" fmla="*/ 0 h 25"/>
                  <a:gd name="T34" fmla="*/ 32 w 48"/>
                  <a:gd name="T35" fmla="*/ 0 h 25"/>
                  <a:gd name="T36" fmla="*/ 27 w 48"/>
                  <a:gd name="T37" fmla="*/ 1 h 25"/>
                  <a:gd name="T38" fmla="*/ 21 w 48"/>
                  <a:gd name="T39" fmla="*/ 3 h 25"/>
                  <a:gd name="T40" fmla="*/ 17 w 48"/>
                  <a:gd name="T41" fmla="*/ 3 h 25"/>
                  <a:gd name="T42" fmla="*/ 12 w 48"/>
                  <a:gd name="T43" fmla="*/ 4 h 25"/>
                  <a:gd name="T44" fmla="*/ 8 w 48"/>
                  <a:gd name="T45" fmla="*/ 5 h 25"/>
                  <a:gd name="T46" fmla="*/ 4 w 48"/>
                  <a:gd name="T47" fmla="*/ 7 h 25"/>
                  <a:gd name="T48" fmla="*/ 0 w 48"/>
                  <a:gd name="T4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25">
                    <a:moveTo>
                      <a:pt x="0" y="8"/>
                    </a:moveTo>
                    <a:lnTo>
                      <a:pt x="2" y="13"/>
                    </a:lnTo>
                    <a:lnTo>
                      <a:pt x="5" y="16"/>
                    </a:lnTo>
                    <a:lnTo>
                      <a:pt x="10" y="19"/>
                    </a:lnTo>
                    <a:lnTo>
                      <a:pt x="15" y="20"/>
                    </a:lnTo>
                    <a:lnTo>
                      <a:pt x="19" y="21"/>
                    </a:lnTo>
                    <a:lnTo>
                      <a:pt x="25" y="22"/>
                    </a:lnTo>
                    <a:lnTo>
                      <a:pt x="29" y="23"/>
                    </a:lnTo>
                    <a:lnTo>
                      <a:pt x="34" y="25"/>
                    </a:lnTo>
                    <a:lnTo>
                      <a:pt x="39" y="24"/>
                    </a:lnTo>
                    <a:lnTo>
                      <a:pt x="42" y="20"/>
                    </a:lnTo>
                    <a:lnTo>
                      <a:pt x="44" y="15"/>
                    </a:lnTo>
                    <a:lnTo>
                      <a:pt x="48" y="13"/>
                    </a:lnTo>
                    <a:lnTo>
                      <a:pt x="47" y="8"/>
                    </a:lnTo>
                    <a:lnTo>
                      <a:pt x="44" y="5"/>
                    </a:lnTo>
                    <a:lnTo>
                      <a:pt x="41" y="1"/>
                    </a:lnTo>
                    <a:lnTo>
                      <a:pt x="36" y="0"/>
                    </a:lnTo>
                    <a:lnTo>
                      <a:pt x="32" y="0"/>
                    </a:lnTo>
                    <a:lnTo>
                      <a:pt x="27" y="1"/>
                    </a:lnTo>
                    <a:lnTo>
                      <a:pt x="21" y="3"/>
                    </a:lnTo>
                    <a:lnTo>
                      <a:pt x="17" y="3"/>
                    </a:lnTo>
                    <a:lnTo>
                      <a:pt x="12" y="4"/>
                    </a:lnTo>
                    <a:lnTo>
                      <a:pt x="8" y="5"/>
                    </a:lnTo>
                    <a:lnTo>
                      <a:pt x="4" y="7"/>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899" name="Freeform 139">
                <a:extLst>
                  <a:ext uri="{FF2B5EF4-FFF2-40B4-BE49-F238E27FC236}">
                    <a16:creationId xmlns:a16="http://schemas.microsoft.com/office/drawing/2014/main" id="{65FE34E4-E224-79AF-BCC6-28CACCD6031F}"/>
                  </a:ext>
                </a:extLst>
              </p:cNvPr>
              <p:cNvSpPr>
                <a:spLocks/>
              </p:cNvSpPr>
              <p:nvPr/>
            </p:nvSpPr>
            <p:spPr bwMode="auto">
              <a:xfrm>
                <a:off x="2261" y="2024"/>
                <a:ext cx="151" cy="189"/>
              </a:xfrm>
              <a:custGeom>
                <a:avLst/>
                <a:gdLst>
                  <a:gd name="T0" fmla="*/ 356 w 755"/>
                  <a:gd name="T1" fmla="*/ 44 h 944"/>
                  <a:gd name="T2" fmla="*/ 473 w 755"/>
                  <a:gd name="T3" fmla="*/ 29 h 944"/>
                  <a:gd name="T4" fmla="*/ 630 w 755"/>
                  <a:gd name="T5" fmla="*/ 139 h 944"/>
                  <a:gd name="T6" fmla="*/ 627 w 755"/>
                  <a:gd name="T7" fmla="*/ 170 h 944"/>
                  <a:gd name="T8" fmla="*/ 695 w 755"/>
                  <a:gd name="T9" fmla="*/ 274 h 944"/>
                  <a:gd name="T10" fmla="*/ 692 w 755"/>
                  <a:gd name="T11" fmla="*/ 597 h 944"/>
                  <a:gd name="T12" fmla="*/ 674 w 755"/>
                  <a:gd name="T13" fmla="*/ 284 h 944"/>
                  <a:gd name="T14" fmla="*/ 524 w 755"/>
                  <a:gd name="T15" fmla="*/ 144 h 944"/>
                  <a:gd name="T16" fmla="*/ 400 w 755"/>
                  <a:gd name="T17" fmla="*/ 104 h 944"/>
                  <a:gd name="T18" fmla="*/ 367 w 755"/>
                  <a:gd name="T19" fmla="*/ 106 h 944"/>
                  <a:gd name="T20" fmla="*/ 446 w 755"/>
                  <a:gd name="T21" fmla="*/ 176 h 944"/>
                  <a:gd name="T22" fmla="*/ 560 w 755"/>
                  <a:gd name="T23" fmla="*/ 238 h 944"/>
                  <a:gd name="T24" fmla="*/ 601 w 755"/>
                  <a:gd name="T25" fmla="*/ 318 h 944"/>
                  <a:gd name="T26" fmla="*/ 585 w 755"/>
                  <a:gd name="T27" fmla="*/ 514 h 944"/>
                  <a:gd name="T28" fmla="*/ 479 w 755"/>
                  <a:gd name="T29" fmla="*/ 632 h 944"/>
                  <a:gd name="T30" fmla="*/ 374 w 755"/>
                  <a:gd name="T31" fmla="*/ 611 h 944"/>
                  <a:gd name="T32" fmla="*/ 289 w 755"/>
                  <a:gd name="T33" fmla="*/ 475 h 944"/>
                  <a:gd name="T34" fmla="*/ 259 w 755"/>
                  <a:gd name="T35" fmla="*/ 284 h 944"/>
                  <a:gd name="T36" fmla="*/ 341 w 755"/>
                  <a:gd name="T37" fmla="*/ 181 h 944"/>
                  <a:gd name="T38" fmla="*/ 306 w 755"/>
                  <a:gd name="T39" fmla="*/ 134 h 944"/>
                  <a:gd name="T40" fmla="*/ 309 w 755"/>
                  <a:gd name="T41" fmla="*/ 93 h 944"/>
                  <a:gd name="T42" fmla="*/ 257 w 755"/>
                  <a:gd name="T43" fmla="*/ 120 h 944"/>
                  <a:gd name="T44" fmla="*/ 226 w 755"/>
                  <a:gd name="T45" fmla="*/ 165 h 944"/>
                  <a:gd name="T46" fmla="*/ 214 w 755"/>
                  <a:gd name="T47" fmla="*/ 203 h 944"/>
                  <a:gd name="T48" fmla="*/ 183 w 755"/>
                  <a:gd name="T49" fmla="*/ 451 h 944"/>
                  <a:gd name="T50" fmla="*/ 186 w 755"/>
                  <a:gd name="T51" fmla="*/ 674 h 944"/>
                  <a:gd name="T52" fmla="*/ 166 w 755"/>
                  <a:gd name="T53" fmla="*/ 584 h 944"/>
                  <a:gd name="T54" fmla="*/ 215 w 755"/>
                  <a:gd name="T55" fmla="*/ 149 h 944"/>
                  <a:gd name="T56" fmla="*/ 316 w 755"/>
                  <a:gd name="T57" fmla="*/ 58 h 944"/>
                  <a:gd name="T58" fmla="*/ 233 w 755"/>
                  <a:gd name="T59" fmla="*/ 91 h 944"/>
                  <a:gd name="T60" fmla="*/ 145 w 755"/>
                  <a:gd name="T61" fmla="*/ 442 h 944"/>
                  <a:gd name="T62" fmla="*/ 98 w 755"/>
                  <a:gd name="T63" fmla="*/ 782 h 944"/>
                  <a:gd name="T64" fmla="*/ 0 w 755"/>
                  <a:gd name="T65" fmla="*/ 907 h 944"/>
                  <a:gd name="T66" fmla="*/ 67 w 755"/>
                  <a:gd name="T67" fmla="*/ 837 h 944"/>
                  <a:gd name="T68" fmla="*/ 229 w 755"/>
                  <a:gd name="T69" fmla="*/ 739 h 944"/>
                  <a:gd name="T70" fmla="*/ 283 w 755"/>
                  <a:gd name="T71" fmla="*/ 827 h 944"/>
                  <a:gd name="T72" fmla="*/ 316 w 755"/>
                  <a:gd name="T73" fmla="*/ 934 h 944"/>
                  <a:gd name="T74" fmla="*/ 331 w 755"/>
                  <a:gd name="T75" fmla="*/ 677 h 944"/>
                  <a:gd name="T76" fmla="*/ 422 w 755"/>
                  <a:gd name="T77" fmla="*/ 852 h 944"/>
                  <a:gd name="T78" fmla="*/ 352 w 755"/>
                  <a:gd name="T79" fmla="*/ 661 h 944"/>
                  <a:gd name="T80" fmla="*/ 515 w 755"/>
                  <a:gd name="T81" fmla="*/ 685 h 944"/>
                  <a:gd name="T82" fmla="*/ 457 w 755"/>
                  <a:gd name="T83" fmla="*/ 822 h 944"/>
                  <a:gd name="T84" fmla="*/ 501 w 755"/>
                  <a:gd name="T85" fmla="*/ 806 h 944"/>
                  <a:gd name="T86" fmla="*/ 564 w 755"/>
                  <a:gd name="T87" fmla="*/ 725 h 944"/>
                  <a:gd name="T88" fmla="*/ 544 w 755"/>
                  <a:gd name="T89" fmla="*/ 866 h 944"/>
                  <a:gd name="T90" fmla="*/ 490 w 755"/>
                  <a:gd name="T91" fmla="*/ 837 h 944"/>
                  <a:gd name="T92" fmla="*/ 448 w 755"/>
                  <a:gd name="T93" fmla="*/ 877 h 944"/>
                  <a:gd name="T94" fmla="*/ 416 w 755"/>
                  <a:gd name="T95" fmla="*/ 895 h 944"/>
                  <a:gd name="T96" fmla="*/ 536 w 755"/>
                  <a:gd name="T97" fmla="*/ 881 h 944"/>
                  <a:gd name="T98" fmla="*/ 585 w 755"/>
                  <a:gd name="T99" fmla="*/ 898 h 944"/>
                  <a:gd name="T100" fmla="*/ 599 w 755"/>
                  <a:gd name="T101" fmla="*/ 778 h 944"/>
                  <a:gd name="T102" fmla="*/ 743 w 755"/>
                  <a:gd name="T103" fmla="*/ 881 h 944"/>
                  <a:gd name="T104" fmla="*/ 692 w 755"/>
                  <a:gd name="T105" fmla="*/ 825 h 944"/>
                  <a:gd name="T106" fmla="*/ 685 w 755"/>
                  <a:gd name="T107" fmla="*/ 738 h 944"/>
                  <a:gd name="T108" fmla="*/ 732 w 755"/>
                  <a:gd name="T109" fmla="*/ 376 h 944"/>
                  <a:gd name="T110" fmla="*/ 665 w 755"/>
                  <a:gd name="T111" fmla="*/ 132 h 944"/>
                  <a:gd name="T112" fmla="*/ 599 w 755"/>
                  <a:gd name="T113" fmla="*/ 66 h 944"/>
                  <a:gd name="T114" fmla="*/ 480 w 755"/>
                  <a:gd name="T115" fmla="*/ 5 h 944"/>
                  <a:gd name="T116" fmla="*/ 377 w 755"/>
                  <a:gd name="T117" fmla="*/ 15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944">
                    <a:moveTo>
                      <a:pt x="352" y="35"/>
                    </a:moveTo>
                    <a:lnTo>
                      <a:pt x="347" y="35"/>
                    </a:lnTo>
                    <a:lnTo>
                      <a:pt x="344" y="37"/>
                    </a:lnTo>
                    <a:lnTo>
                      <a:pt x="340" y="40"/>
                    </a:lnTo>
                    <a:lnTo>
                      <a:pt x="338" y="45"/>
                    </a:lnTo>
                    <a:lnTo>
                      <a:pt x="343" y="45"/>
                    </a:lnTo>
                    <a:lnTo>
                      <a:pt x="347" y="45"/>
                    </a:lnTo>
                    <a:lnTo>
                      <a:pt x="352" y="45"/>
                    </a:lnTo>
                    <a:lnTo>
                      <a:pt x="356" y="44"/>
                    </a:lnTo>
                    <a:lnTo>
                      <a:pt x="362" y="42"/>
                    </a:lnTo>
                    <a:lnTo>
                      <a:pt x="367" y="39"/>
                    </a:lnTo>
                    <a:lnTo>
                      <a:pt x="371" y="36"/>
                    </a:lnTo>
                    <a:lnTo>
                      <a:pt x="375" y="31"/>
                    </a:lnTo>
                    <a:lnTo>
                      <a:pt x="394" y="28"/>
                    </a:lnTo>
                    <a:lnTo>
                      <a:pt x="414" y="27"/>
                    </a:lnTo>
                    <a:lnTo>
                      <a:pt x="433" y="26"/>
                    </a:lnTo>
                    <a:lnTo>
                      <a:pt x="454" y="26"/>
                    </a:lnTo>
                    <a:lnTo>
                      <a:pt x="473" y="29"/>
                    </a:lnTo>
                    <a:lnTo>
                      <a:pt x="493" y="32"/>
                    </a:lnTo>
                    <a:lnTo>
                      <a:pt x="512" y="39"/>
                    </a:lnTo>
                    <a:lnTo>
                      <a:pt x="532" y="49"/>
                    </a:lnTo>
                    <a:lnTo>
                      <a:pt x="554" y="59"/>
                    </a:lnTo>
                    <a:lnTo>
                      <a:pt x="572" y="73"/>
                    </a:lnTo>
                    <a:lnTo>
                      <a:pt x="588" y="87"/>
                    </a:lnTo>
                    <a:lnTo>
                      <a:pt x="603" y="104"/>
                    </a:lnTo>
                    <a:lnTo>
                      <a:pt x="617" y="121"/>
                    </a:lnTo>
                    <a:lnTo>
                      <a:pt x="630" y="139"/>
                    </a:lnTo>
                    <a:lnTo>
                      <a:pt x="643" y="157"/>
                    </a:lnTo>
                    <a:lnTo>
                      <a:pt x="658" y="177"/>
                    </a:lnTo>
                    <a:lnTo>
                      <a:pt x="653" y="176"/>
                    </a:lnTo>
                    <a:lnTo>
                      <a:pt x="649" y="173"/>
                    </a:lnTo>
                    <a:lnTo>
                      <a:pt x="644" y="171"/>
                    </a:lnTo>
                    <a:lnTo>
                      <a:pt x="640" y="169"/>
                    </a:lnTo>
                    <a:lnTo>
                      <a:pt x="636" y="168"/>
                    </a:lnTo>
                    <a:lnTo>
                      <a:pt x="632" y="168"/>
                    </a:lnTo>
                    <a:lnTo>
                      <a:pt x="627" y="170"/>
                    </a:lnTo>
                    <a:lnTo>
                      <a:pt x="626" y="175"/>
                    </a:lnTo>
                    <a:lnTo>
                      <a:pt x="634" y="187"/>
                    </a:lnTo>
                    <a:lnTo>
                      <a:pt x="642" y="200"/>
                    </a:lnTo>
                    <a:lnTo>
                      <a:pt x="652" y="212"/>
                    </a:lnTo>
                    <a:lnTo>
                      <a:pt x="661" y="224"/>
                    </a:lnTo>
                    <a:lnTo>
                      <a:pt x="670" y="237"/>
                    </a:lnTo>
                    <a:lnTo>
                      <a:pt x="680" y="248"/>
                    </a:lnTo>
                    <a:lnTo>
                      <a:pt x="688" y="261"/>
                    </a:lnTo>
                    <a:lnTo>
                      <a:pt x="695" y="274"/>
                    </a:lnTo>
                    <a:lnTo>
                      <a:pt x="707" y="302"/>
                    </a:lnTo>
                    <a:lnTo>
                      <a:pt x="714" y="333"/>
                    </a:lnTo>
                    <a:lnTo>
                      <a:pt x="716" y="365"/>
                    </a:lnTo>
                    <a:lnTo>
                      <a:pt x="719" y="398"/>
                    </a:lnTo>
                    <a:lnTo>
                      <a:pt x="709" y="451"/>
                    </a:lnTo>
                    <a:lnTo>
                      <a:pt x="704" y="505"/>
                    </a:lnTo>
                    <a:lnTo>
                      <a:pt x="700" y="561"/>
                    </a:lnTo>
                    <a:lnTo>
                      <a:pt x="698" y="616"/>
                    </a:lnTo>
                    <a:lnTo>
                      <a:pt x="692" y="597"/>
                    </a:lnTo>
                    <a:lnTo>
                      <a:pt x="688" y="577"/>
                    </a:lnTo>
                    <a:lnTo>
                      <a:pt x="685" y="556"/>
                    </a:lnTo>
                    <a:lnTo>
                      <a:pt x="690" y="537"/>
                    </a:lnTo>
                    <a:lnTo>
                      <a:pt x="695" y="483"/>
                    </a:lnTo>
                    <a:lnTo>
                      <a:pt x="701" y="427"/>
                    </a:lnTo>
                    <a:lnTo>
                      <a:pt x="706" y="372"/>
                    </a:lnTo>
                    <a:lnTo>
                      <a:pt x="703" y="317"/>
                    </a:lnTo>
                    <a:lnTo>
                      <a:pt x="689" y="301"/>
                    </a:lnTo>
                    <a:lnTo>
                      <a:pt x="674" y="284"/>
                    </a:lnTo>
                    <a:lnTo>
                      <a:pt x="660" y="266"/>
                    </a:lnTo>
                    <a:lnTo>
                      <a:pt x="644" y="249"/>
                    </a:lnTo>
                    <a:lnTo>
                      <a:pt x="629" y="232"/>
                    </a:lnTo>
                    <a:lnTo>
                      <a:pt x="613" y="216"/>
                    </a:lnTo>
                    <a:lnTo>
                      <a:pt x="596" y="199"/>
                    </a:lnTo>
                    <a:lnTo>
                      <a:pt x="579" y="184"/>
                    </a:lnTo>
                    <a:lnTo>
                      <a:pt x="562" y="169"/>
                    </a:lnTo>
                    <a:lnTo>
                      <a:pt x="543" y="155"/>
                    </a:lnTo>
                    <a:lnTo>
                      <a:pt x="524" y="144"/>
                    </a:lnTo>
                    <a:lnTo>
                      <a:pt x="504" y="132"/>
                    </a:lnTo>
                    <a:lnTo>
                      <a:pt x="484" y="123"/>
                    </a:lnTo>
                    <a:lnTo>
                      <a:pt x="462" y="115"/>
                    </a:lnTo>
                    <a:lnTo>
                      <a:pt x="440" y="109"/>
                    </a:lnTo>
                    <a:lnTo>
                      <a:pt x="417" y="106"/>
                    </a:lnTo>
                    <a:lnTo>
                      <a:pt x="415" y="104"/>
                    </a:lnTo>
                    <a:lnTo>
                      <a:pt x="410" y="102"/>
                    </a:lnTo>
                    <a:lnTo>
                      <a:pt x="405" y="102"/>
                    </a:lnTo>
                    <a:lnTo>
                      <a:pt x="400" y="104"/>
                    </a:lnTo>
                    <a:lnTo>
                      <a:pt x="399" y="106"/>
                    </a:lnTo>
                    <a:lnTo>
                      <a:pt x="396" y="106"/>
                    </a:lnTo>
                    <a:lnTo>
                      <a:pt x="394" y="106"/>
                    </a:lnTo>
                    <a:lnTo>
                      <a:pt x="392" y="107"/>
                    </a:lnTo>
                    <a:lnTo>
                      <a:pt x="386" y="105"/>
                    </a:lnTo>
                    <a:lnTo>
                      <a:pt x="382" y="102"/>
                    </a:lnTo>
                    <a:lnTo>
                      <a:pt x="376" y="100"/>
                    </a:lnTo>
                    <a:lnTo>
                      <a:pt x="369" y="100"/>
                    </a:lnTo>
                    <a:lnTo>
                      <a:pt x="367" y="106"/>
                    </a:lnTo>
                    <a:lnTo>
                      <a:pt x="368" y="112"/>
                    </a:lnTo>
                    <a:lnTo>
                      <a:pt x="372" y="116"/>
                    </a:lnTo>
                    <a:lnTo>
                      <a:pt x="377" y="122"/>
                    </a:lnTo>
                    <a:lnTo>
                      <a:pt x="387" y="132"/>
                    </a:lnTo>
                    <a:lnTo>
                      <a:pt x="399" y="143"/>
                    </a:lnTo>
                    <a:lnTo>
                      <a:pt x="409" y="152"/>
                    </a:lnTo>
                    <a:lnTo>
                      <a:pt x="422" y="160"/>
                    </a:lnTo>
                    <a:lnTo>
                      <a:pt x="433" y="168"/>
                    </a:lnTo>
                    <a:lnTo>
                      <a:pt x="446" y="176"/>
                    </a:lnTo>
                    <a:lnTo>
                      <a:pt x="458" y="183"/>
                    </a:lnTo>
                    <a:lnTo>
                      <a:pt x="471" y="190"/>
                    </a:lnTo>
                    <a:lnTo>
                      <a:pt x="484" y="196"/>
                    </a:lnTo>
                    <a:lnTo>
                      <a:pt x="496" y="203"/>
                    </a:lnTo>
                    <a:lnTo>
                      <a:pt x="510" y="210"/>
                    </a:lnTo>
                    <a:lnTo>
                      <a:pt x="523" y="216"/>
                    </a:lnTo>
                    <a:lnTo>
                      <a:pt x="535" y="223"/>
                    </a:lnTo>
                    <a:lnTo>
                      <a:pt x="548" y="231"/>
                    </a:lnTo>
                    <a:lnTo>
                      <a:pt x="560" y="238"/>
                    </a:lnTo>
                    <a:lnTo>
                      <a:pt x="572" y="246"/>
                    </a:lnTo>
                    <a:lnTo>
                      <a:pt x="578" y="254"/>
                    </a:lnTo>
                    <a:lnTo>
                      <a:pt x="585" y="263"/>
                    </a:lnTo>
                    <a:lnTo>
                      <a:pt x="591" y="271"/>
                    </a:lnTo>
                    <a:lnTo>
                      <a:pt x="599" y="280"/>
                    </a:lnTo>
                    <a:lnTo>
                      <a:pt x="605" y="289"/>
                    </a:lnTo>
                    <a:lnTo>
                      <a:pt x="607" y="298"/>
                    </a:lnTo>
                    <a:lnTo>
                      <a:pt x="606" y="308"/>
                    </a:lnTo>
                    <a:lnTo>
                      <a:pt x="601" y="318"/>
                    </a:lnTo>
                    <a:lnTo>
                      <a:pt x="601" y="343"/>
                    </a:lnTo>
                    <a:lnTo>
                      <a:pt x="605" y="370"/>
                    </a:lnTo>
                    <a:lnTo>
                      <a:pt x="609" y="395"/>
                    </a:lnTo>
                    <a:lnTo>
                      <a:pt x="605" y="421"/>
                    </a:lnTo>
                    <a:lnTo>
                      <a:pt x="602" y="441"/>
                    </a:lnTo>
                    <a:lnTo>
                      <a:pt x="599" y="459"/>
                    </a:lnTo>
                    <a:lnTo>
                      <a:pt x="595" y="477"/>
                    </a:lnTo>
                    <a:lnTo>
                      <a:pt x="590" y="496"/>
                    </a:lnTo>
                    <a:lnTo>
                      <a:pt x="585" y="514"/>
                    </a:lnTo>
                    <a:lnTo>
                      <a:pt x="576" y="531"/>
                    </a:lnTo>
                    <a:lnTo>
                      <a:pt x="566" y="547"/>
                    </a:lnTo>
                    <a:lnTo>
                      <a:pt x="554" y="563"/>
                    </a:lnTo>
                    <a:lnTo>
                      <a:pt x="543" y="576"/>
                    </a:lnTo>
                    <a:lnTo>
                      <a:pt x="532" y="588"/>
                    </a:lnTo>
                    <a:lnTo>
                      <a:pt x="519" y="600"/>
                    </a:lnTo>
                    <a:lnTo>
                      <a:pt x="507" y="611"/>
                    </a:lnTo>
                    <a:lnTo>
                      <a:pt x="493" y="622"/>
                    </a:lnTo>
                    <a:lnTo>
                      <a:pt x="479" y="632"/>
                    </a:lnTo>
                    <a:lnTo>
                      <a:pt x="464" y="640"/>
                    </a:lnTo>
                    <a:lnTo>
                      <a:pt x="449" y="647"/>
                    </a:lnTo>
                    <a:lnTo>
                      <a:pt x="437" y="646"/>
                    </a:lnTo>
                    <a:lnTo>
                      <a:pt x="424" y="642"/>
                    </a:lnTo>
                    <a:lnTo>
                      <a:pt x="414" y="639"/>
                    </a:lnTo>
                    <a:lnTo>
                      <a:pt x="403" y="633"/>
                    </a:lnTo>
                    <a:lnTo>
                      <a:pt x="393" y="626"/>
                    </a:lnTo>
                    <a:lnTo>
                      <a:pt x="384" y="619"/>
                    </a:lnTo>
                    <a:lnTo>
                      <a:pt x="374" y="611"/>
                    </a:lnTo>
                    <a:lnTo>
                      <a:pt x="363" y="603"/>
                    </a:lnTo>
                    <a:lnTo>
                      <a:pt x="352" y="590"/>
                    </a:lnTo>
                    <a:lnTo>
                      <a:pt x="340" y="576"/>
                    </a:lnTo>
                    <a:lnTo>
                      <a:pt x="330" y="560"/>
                    </a:lnTo>
                    <a:lnTo>
                      <a:pt x="320" y="544"/>
                    </a:lnTo>
                    <a:lnTo>
                      <a:pt x="310" y="528"/>
                    </a:lnTo>
                    <a:lnTo>
                      <a:pt x="301" y="511"/>
                    </a:lnTo>
                    <a:lnTo>
                      <a:pt x="294" y="493"/>
                    </a:lnTo>
                    <a:lnTo>
                      <a:pt x="289" y="475"/>
                    </a:lnTo>
                    <a:lnTo>
                      <a:pt x="284" y="442"/>
                    </a:lnTo>
                    <a:lnTo>
                      <a:pt x="274" y="408"/>
                    </a:lnTo>
                    <a:lnTo>
                      <a:pt x="265" y="375"/>
                    </a:lnTo>
                    <a:lnTo>
                      <a:pt x="265" y="342"/>
                    </a:lnTo>
                    <a:lnTo>
                      <a:pt x="273" y="332"/>
                    </a:lnTo>
                    <a:lnTo>
                      <a:pt x="270" y="321"/>
                    </a:lnTo>
                    <a:lnTo>
                      <a:pt x="265" y="311"/>
                    </a:lnTo>
                    <a:lnTo>
                      <a:pt x="262" y="300"/>
                    </a:lnTo>
                    <a:lnTo>
                      <a:pt x="259" y="284"/>
                    </a:lnTo>
                    <a:lnTo>
                      <a:pt x="261" y="269"/>
                    </a:lnTo>
                    <a:lnTo>
                      <a:pt x="268" y="254"/>
                    </a:lnTo>
                    <a:lnTo>
                      <a:pt x="276" y="240"/>
                    </a:lnTo>
                    <a:lnTo>
                      <a:pt x="289" y="232"/>
                    </a:lnTo>
                    <a:lnTo>
                      <a:pt x="300" y="223"/>
                    </a:lnTo>
                    <a:lnTo>
                      <a:pt x="313" y="215"/>
                    </a:lnTo>
                    <a:lnTo>
                      <a:pt x="323" y="204"/>
                    </a:lnTo>
                    <a:lnTo>
                      <a:pt x="333" y="194"/>
                    </a:lnTo>
                    <a:lnTo>
                      <a:pt x="341" y="181"/>
                    </a:lnTo>
                    <a:lnTo>
                      <a:pt x="348" y="168"/>
                    </a:lnTo>
                    <a:lnTo>
                      <a:pt x="352" y="153"/>
                    </a:lnTo>
                    <a:lnTo>
                      <a:pt x="346" y="145"/>
                    </a:lnTo>
                    <a:lnTo>
                      <a:pt x="341" y="136"/>
                    </a:lnTo>
                    <a:lnTo>
                      <a:pt x="335" y="129"/>
                    </a:lnTo>
                    <a:lnTo>
                      <a:pt x="324" y="129"/>
                    </a:lnTo>
                    <a:lnTo>
                      <a:pt x="319" y="133"/>
                    </a:lnTo>
                    <a:lnTo>
                      <a:pt x="313" y="134"/>
                    </a:lnTo>
                    <a:lnTo>
                      <a:pt x="306" y="134"/>
                    </a:lnTo>
                    <a:lnTo>
                      <a:pt x="299" y="132"/>
                    </a:lnTo>
                    <a:lnTo>
                      <a:pt x="298" y="126"/>
                    </a:lnTo>
                    <a:lnTo>
                      <a:pt x="300" y="122"/>
                    </a:lnTo>
                    <a:lnTo>
                      <a:pt x="304" y="117"/>
                    </a:lnTo>
                    <a:lnTo>
                      <a:pt x="308" y="113"/>
                    </a:lnTo>
                    <a:lnTo>
                      <a:pt x="312" y="108"/>
                    </a:lnTo>
                    <a:lnTo>
                      <a:pt x="314" y="104"/>
                    </a:lnTo>
                    <a:lnTo>
                      <a:pt x="314" y="99"/>
                    </a:lnTo>
                    <a:lnTo>
                      <a:pt x="309" y="93"/>
                    </a:lnTo>
                    <a:lnTo>
                      <a:pt x="302" y="96"/>
                    </a:lnTo>
                    <a:lnTo>
                      <a:pt x="297" y="98"/>
                    </a:lnTo>
                    <a:lnTo>
                      <a:pt x="291" y="100"/>
                    </a:lnTo>
                    <a:lnTo>
                      <a:pt x="285" y="102"/>
                    </a:lnTo>
                    <a:lnTo>
                      <a:pt x="280" y="106"/>
                    </a:lnTo>
                    <a:lnTo>
                      <a:pt x="274" y="108"/>
                    </a:lnTo>
                    <a:lnTo>
                      <a:pt x="267" y="110"/>
                    </a:lnTo>
                    <a:lnTo>
                      <a:pt x="261" y="114"/>
                    </a:lnTo>
                    <a:lnTo>
                      <a:pt x="257" y="120"/>
                    </a:lnTo>
                    <a:lnTo>
                      <a:pt x="251" y="125"/>
                    </a:lnTo>
                    <a:lnTo>
                      <a:pt x="244" y="131"/>
                    </a:lnTo>
                    <a:lnTo>
                      <a:pt x="238" y="137"/>
                    </a:lnTo>
                    <a:lnTo>
                      <a:pt x="233" y="143"/>
                    </a:lnTo>
                    <a:lnTo>
                      <a:pt x="228" y="148"/>
                    </a:lnTo>
                    <a:lnTo>
                      <a:pt x="223" y="155"/>
                    </a:lnTo>
                    <a:lnTo>
                      <a:pt x="220" y="162"/>
                    </a:lnTo>
                    <a:lnTo>
                      <a:pt x="222" y="164"/>
                    </a:lnTo>
                    <a:lnTo>
                      <a:pt x="226" y="165"/>
                    </a:lnTo>
                    <a:lnTo>
                      <a:pt x="230" y="165"/>
                    </a:lnTo>
                    <a:lnTo>
                      <a:pt x="235" y="164"/>
                    </a:lnTo>
                    <a:lnTo>
                      <a:pt x="241" y="159"/>
                    </a:lnTo>
                    <a:lnTo>
                      <a:pt x="246" y="154"/>
                    </a:lnTo>
                    <a:lnTo>
                      <a:pt x="252" y="148"/>
                    </a:lnTo>
                    <a:lnTo>
                      <a:pt x="258" y="144"/>
                    </a:lnTo>
                    <a:lnTo>
                      <a:pt x="239" y="163"/>
                    </a:lnTo>
                    <a:lnTo>
                      <a:pt x="226" y="183"/>
                    </a:lnTo>
                    <a:lnTo>
                      <a:pt x="214" y="203"/>
                    </a:lnTo>
                    <a:lnTo>
                      <a:pt x="205" y="225"/>
                    </a:lnTo>
                    <a:lnTo>
                      <a:pt x="198" y="248"/>
                    </a:lnTo>
                    <a:lnTo>
                      <a:pt x="194" y="271"/>
                    </a:lnTo>
                    <a:lnTo>
                      <a:pt x="190" y="294"/>
                    </a:lnTo>
                    <a:lnTo>
                      <a:pt x="187" y="317"/>
                    </a:lnTo>
                    <a:lnTo>
                      <a:pt x="183" y="349"/>
                    </a:lnTo>
                    <a:lnTo>
                      <a:pt x="181" y="382"/>
                    </a:lnTo>
                    <a:lnTo>
                      <a:pt x="180" y="417"/>
                    </a:lnTo>
                    <a:lnTo>
                      <a:pt x="183" y="451"/>
                    </a:lnTo>
                    <a:lnTo>
                      <a:pt x="187" y="454"/>
                    </a:lnTo>
                    <a:lnTo>
                      <a:pt x="189" y="459"/>
                    </a:lnTo>
                    <a:lnTo>
                      <a:pt x="190" y="462"/>
                    </a:lnTo>
                    <a:lnTo>
                      <a:pt x="192" y="465"/>
                    </a:lnTo>
                    <a:lnTo>
                      <a:pt x="188" y="516"/>
                    </a:lnTo>
                    <a:lnTo>
                      <a:pt x="187" y="567"/>
                    </a:lnTo>
                    <a:lnTo>
                      <a:pt x="186" y="618"/>
                    </a:lnTo>
                    <a:lnTo>
                      <a:pt x="184" y="670"/>
                    </a:lnTo>
                    <a:lnTo>
                      <a:pt x="186" y="674"/>
                    </a:lnTo>
                    <a:lnTo>
                      <a:pt x="187" y="679"/>
                    </a:lnTo>
                    <a:lnTo>
                      <a:pt x="186" y="684"/>
                    </a:lnTo>
                    <a:lnTo>
                      <a:pt x="183" y="688"/>
                    </a:lnTo>
                    <a:lnTo>
                      <a:pt x="181" y="689"/>
                    </a:lnTo>
                    <a:lnTo>
                      <a:pt x="180" y="688"/>
                    </a:lnTo>
                    <a:lnTo>
                      <a:pt x="177" y="687"/>
                    </a:lnTo>
                    <a:lnTo>
                      <a:pt x="175" y="685"/>
                    </a:lnTo>
                    <a:lnTo>
                      <a:pt x="169" y="634"/>
                    </a:lnTo>
                    <a:lnTo>
                      <a:pt x="166" y="584"/>
                    </a:lnTo>
                    <a:lnTo>
                      <a:pt x="165" y="531"/>
                    </a:lnTo>
                    <a:lnTo>
                      <a:pt x="168" y="480"/>
                    </a:lnTo>
                    <a:lnTo>
                      <a:pt x="166" y="433"/>
                    </a:lnTo>
                    <a:lnTo>
                      <a:pt x="165" y="384"/>
                    </a:lnTo>
                    <a:lnTo>
                      <a:pt x="166" y="335"/>
                    </a:lnTo>
                    <a:lnTo>
                      <a:pt x="171" y="287"/>
                    </a:lnTo>
                    <a:lnTo>
                      <a:pt x="180" y="239"/>
                    </a:lnTo>
                    <a:lnTo>
                      <a:pt x="194" y="193"/>
                    </a:lnTo>
                    <a:lnTo>
                      <a:pt x="215" y="149"/>
                    </a:lnTo>
                    <a:lnTo>
                      <a:pt x="245" y="108"/>
                    </a:lnTo>
                    <a:lnTo>
                      <a:pt x="254" y="101"/>
                    </a:lnTo>
                    <a:lnTo>
                      <a:pt x="262" y="94"/>
                    </a:lnTo>
                    <a:lnTo>
                      <a:pt x="272" y="87"/>
                    </a:lnTo>
                    <a:lnTo>
                      <a:pt x="281" y="81"/>
                    </a:lnTo>
                    <a:lnTo>
                      <a:pt x="290" y="75"/>
                    </a:lnTo>
                    <a:lnTo>
                      <a:pt x="299" y="69"/>
                    </a:lnTo>
                    <a:lnTo>
                      <a:pt x="308" y="63"/>
                    </a:lnTo>
                    <a:lnTo>
                      <a:pt x="316" y="58"/>
                    </a:lnTo>
                    <a:lnTo>
                      <a:pt x="315" y="54"/>
                    </a:lnTo>
                    <a:lnTo>
                      <a:pt x="313" y="51"/>
                    </a:lnTo>
                    <a:lnTo>
                      <a:pt x="310" y="50"/>
                    </a:lnTo>
                    <a:lnTo>
                      <a:pt x="307" y="49"/>
                    </a:lnTo>
                    <a:lnTo>
                      <a:pt x="290" y="52"/>
                    </a:lnTo>
                    <a:lnTo>
                      <a:pt x="275" y="59"/>
                    </a:lnTo>
                    <a:lnTo>
                      <a:pt x="260" y="68"/>
                    </a:lnTo>
                    <a:lnTo>
                      <a:pt x="246" y="78"/>
                    </a:lnTo>
                    <a:lnTo>
                      <a:pt x="233" y="91"/>
                    </a:lnTo>
                    <a:lnTo>
                      <a:pt x="221" y="104"/>
                    </a:lnTo>
                    <a:lnTo>
                      <a:pt x="211" y="117"/>
                    </a:lnTo>
                    <a:lnTo>
                      <a:pt x="202" y="131"/>
                    </a:lnTo>
                    <a:lnTo>
                      <a:pt x="177" y="177"/>
                    </a:lnTo>
                    <a:lnTo>
                      <a:pt x="161" y="226"/>
                    </a:lnTo>
                    <a:lnTo>
                      <a:pt x="152" y="279"/>
                    </a:lnTo>
                    <a:lnTo>
                      <a:pt x="148" y="333"/>
                    </a:lnTo>
                    <a:lnTo>
                      <a:pt x="145" y="387"/>
                    </a:lnTo>
                    <a:lnTo>
                      <a:pt x="145" y="442"/>
                    </a:lnTo>
                    <a:lnTo>
                      <a:pt x="145" y="494"/>
                    </a:lnTo>
                    <a:lnTo>
                      <a:pt x="143" y="546"/>
                    </a:lnTo>
                    <a:lnTo>
                      <a:pt x="145" y="595"/>
                    </a:lnTo>
                    <a:lnTo>
                      <a:pt x="145" y="645"/>
                    </a:lnTo>
                    <a:lnTo>
                      <a:pt x="145" y="695"/>
                    </a:lnTo>
                    <a:lnTo>
                      <a:pt x="148" y="746"/>
                    </a:lnTo>
                    <a:lnTo>
                      <a:pt x="130" y="757"/>
                    </a:lnTo>
                    <a:lnTo>
                      <a:pt x="114" y="770"/>
                    </a:lnTo>
                    <a:lnTo>
                      <a:pt x="98" y="782"/>
                    </a:lnTo>
                    <a:lnTo>
                      <a:pt x="82" y="796"/>
                    </a:lnTo>
                    <a:lnTo>
                      <a:pt x="66" y="810"/>
                    </a:lnTo>
                    <a:lnTo>
                      <a:pt x="51" y="825"/>
                    </a:lnTo>
                    <a:lnTo>
                      <a:pt x="38" y="838"/>
                    </a:lnTo>
                    <a:lnTo>
                      <a:pt x="23" y="853"/>
                    </a:lnTo>
                    <a:lnTo>
                      <a:pt x="15" y="866"/>
                    </a:lnTo>
                    <a:lnTo>
                      <a:pt x="8" y="880"/>
                    </a:lnTo>
                    <a:lnTo>
                      <a:pt x="2" y="893"/>
                    </a:lnTo>
                    <a:lnTo>
                      <a:pt x="0" y="907"/>
                    </a:lnTo>
                    <a:lnTo>
                      <a:pt x="8" y="903"/>
                    </a:lnTo>
                    <a:lnTo>
                      <a:pt x="14" y="897"/>
                    </a:lnTo>
                    <a:lnTo>
                      <a:pt x="19" y="890"/>
                    </a:lnTo>
                    <a:lnTo>
                      <a:pt x="25" y="882"/>
                    </a:lnTo>
                    <a:lnTo>
                      <a:pt x="30" y="875"/>
                    </a:lnTo>
                    <a:lnTo>
                      <a:pt x="35" y="868"/>
                    </a:lnTo>
                    <a:lnTo>
                      <a:pt x="41" y="861"/>
                    </a:lnTo>
                    <a:lnTo>
                      <a:pt x="48" y="854"/>
                    </a:lnTo>
                    <a:lnTo>
                      <a:pt x="67" y="837"/>
                    </a:lnTo>
                    <a:lnTo>
                      <a:pt x="87" y="824"/>
                    </a:lnTo>
                    <a:lnTo>
                      <a:pt x="108" y="810"/>
                    </a:lnTo>
                    <a:lnTo>
                      <a:pt x="129" y="798"/>
                    </a:lnTo>
                    <a:lnTo>
                      <a:pt x="150" y="787"/>
                    </a:lnTo>
                    <a:lnTo>
                      <a:pt x="172" y="774"/>
                    </a:lnTo>
                    <a:lnTo>
                      <a:pt x="192" y="762"/>
                    </a:lnTo>
                    <a:lnTo>
                      <a:pt x="213" y="748"/>
                    </a:lnTo>
                    <a:lnTo>
                      <a:pt x="221" y="743"/>
                    </a:lnTo>
                    <a:lnTo>
                      <a:pt x="229" y="739"/>
                    </a:lnTo>
                    <a:lnTo>
                      <a:pt x="236" y="733"/>
                    </a:lnTo>
                    <a:lnTo>
                      <a:pt x="243" y="727"/>
                    </a:lnTo>
                    <a:lnTo>
                      <a:pt x="250" y="721"/>
                    </a:lnTo>
                    <a:lnTo>
                      <a:pt x="257" y="717"/>
                    </a:lnTo>
                    <a:lnTo>
                      <a:pt x="263" y="712"/>
                    </a:lnTo>
                    <a:lnTo>
                      <a:pt x="272" y="709"/>
                    </a:lnTo>
                    <a:lnTo>
                      <a:pt x="277" y="748"/>
                    </a:lnTo>
                    <a:lnTo>
                      <a:pt x="281" y="787"/>
                    </a:lnTo>
                    <a:lnTo>
                      <a:pt x="283" y="827"/>
                    </a:lnTo>
                    <a:lnTo>
                      <a:pt x="292" y="865"/>
                    </a:lnTo>
                    <a:lnTo>
                      <a:pt x="294" y="885"/>
                    </a:lnTo>
                    <a:lnTo>
                      <a:pt x="298" y="904"/>
                    </a:lnTo>
                    <a:lnTo>
                      <a:pt x="304" y="923"/>
                    </a:lnTo>
                    <a:lnTo>
                      <a:pt x="307" y="944"/>
                    </a:lnTo>
                    <a:lnTo>
                      <a:pt x="310" y="944"/>
                    </a:lnTo>
                    <a:lnTo>
                      <a:pt x="314" y="942"/>
                    </a:lnTo>
                    <a:lnTo>
                      <a:pt x="315" y="937"/>
                    </a:lnTo>
                    <a:lnTo>
                      <a:pt x="316" y="934"/>
                    </a:lnTo>
                    <a:lnTo>
                      <a:pt x="312" y="871"/>
                    </a:lnTo>
                    <a:lnTo>
                      <a:pt x="304" y="811"/>
                    </a:lnTo>
                    <a:lnTo>
                      <a:pt x="298" y="750"/>
                    </a:lnTo>
                    <a:lnTo>
                      <a:pt x="300" y="686"/>
                    </a:lnTo>
                    <a:lnTo>
                      <a:pt x="304" y="674"/>
                    </a:lnTo>
                    <a:lnTo>
                      <a:pt x="310" y="665"/>
                    </a:lnTo>
                    <a:lnTo>
                      <a:pt x="319" y="656"/>
                    </a:lnTo>
                    <a:lnTo>
                      <a:pt x="327" y="648"/>
                    </a:lnTo>
                    <a:lnTo>
                      <a:pt x="331" y="677"/>
                    </a:lnTo>
                    <a:lnTo>
                      <a:pt x="338" y="703"/>
                    </a:lnTo>
                    <a:lnTo>
                      <a:pt x="348" y="730"/>
                    </a:lnTo>
                    <a:lnTo>
                      <a:pt x="361" y="755"/>
                    </a:lnTo>
                    <a:lnTo>
                      <a:pt x="375" y="779"/>
                    </a:lnTo>
                    <a:lnTo>
                      <a:pt x="388" y="803"/>
                    </a:lnTo>
                    <a:lnTo>
                      <a:pt x="403" y="827"/>
                    </a:lnTo>
                    <a:lnTo>
                      <a:pt x="417" y="851"/>
                    </a:lnTo>
                    <a:lnTo>
                      <a:pt x="419" y="852"/>
                    </a:lnTo>
                    <a:lnTo>
                      <a:pt x="422" y="852"/>
                    </a:lnTo>
                    <a:lnTo>
                      <a:pt x="424" y="853"/>
                    </a:lnTo>
                    <a:lnTo>
                      <a:pt x="425" y="851"/>
                    </a:lnTo>
                    <a:lnTo>
                      <a:pt x="413" y="825"/>
                    </a:lnTo>
                    <a:lnTo>
                      <a:pt x="400" y="798"/>
                    </a:lnTo>
                    <a:lnTo>
                      <a:pt x="387" y="772"/>
                    </a:lnTo>
                    <a:lnTo>
                      <a:pt x="376" y="746"/>
                    </a:lnTo>
                    <a:lnTo>
                      <a:pt x="366" y="718"/>
                    </a:lnTo>
                    <a:lnTo>
                      <a:pt x="357" y="691"/>
                    </a:lnTo>
                    <a:lnTo>
                      <a:pt x="352" y="661"/>
                    </a:lnTo>
                    <a:lnTo>
                      <a:pt x="348" y="631"/>
                    </a:lnTo>
                    <a:lnTo>
                      <a:pt x="369" y="640"/>
                    </a:lnTo>
                    <a:lnTo>
                      <a:pt x="390" y="648"/>
                    </a:lnTo>
                    <a:lnTo>
                      <a:pt x="410" y="657"/>
                    </a:lnTo>
                    <a:lnTo>
                      <a:pt x="431" y="666"/>
                    </a:lnTo>
                    <a:lnTo>
                      <a:pt x="452" y="674"/>
                    </a:lnTo>
                    <a:lnTo>
                      <a:pt x="472" y="680"/>
                    </a:lnTo>
                    <a:lnTo>
                      <a:pt x="493" y="684"/>
                    </a:lnTo>
                    <a:lnTo>
                      <a:pt x="515" y="685"/>
                    </a:lnTo>
                    <a:lnTo>
                      <a:pt x="510" y="715"/>
                    </a:lnTo>
                    <a:lnTo>
                      <a:pt x="504" y="742"/>
                    </a:lnTo>
                    <a:lnTo>
                      <a:pt x="496" y="770"/>
                    </a:lnTo>
                    <a:lnTo>
                      <a:pt x="484" y="796"/>
                    </a:lnTo>
                    <a:lnTo>
                      <a:pt x="478" y="801"/>
                    </a:lnTo>
                    <a:lnTo>
                      <a:pt x="473" y="806"/>
                    </a:lnTo>
                    <a:lnTo>
                      <a:pt x="468" y="811"/>
                    </a:lnTo>
                    <a:lnTo>
                      <a:pt x="463" y="817"/>
                    </a:lnTo>
                    <a:lnTo>
                      <a:pt x="457" y="822"/>
                    </a:lnTo>
                    <a:lnTo>
                      <a:pt x="453" y="828"/>
                    </a:lnTo>
                    <a:lnTo>
                      <a:pt x="447" y="834"/>
                    </a:lnTo>
                    <a:lnTo>
                      <a:pt x="442" y="841"/>
                    </a:lnTo>
                    <a:lnTo>
                      <a:pt x="445" y="844"/>
                    </a:lnTo>
                    <a:lnTo>
                      <a:pt x="449" y="844"/>
                    </a:lnTo>
                    <a:lnTo>
                      <a:pt x="454" y="843"/>
                    </a:lnTo>
                    <a:lnTo>
                      <a:pt x="456" y="840"/>
                    </a:lnTo>
                    <a:lnTo>
                      <a:pt x="480" y="825"/>
                    </a:lnTo>
                    <a:lnTo>
                      <a:pt x="501" y="806"/>
                    </a:lnTo>
                    <a:lnTo>
                      <a:pt x="519" y="785"/>
                    </a:lnTo>
                    <a:lnTo>
                      <a:pt x="533" y="762"/>
                    </a:lnTo>
                    <a:lnTo>
                      <a:pt x="542" y="738"/>
                    </a:lnTo>
                    <a:lnTo>
                      <a:pt x="547" y="711"/>
                    </a:lnTo>
                    <a:lnTo>
                      <a:pt x="546" y="685"/>
                    </a:lnTo>
                    <a:lnTo>
                      <a:pt x="537" y="658"/>
                    </a:lnTo>
                    <a:lnTo>
                      <a:pt x="542" y="654"/>
                    </a:lnTo>
                    <a:lnTo>
                      <a:pt x="558" y="688"/>
                    </a:lnTo>
                    <a:lnTo>
                      <a:pt x="564" y="725"/>
                    </a:lnTo>
                    <a:lnTo>
                      <a:pt x="563" y="764"/>
                    </a:lnTo>
                    <a:lnTo>
                      <a:pt x="562" y="803"/>
                    </a:lnTo>
                    <a:lnTo>
                      <a:pt x="562" y="824"/>
                    </a:lnTo>
                    <a:lnTo>
                      <a:pt x="564" y="844"/>
                    </a:lnTo>
                    <a:lnTo>
                      <a:pt x="565" y="865"/>
                    </a:lnTo>
                    <a:lnTo>
                      <a:pt x="565" y="884"/>
                    </a:lnTo>
                    <a:lnTo>
                      <a:pt x="558" y="879"/>
                    </a:lnTo>
                    <a:lnTo>
                      <a:pt x="551" y="872"/>
                    </a:lnTo>
                    <a:lnTo>
                      <a:pt x="544" y="866"/>
                    </a:lnTo>
                    <a:lnTo>
                      <a:pt x="535" y="863"/>
                    </a:lnTo>
                    <a:lnTo>
                      <a:pt x="529" y="859"/>
                    </a:lnTo>
                    <a:lnTo>
                      <a:pt x="525" y="856"/>
                    </a:lnTo>
                    <a:lnTo>
                      <a:pt x="519" y="852"/>
                    </a:lnTo>
                    <a:lnTo>
                      <a:pt x="513" y="850"/>
                    </a:lnTo>
                    <a:lnTo>
                      <a:pt x="508" y="848"/>
                    </a:lnTo>
                    <a:lnTo>
                      <a:pt x="502" y="844"/>
                    </a:lnTo>
                    <a:lnTo>
                      <a:pt x="496" y="841"/>
                    </a:lnTo>
                    <a:lnTo>
                      <a:pt x="490" y="837"/>
                    </a:lnTo>
                    <a:lnTo>
                      <a:pt x="485" y="838"/>
                    </a:lnTo>
                    <a:lnTo>
                      <a:pt x="482" y="842"/>
                    </a:lnTo>
                    <a:lnTo>
                      <a:pt x="481" y="846"/>
                    </a:lnTo>
                    <a:lnTo>
                      <a:pt x="484" y="851"/>
                    </a:lnTo>
                    <a:lnTo>
                      <a:pt x="499" y="859"/>
                    </a:lnTo>
                    <a:lnTo>
                      <a:pt x="487" y="867"/>
                    </a:lnTo>
                    <a:lnTo>
                      <a:pt x="474" y="872"/>
                    </a:lnTo>
                    <a:lnTo>
                      <a:pt x="461" y="875"/>
                    </a:lnTo>
                    <a:lnTo>
                      <a:pt x="448" y="877"/>
                    </a:lnTo>
                    <a:lnTo>
                      <a:pt x="434" y="877"/>
                    </a:lnTo>
                    <a:lnTo>
                      <a:pt x="421" y="877"/>
                    </a:lnTo>
                    <a:lnTo>
                      <a:pt x="407" y="876"/>
                    </a:lnTo>
                    <a:lnTo>
                      <a:pt x="393" y="875"/>
                    </a:lnTo>
                    <a:lnTo>
                      <a:pt x="392" y="879"/>
                    </a:lnTo>
                    <a:lnTo>
                      <a:pt x="393" y="882"/>
                    </a:lnTo>
                    <a:lnTo>
                      <a:pt x="396" y="885"/>
                    </a:lnTo>
                    <a:lnTo>
                      <a:pt x="401" y="888"/>
                    </a:lnTo>
                    <a:lnTo>
                      <a:pt x="416" y="895"/>
                    </a:lnTo>
                    <a:lnTo>
                      <a:pt x="431" y="899"/>
                    </a:lnTo>
                    <a:lnTo>
                      <a:pt x="447" y="900"/>
                    </a:lnTo>
                    <a:lnTo>
                      <a:pt x="463" y="899"/>
                    </a:lnTo>
                    <a:lnTo>
                      <a:pt x="479" y="895"/>
                    </a:lnTo>
                    <a:lnTo>
                      <a:pt x="495" y="889"/>
                    </a:lnTo>
                    <a:lnTo>
                      <a:pt x="509" y="881"/>
                    </a:lnTo>
                    <a:lnTo>
                      <a:pt x="523" y="871"/>
                    </a:lnTo>
                    <a:lnTo>
                      <a:pt x="529" y="875"/>
                    </a:lnTo>
                    <a:lnTo>
                      <a:pt x="536" y="881"/>
                    </a:lnTo>
                    <a:lnTo>
                      <a:pt x="543" y="887"/>
                    </a:lnTo>
                    <a:lnTo>
                      <a:pt x="550" y="892"/>
                    </a:lnTo>
                    <a:lnTo>
                      <a:pt x="557" y="899"/>
                    </a:lnTo>
                    <a:lnTo>
                      <a:pt x="564" y="905"/>
                    </a:lnTo>
                    <a:lnTo>
                      <a:pt x="570" y="911"/>
                    </a:lnTo>
                    <a:lnTo>
                      <a:pt x="576" y="915"/>
                    </a:lnTo>
                    <a:lnTo>
                      <a:pt x="582" y="916"/>
                    </a:lnTo>
                    <a:lnTo>
                      <a:pt x="586" y="907"/>
                    </a:lnTo>
                    <a:lnTo>
                      <a:pt x="585" y="898"/>
                    </a:lnTo>
                    <a:lnTo>
                      <a:pt x="582" y="889"/>
                    </a:lnTo>
                    <a:lnTo>
                      <a:pt x="582" y="880"/>
                    </a:lnTo>
                    <a:lnTo>
                      <a:pt x="582" y="850"/>
                    </a:lnTo>
                    <a:lnTo>
                      <a:pt x="582" y="820"/>
                    </a:lnTo>
                    <a:lnTo>
                      <a:pt x="583" y="789"/>
                    </a:lnTo>
                    <a:lnTo>
                      <a:pt x="583" y="759"/>
                    </a:lnTo>
                    <a:lnTo>
                      <a:pt x="590" y="765"/>
                    </a:lnTo>
                    <a:lnTo>
                      <a:pt x="595" y="771"/>
                    </a:lnTo>
                    <a:lnTo>
                      <a:pt x="599" y="778"/>
                    </a:lnTo>
                    <a:lnTo>
                      <a:pt x="606" y="785"/>
                    </a:lnTo>
                    <a:lnTo>
                      <a:pt x="622" y="798"/>
                    </a:lnTo>
                    <a:lnTo>
                      <a:pt x="638" y="811"/>
                    </a:lnTo>
                    <a:lnTo>
                      <a:pt x="656" y="824"/>
                    </a:lnTo>
                    <a:lnTo>
                      <a:pt x="673" y="835"/>
                    </a:lnTo>
                    <a:lnTo>
                      <a:pt x="691" y="846"/>
                    </a:lnTo>
                    <a:lnTo>
                      <a:pt x="708" y="858"/>
                    </a:lnTo>
                    <a:lnTo>
                      <a:pt x="726" y="869"/>
                    </a:lnTo>
                    <a:lnTo>
                      <a:pt x="743" y="881"/>
                    </a:lnTo>
                    <a:lnTo>
                      <a:pt x="747" y="881"/>
                    </a:lnTo>
                    <a:lnTo>
                      <a:pt x="750" y="880"/>
                    </a:lnTo>
                    <a:lnTo>
                      <a:pt x="752" y="879"/>
                    </a:lnTo>
                    <a:lnTo>
                      <a:pt x="755" y="876"/>
                    </a:lnTo>
                    <a:lnTo>
                      <a:pt x="745" y="866"/>
                    </a:lnTo>
                    <a:lnTo>
                      <a:pt x="732" y="856"/>
                    </a:lnTo>
                    <a:lnTo>
                      <a:pt x="720" y="845"/>
                    </a:lnTo>
                    <a:lnTo>
                      <a:pt x="706" y="835"/>
                    </a:lnTo>
                    <a:lnTo>
                      <a:pt x="692" y="825"/>
                    </a:lnTo>
                    <a:lnTo>
                      <a:pt x="679" y="814"/>
                    </a:lnTo>
                    <a:lnTo>
                      <a:pt x="666" y="802"/>
                    </a:lnTo>
                    <a:lnTo>
                      <a:pt x="656" y="789"/>
                    </a:lnTo>
                    <a:lnTo>
                      <a:pt x="661" y="781"/>
                    </a:lnTo>
                    <a:lnTo>
                      <a:pt x="667" y="773"/>
                    </a:lnTo>
                    <a:lnTo>
                      <a:pt x="672" y="764"/>
                    </a:lnTo>
                    <a:lnTo>
                      <a:pt x="676" y="755"/>
                    </a:lnTo>
                    <a:lnTo>
                      <a:pt x="681" y="747"/>
                    </a:lnTo>
                    <a:lnTo>
                      <a:pt x="685" y="738"/>
                    </a:lnTo>
                    <a:lnTo>
                      <a:pt x="691" y="728"/>
                    </a:lnTo>
                    <a:lnTo>
                      <a:pt x="697" y="720"/>
                    </a:lnTo>
                    <a:lnTo>
                      <a:pt x="705" y="684"/>
                    </a:lnTo>
                    <a:lnTo>
                      <a:pt x="713" y="648"/>
                    </a:lnTo>
                    <a:lnTo>
                      <a:pt x="720" y="614"/>
                    </a:lnTo>
                    <a:lnTo>
                      <a:pt x="720" y="578"/>
                    </a:lnTo>
                    <a:lnTo>
                      <a:pt x="726" y="511"/>
                    </a:lnTo>
                    <a:lnTo>
                      <a:pt x="730" y="444"/>
                    </a:lnTo>
                    <a:lnTo>
                      <a:pt x="732" y="376"/>
                    </a:lnTo>
                    <a:lnTo>
                      <a:pt x="734" y="308"/>
                    </a:lnTo>
                    <a:lnTo>
                      <a:pt x="730" y="284"/>
                    </a:lnTo>
                    <a:lnTo>
                      <a:pt x="726" y="261"/>
                    </a:lnTo>
                    <a:lnTo>
                      <a:pt x="720" y="238"/>
                    </a:lnTo>
                    <a:lnTo>
                      <a:pt x="713" y="216"/>
                    </a:lnTo>
                    <a:lnTo>
                      <a:pt x="704" y="194"/>
                    </a:lnTo>
                    <a:lnTo>
                      <a:pt x="692" y="173"/>
                    </a:lnTo>
                    <a:lnTo>
                      <a:pt x="680" y="153"/>
                    </a:lnTo>
                    <a:lnTo>
                      <a:pt x="665" y="132"/>
                    </a:lnTo>
                    <a:lnTo>
                      <a:pt x="659" y="124"/>
                    </a:lnTo>
                    <a:lnTo>
                      <a:pt x="652" y="116"/>
                    </a:lnTo>
                    <a:lnTo>
                      <a:pt x="645" y="109"/>
                    </a:lnTo>
                    <a:lnTo>
                      <a:pt x="638" y="102"/>
                    </a:lnTo>
                    <a:lnTo>
                      <a:pt x="632" y="96"/>
                    </a:lnTo>
                    <a:lnTo>
                      <a:pt x="623" y="89"/>
                    </a:lnTo>
                    <a:lnTo>
                      <a:pt x="617" y="83"/>
                    </a:lnTo>
                    <a:lnTo>
                      <a:pt x="610" y="76"/>
                    </a:lnTo>
                    <a:lnTo>
                      <a:pt x="599" y="66"/>
                    </a:lnTo>
                    <a:lnTo>
                      <a:pt x="588" y="57"/>
                    </a:lnTo>
                    <a:lnTo>
                      <a:pt x="576" y="47"/>
                    </a:lnTo>
                    <a:lnTo>
                      <a:pt x="564" y="39"/>
                    </a:lnTo>
                    <a:lnTo>
                      <a:pt x="551" y="31"/>
                    </a:lnTo>
                    <a:lnTo>
                      <a:pt x="537" y="24"/>
                    </a:lnTo>
                    <a:lnTo>
                      <a:pt x="524" y="19"/>
                    </a:lnTo>
                    <a:lnTo>
                      <a:pt x="510" y="13"/>
                    </a:lnTo>
                    <a:lnTo>
                      <a:pt x="495" y="8"/>
                    </a:lnTo>
                    <a:lnTo>
                      <a:pt x="480" y="5"/>
                    </a:lnTo>
                    <a:lnTo>
                      <a:pt x="466" y="3"/>
                    </a:lnTo>
                    <a:lnTo>
                      <a:pt x="452" y="0"/>
                    </a:lnTo>
                    <a:lnTo>
                      <a:pt x="437" y="0"/>
                    </a:lnTo>
                    <a:lnTo>
                      <a:pt x="423" y="0"/>
                    </a:lnTo>
                    <a:lnTo>
                      <a:pt x="408" y="3"/>
                    </a:lnTo>
                    <a:lnTo>
                      <a:pt x="394" y="5"/>
                    </a:lnTo>
                    <a:lnTo>
                      <a:pt x="388" y="8"/>
                    </a:lnTo>
                    <a:lnTo>
                      <a:pt x="383" y="12"/>
                    </a:lnTo>
                    <a:lnTo>
                      <a:pt x="377" y="15"/>
                    </a:lnTo>
                    <a:lnTo>
                      <a:pt x="371" y="18"/>
                    </a:lnTo>
                    <a:lnTo>
                      <a:pt x="366" y="21"/>
                    </a:lnTo>
                    <a:lnTo>
                      <a:pt x="360" y="26"/>
                    </a:lnTo>
                    <a:lnTo>
                      <a:pt x="355" y="30"/>
                    </a:lnTo>
                    <a:lnTo>
                      <a:pt x="35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0" name="Freeform 140">
                <a:extLst>
                  <a:ext uri="{FF2B5EF4-FFF2-40B4-BE49-F238E27FC236}">
                    <a16:creationId xmlns:a16="http://schemas.microsoft.com/office/drawing/2014/main" id="{B31FA727-534D-FA85-55F0-B3F20E6478CE}"/>
                  </a:ext>
                </a:extLst>
              </p:cNvPr>
              <p:cNvSpPr>
                <a:spLocks/>
              </p:cNvSpPr>
              <p:nvPr/>
            </p:nvSpPr>
            <p:spPr bwMode="auto">
              <a:xfrm>
                <a:off x="2330" y="2032"/>
                <a:ext cx="24" cy="12"/>
              </a:xfrm>
              <a:custGeom>
                <a:avLst/>
                <a:gdLst>
                  <a:gd name="T0" fmla="*/ 37 w 123"/>
                  <a:gd name="T1" fmla="*/ 3 h 61"/>
                  <a:gd name="T2" fmla="*/ 31 w 123"/>
                  <a:gd name="T3" fmla="*/ 4 h 61"/>
                  <a:gd name="T4" fmla="*/ 25 w 123"/>
                  <a:gd name="T5" fmla="*/ 8 h 61"/>
                  <a:gd name="T6" fmla="*/ 20 w 123"/>
                  <a:gd name="T7" fmla="*/ 13 h 61"/>
                  <a:gd name="T8" fmla="*/ 12 w 123"/>
                  <a:gd name="T9" fmla="*/ 13 h 61"/>
                  <a:gd name="T10" fmla="*/ 9 w 123"/>
                  <a:gd name="T11" fmla="*/ 16 h 61"/>
                  <a:gd name="T12" fmla="*/ 4 w 123"/>
                  <a:gd name="T13" fmla="*/ 18 h 61"/>
                  <a:gd name="T14" fmla="*/ 0 w 123"/>
                  <a:gd name="T15" fmla="*/ 19 h 61"/>
                  <a:gd name="T16" fmla="*/ 1 w 123"/>
                  <a:gd name="T17" fmla="*/ 24 h 61"/>
                  <a:gd name="T18" fmla="*/ 2 w 123"/>
                  <a:gd name="T19" fmla="*/ 26 h 61"/>
                  <a:gd name="T20" fmla="*/ 3 w 123"/>
                  <a:gd name="T21" fmla="*/ 26 h 61"/>
                  <a:gd name="T22" fmla="*/ 4 w 123"/>
                  <a:gd name="T23" fmla="*/ 26 h 61"/>
                  <a:gd name="T24" fmla="*/ 5 w 123"/>
                  <a:gd name="T25" fmla="*/ 26 h 61"/>
                  <a:gd name="T26" fmla="*/ 8 w 123"/>
                  <a:gd name="T27" fmla="*/ 23 h 61"/>
                  <a:gd name="T28" fmla="*/ 13 w 123"/>
                  <a:gd name="T29" fmla="*/ 27 h 61"/>
                  <a:gd name="T30" fmla="*/ 20 w 123"/>
                  <a:gd name="T31" fmla="*/ 29 h 61"/>
                  <a:gd name="T32" fmla="*/ 28 w 123"/>
                  <a:gd name="T33" fmla="*/ 31 h 61"/>
                  <a:gd name="T34" fmla="*/ 35 w 123"/>
                  <a:gd name="T35" fmla="*/ 35 h 61"/>
                  <a:gd name="T36" fmla="*/ 33 w 123"/>
                  <a:gd name="T37" fmla="*/ 37 h 61"/>
                  <a:gd name="T38" fmla="*/ 29 w 123"/>
                  <a:gd name="T39" fmla="*/ 37 h 61"/>
                  <a:gd name="T40" fmla="*/ 25 w 123"/>
                  <a:gd name="T41" fmla="*/ 39 h 61"/>
                  <a:gd name="T42" fmla="*/ 23 w 123"/>
                  <a:gd name="T43" fmla="*/ 43 h 61"/>
                  <a:gd name="T44" fmla="*/ 29 w 123"/>
                  <a:gd name="T45" fmla="*/ 45 h 61"/>
                  <a:gd name="T46" fmla="*/ 35 w 123"/>
                  <a:gd name="T47" fmla="*/ 47 h 61"/>
                  <a:gd name="T48" fmla="*/ 42 w 123"/>
                  <a:gd name="T49" fmla="*/ 50 h 61"/>
                  <a:gd name="T50" fmla="*/ 49 w 123"/>
                  <a:gd name="T51" fmla="*/ 52 h 61"/>
                  <a:gd name="T52" fmla="*/ 56 w 123"/>
                  <a:gd name="T53" fmla="*/ 54 h 61"/>
                  <a:gd name="T54" fmla="*/ 63 w 123"/>
                  <a:gd name="T55" fmla="*/ 57 h 61"/>
                  <a:gd name="T56" fmla="*/ 68 w 123"/>
                  <a:gd name="T57" fmla="*/ 59 h 61"/>
                  <a:gd name="T58" fmla="*/ 75 w 123"/>
                  <a:gd name="T59" fmla="*/ 61 h 61"/>
                  <a:gd name="T60" fmla="*/ 83 w 123"/>
                  <a:gd name="T61" fmla="*/ 60 h 61"/>
                  <a:gd name="T62" fmla="*/ 91 w 123"/>
                  <a:gd name="T63" fmla="*/ 59 h 61"/>
                  <a:gd name="T64" fmla="*/ 97 w 123"/>
                  <a:gd name="T65" fmla="*/ 55 h 61"/>
                  <a:gd name="T66" fmla="*/ 100 w 123"/>
                  <a:gd name="T67" fmla="*/ 50 h 61"/>
                  <a:gd name="T68" fmla="*/ 92 w 123"/>
                  <a:gd name="T69" fmla="*/ 43 h 61"/>
                  <a:gd name="T70" fmla="*/ 82 w 123"/>
                  <a:gd name="T71" fmla="*/ 39 h 61"/>
                  <a:gd name="T72" fmla="*/ 72 w 123"/>
                  <a:gd name="T73" fmla="*/ 34 h 61"/>
                  <a:gd name="T74" fmla="*/ 67 w 123"/>
                  <a:gd name="T75" fmla="*/ 23 h 61"/>
                  <a:gd name="T76" fmla="*/ 123 w 123"/>
                  <a:gd name="T77" fmla="*/ 24 h 61"/>
                  <a:gd name="T78" fmla="*/ 121 w 123"/>
                  <a:gd name="T79" fmla="*/ 20 h 61"/>
                  <a:gd name="T80" fmla="*/ 118 w 123"/>
                  <a:gd name="T81" fmla="*/ 16 h 61"/>
                  <a:gd name="T82" fmla="*/ 114 w 123"/>
                  <a:gd name="T83" fmla="*/ 13 h 61"/>
                  <a:gd name="T84" fmla="*/ 109 w 123"/>
                  <a:gd name="T85" fmla="*/ 11 h 61"/>
                  <a:gd name="T86" fmla="*/ 104 w 123"/>
                  <a:gd name="T87" fmla="*/ 8 h 61"/>
                  <a:gd name="T88" fmla="*/ 98 w 123"/>
                  <a:gd name="T89" fmla="*/ 6 h 61"/>
                  <a:gd name="T90" fmla="*/ 92 w 123"/>
                  <a:gd name="T91" fmla="*/ 4 h 61"/>
                  <a:gd name="T92" fmla="*/ 87 w 123"/>
                  <a:gd name="T93" fmla="*/ 1 h 61"/>
                  <a:gd name="T94" fmla="*/ 81 w 123"/>
                  <a:gd name="T95" fmla="*/ 0 h 61"/>
                  <a:gd name="T96" fmla="*/ 74 w 123"/>
                  <a:gd name="T97" fmla="*/ 0 h 61"/>
                  <a:gd name="T98" fmla="*/ 68 w 123"/>
                  <a:gd name="T99" fmla="*/ 1 h 61"/>
                  <a:gd name="T100" fmla="*/ 62 w 123"/>
                  <a:gd name="T101" fmla="*/ 3 h 61"/>
                  <a:gd name="T102" fmla="*/ 56 w 123"/>
                  <a:gd name="T103" fmla="*/ 4 h 61"/>
                  <a:gd name="T104" fmla="*/ 49 w 123"/>
                  <a:gd name="T105" fmla="*/ 4 h 61"/>
                  <a:gd name="T106" fmla="*/ 43 w 123"/>
                  <a:gd name="T107" fmla="*/ 4 h 61"/>
                  <a:gd name="T108" fmla="*/ 37 w 123"/>
                  <a:gd name="T109"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61">
                    <a:moveTo>
                      <a:pt x="37" y="3"/>
                    </a:moveTo>
                    <a:lnTo>
                      <a:pt x="31" y="4"/>
                    </a:lnTo>
                    <a:lnTo>
                      <a:pt x="25" y="8"/>
                    </a:lnTo>
                    <a:lnTo>
                      <a:pt x="20" y="13"/>
                    </a:lnTo>
                    <a:lnTo>
                      <a:pt x="12" y="13"/>
                    </a:lnTo>
                    <a:lnTo>
                      <a:pt x="9" y="16"/>
                    </a:lnTo>
                    <a:lnTo>
                      <a:pt x="4" y="18"/>
                    </a:lnTo>
                    <a:lnTo>
                      <a:pt x="0" y="19"/>
                    </a:lnTo>
                    <a:lnTo>
                      <a:pt x="1" y="24"/>
                    </a:lnTo>
                    <a:lnTo>
                      <a:pt x="2" y="26"/>
                    </a:lnTo>
                    <a:lnTo>
                      <a:pt x="3" y="26"/>
                    </a:lnTo>
                    <a:lnTo>
                      <a:pt x="4" y="26"/>
                    </a:lnTo>
                    <a:lnTo>
                      <a:pt x="5" y="26"/>
                    </a:lnTo>
                    <a:lnTo>
                      <a:pt x="8" y="23"/>
                    </a:lnTo>
                    <a:lnTo>
                      <a:pt x="13" y="27"/>
                    </a:lnTo>
                    <a:lnTo>
                      <a:pt x="20" y="29"/>
                    </a:lnTo>
                    <a:lnTo>
                      <a:pt x="28" y="31"/>
                    </a:lnTo>
                    <a:lnTo>
                      <a:pt x="35" y="35"/>
                    </a:lnTo>
                    <a:lnTo>
                      <a:pt x="33" y="37"/>
                    </a:lnTo>
                    <a:lnTo>
                      <a:pt x="29" y="37"/>
                    </a:lnTo>
                    <a:lnTo>
                      <a:pt x="25" y="39"/>
                    </a:lnTo>
                    <a:lnTo>
                      <a:pt x="23" y="43"/>
                    </a:lnTo>
                    <a:lnTo>
                      <a:pt x="29" y="45"/>
                    </a:lnTo>
                    <a:lnTo>
                      <a:pt x="35" y="47"/>
                    </a:lnTo>
                    <a:lnTo>
                      <a:pt x="42" y="50"/>
                    </a:lnTo>
                    <a:lnTo>
                      <a:pt x="49" y="52"/>
                    </a:lnTo>
                    <a:lnTo>
                      <a:pt x="56" y="54"/>
                    </a:lnTo>
                    <a:lnTo>
                      <a:pt x="63" y="57"/>
                    </a:lnTo>
                    <a:lnTo>
                      <a:pt x="68" y="59"/>
                    </a:lnTo>
                    <a:lnTo>
                      <a:pt x="75" y="61"/>
                    </a:lnTo>
                    <a:lnTo>
                      <a:pt x="83" y="60"/>
                    </a:lnTo>
                    <a:lnTo>
                      <a:pt x="91" y="59"/>
                    </a:lnTo>
                    <a:lnTo>
                      <a:pt x="97" y="55"/>
                    </a:lnTo>
                    <a:lnTo>
                      <a:pt x="100" y="50"/>
                    </a:lnTo>
                    <a:lnTo>
                      <a:pt x="92" y="43"/>
                    </a:lnTo>
                    <a:lnTo>
                      <a:pt x="82" y="39"/>
                    </a:lnTo>
                    <a:lnTo>
                      <a:pt x="72" y="34"/>
                    </a:lnTo>
                    <a:lnTo>
                      <a:pt x="67" y="23"/>
                    </a:lnTo>
                    <a:lnTo>
                      <a:pt x="123" y="24"/>
                    </a:lnTo>
                    <a:lnTo>
                      <a:pt x="121" y="20"/>
                    </a:lnTo>
                    <a:lnTo>
                      <a:pt x="118" y="16"/>
                    </a:lnTo>
                    <a:lnTo>
                      <a:pt x="114" y="13"/>
                    </a:lnTo>
                    <a:lnTo>
                      <a:pt x="109" y="11"/>
                    </a:lnTo>
                    <a:lnTo>
                      <a:pt x="104" y="8"/>
                    </a:lnTo>
                    <a:lnTo>
                      <a:pt x="98" y="6"/>
                    </a:lnTo>
                    <a:lnTo>
                      <a:pt x="92" y="4"/>
                    </a:lnTo>
                    <a:lnTo>
                      <a:pt x="87" y="1"/>
                    </a:lnTo>
                    <a:lnTo>
                      <a:pt x="81" y="0"/>
                    </a:lnTo>
                    <a:lnTo>
                      <a:pt x="74" y="0"/>
                    </a:lnTo>
                    <a:lnTo>
                      <a:pt x="68" y="1"/>
                    </a:lnTo>
                    <a:lnTo>
                      <a:pt x="62" y="3"/>
                    </a:lnTo>
                    <a:lnTo>
                      <a:pt x="56" y="4"/>
                    </a:lnTo>
                    <a:lnTo>
                      <a:pt x="49" y="4"/>
                    </a:lnTo>
                    <a:lnTo>
                      <a:pt x="43" y="4"/>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1" name="Freeform 141">
                <a:extLst>
                  <a:ext uri="{FF2B5EF4-FFF2-40B4-BE49-F238E27FC236}">
                    <a16:creationId xmlns:a16="http://schemas.microsoft.com/office/drawing/2014/main" id="{CB3F25C9-F775-9980-0828-98BE909AFFEC}"/>
                  </a:ext>
                </a:extLst>
              </p:cNvPr>
              <p:cNvSpPr>
                <a:spLocks/>
              </p:cNvSpPr>
              <p:nvPr/>
            </p:nvSpPr>
            <p:spPr bwMode="auto">
              <a:xfrm>
                <a:off x="2119" y="2038"/>
                <a:ext cx="29" cy="8"/>
              </a:xfrm>
              <a:custGeom>
                <a:avLst/>
                <a:gdLst>
                  <a:gd name="T0" fmla="*/ 2 w 147"/>
                  <a:gd name="T1" fmla="*/ 8 h 44"/>
                  <a:gd name="T2" fmla="*/ 0 w 147"/>
                  <a:gd name="T3" fmla="*/ 10 h 44"/>
                  <a:gd name="T4" fmla="*/ 0 w 147"/>
                  <a:gd name="T5" fmla="*/ 14 h 44"/>
                  <a:gd name="T6" fmla="*/ 0 w 147"/>
                  <a:gd name="T7" fmla="*/ 17 h 44"/>
                  <a:gd name="T8" fmla="*/ 1 w 147"/>
                  <a:gd name="T9" fmla="*/ 20 h 44"/>
                  <a:gd name="T10" fmla="*/ 9 w 147"/>
                  <a:gd name="T11" fmla="*/ 23 h 44"/>
                  <a:gd name="T12" fmla="*/ 18 w 147"/>
                  <a:gd name="T13" fmla="*/ 27 h 44"/>
                  <a:gd name="T14" fmla="*/ 26 w 147"/>
                  <a:gd name="T15" fmla="*/ 29 h 44"/>
                  <a:gd name="T16" fmla="*/ 35 w 147"/>
                  <a:gd name="T17" fmla="*/ 32 h 44"/>
                  <a:gd name="T18" fmla="*/ 44 w 147"/>
                  <a:gd name="T19" fmla="*/ 35 h 44"/>
                  <a:gd name="T20" fmla="*/ 52 w 147"/>
                  <a:gd name="T21" fmla="*/ 38 h 44"/>
                  <a:gd name="T22" fmla="*/ 61 w 147"/>
                  <a:gd name="T23" fmla="*/ 40 h 44"/>
                  <a:gd name="T24" fmla="*/ 69 w 147"/>
                  <a:gd name="T25" fmla="*/ 44 h 44"/>
                  <a:gd name="T26" fmla="*/ 79 w 147"/>
                  <a:gd name="T27" fmla="*/ 43 h 44"/>
                  <a:gd name="T28" fmla="*/ 89 w 147"/>
                  <a:gd name="T29" fmla="*/ 40 h 44"/>
                  <a:gd name="T30" fmla="*/ 100 w 147"/>
                  <a:gd name="T31" fmla="*/ 39 h 44"/>
                  <a:gd name="T32" fmla="*/ 110 w 147"/>
                  <a:gd name="T33" fmla="*/ 37 h 44"/>
                  <a:gd name="T34" fmla="*/ 119 w 147"/>
                  <a:gd name="T35" fmla="*/ 35 h 44"/>
                  <a:gd name="T36" fmla="*/ 128 w 147"/>
                  <a:gd name="T37" fmla="*/ 31 h 44"/>
                  <a:gd name="T38" fmla="*/ 138 w 147"/>
                  <a:gd name="T39" fmla="*/ 28 h 44"/>
                  <a:gd name="T40" fmla="*/ 147 w 147"/>
                  <a:gd name="T41" fmla="*/ 22 h 44"/>
                  <a:gd name="T42" fmla="*/ 147 w 147"/>
                  <a:gd name="T43" fmla="*/ 15 h 44"/>
                  <a:gd name="T44" fmla="*/ 128 w 147"/>
                  <a:gd name="T45" fmla="*/ 13 h 44"/>
                  <a:gd name="T46" fmla="*/ 110 w 147"/>
                  <a:gd name="T47" fmla="*/ 10 h 44"/>
                  <a:gd name="T48" fmla="*/ 92 w 147"/>
                  <a:gd name="T49" fmla="*/ 6 h 44"/>
                  <a:gd name="T50" fmla="*/ 74 w 147"/>
                  <a:gd name="T51" fmla="*/ 2 h 44"/>
                  <a:gd name="T52" fmla="*/ 56 w 147"/>
                  <a:gd name="T53" fmla="*/ 0 h 44"/>
                  <a:gd name="T54" fmla="*/ 38 w 147"/>
                  <a:gd name="T55" fmla="*/ 0 h 44"/>
                  <a:gd name="T56" fmla="*/ 19 w 147"/>
                  <a:gd name="T57" fmla="*/ 2 h 44"/>
                  <a:gd name="T58" fmla="*/ 2 w 147"/>
                  <a:gd name="T5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44">
                    <a:moveTo>
                      <a:pt x="2" y="8"/>
                    </a:moveTo>
                    <a:lnTo>
                      <a:pt x="0" y="10"/>
                    </a:lnTo>
                    <a:lnTo>
                      <a:pt x="0" y="14"/>
                    </a:lnTo>
                    <a:lnTo>
                      <a:pt x="0" y="17"/>
                    </a:lnTo>
                    <a:lnTo>
                      <a:pt x="1" y="20"/>
                    </a:lnTo>
                    <a:lnTo>
                      <a:pt x="9" y="23"/>
                    </a:lnTo>
                    <a:lnTo>
                      <a:pt x="18" y="27"/>
                    </a:lnTo>
                    <a:lnTo>
                      <a:pt x="26" y="29"/>
                    </a:lnTo>
                    <a:lnTo>
                      <a:pt x="35" y="32"/>
                    </a:lnTo>
                    <a:lnTo>
                      <a:pt x="44" y="35"/>
                    </a:lnTo>
                    <a:lnTo>
                      <a:pt x="52" y="38"/>
                    </a:lnTo>
                    <a:lnTo>
                      <a:pt x="61" y="40"/>
                    </a:lnTo>
                    <a:lnTo>
                      <a:pt x="69" y="44"/>
                    </a:lnTo>
                    <a:lnTo>
                      <a:pt x="79" y="43"/>
                    </a:lnTo>
                    <a:lnTo>
                      <a:pt x="89" y="40"/>
                    </a:lnTo>
                    <a:lnTo>
                      <a:pt x="100" y="39"/>
                    </a:lnTo>
                    <a:lnTo>
                      <a:pt x="110" y="37"/>
                    </a:lnTo>
                    <a:lnTo>
                      <a:pt x="119" y="35"/>
                    </a:lnTo>
                    <a:lnTo>
                      <a:pt x="128" y="31"/>
                    </a:lnTo>
                    <a:lnTo>
                      <a:pt x="138" y="28"/>
                    </a:lnTo>
                    <a:lnTo>
                      <a:pt x="147" y="22"/>
                    </a:lnTo>
                    <a:lnTo>
                      <a:pt x="147" y="15"/>
                    </a:lnTo>
                    <a:lnTo>
                      <a:pt x="128" y="13"/>
                    </a:lnTo>
                    <a:lnTo>
                      <a:pt x="110" y="10"/>
                    </a:lnTo>
                    <a:lnTo>
                      <a:pt x="92" y="6"/>
                    </a:lnTo>
                    <a:lnTo>
                      <a:pt x="74" y="2"/>
                    </a:lnTo>
                    <a:lnTo>
                      <a:pt x="56" y="0"/>
                    </a:lnTo>
                    <a:lnTo>
                      <a:pt x="38" y="0"/>
                    </a:lnTo>
                    <a:lnTo>
                      <a:pt x="19" y="2"/>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2" name="Freeform 142">
                <a:extLst>
                  <a:ext uri="{FF2B5EF4-FFF2-40B4-BE49-F238E27FC236}">
                    <a16:creationId xmlns:a16="http://schemas.microsoft.com/office/drawing/2014/main" id="{88FDFAA3-04AB-B137-23AF-965373A1EBB7}"/>
                  </a:ext>
                </a:extLst>
              </p:cNvPr>
              <p:cNvSpPr>
                <a:spLocks/>
              </p:cNvSpPr>
              <p:nvPr/>
            </p:nvSpPr>
            <p:spPr bwMode="auto">
              <a:xfrm>
                <a:off x="2047" y="2040"/>
                <a:ext cx="25" cy="19"/>
              </a:xfrm>
              <a:custGeom>
                <a:avLst/>
                <a:gdLst>
                  <a:gd name="T0" fmla="*/ 0 w 125"/>
                  <a:gd name="T1" fmla="*/ 3 h 94"/>
                  <a:gd name="T2" fmla="*/ 0 w 125"/>
                  <a:gd name="T3" fmla="*/ 8 h 94"/>
                  <a:gd name="T4" fmla="*/ 16 w 125"/>
                  <a:gd name="T5" fmla="*/ 16 h 94"/>
                  <a:gd name="T6" fmla="*/ 32 w 125"/>
                  <a:gd name="T7" fmla="*/ 26 h 94"/>
                  <a:gd name="T8" fmla="*/ 47 w 125"/>
                  <a:gd name="T9" fmla="*/ 37 h 94"/>
                  <a:gd name="T10" fmla="*/ 61 w 125"/>
                  <a:gd name="T11" fmla="*/ 49 h 94"/>
                  <a:gd name="T12" fmla="*/ 74 w 125"/>
                  <a:gd name="T13" fmla="*/ 60 h 94"/>
                  <a:gd name="T14" fmla="*/ 89 w 125"/>
                  <a:gd name="T15" fmla="*/ 72 h 94"/>
                  <a:gd name="T16" fmla="*/ 104 w 125"/>
                  <a:gd name="T17" fmla="*/ 83 h 94"/>
                  <a:gd name="T18" fmla="*/ 119 w 125"/>
                  <a:gd name="T19" fmla="*/ 94 h 94"/>
                  <a:gd name="T20" fmla="*/ 124 w 125"/>
                  <a:gd name="T21" fmla="*/ 92 h 94"/>
                  <a:gd name="T22" fmla="*/ 125 w 125"/>
                  <a:gd name="T23" fmla="*/ 90 h 94"/>
                  <a:gd name="T24" fmla="*/ 124 w 125"/>
                  <a:gd name="T25" fmla="*/ 86 h 94"/>
                  <a:gd name="T26" fmla="*/ 124 w 125"/>
                  <a:gd name="T27" fmla="*/ 82 h 94"/>
                  <a:gd name="T28" fmla="*/ 116 w 125"/>
                  <a:gd name="T29" fmla="*/ 74 h 94"/>
                  <a:gd name="T30" fmla="*/ 108 w 125"/>
                  <a:gd name="T31" fmla="*/ 65 h 94"/>
                  <a:gd name="T32" fmla="*/ 101 w 125"/>
                  <a:gd name="T33" fmla="*/ 56 h 94"/>
                  <a:gd name="T34" fmla="*/ 94 w 125"/>
                  <a:gd name="T35" fmla="*/ 47 h 94"/>
                  <a:gd name="T36" fmla="*/ 86 w 125"/>
                  <a:gd name="T37" fmla="*/ 37 h 94"/>
                  <a:gd name="T38" fmla="*/ 78 w 125"/>
                  <a:gd name="T39" fmla="*/ 29 h 94"/>
                  <a:gd name="T40" fmla="*/ 67 w 125"/>
                  <a:gd name="T41" fmla="*/ 23 h 94"/>
                  <a:gd name="T42" fmla="*/ 57 w 125"/>
                  <a:gd name="T43" fmla="*/ 18 h 94"/>
                  <a:gd name="T44" fmla="*/ 53 w 125"/>
                  <a:gd name="T45" fmla="*/ 12 h 94"/>
                  <a:gd name="T46" fmla="*/ 47 w 125"/>
                  <a:gd name="T47" fmla="*/ 8 h 94"/>
                  <a:gd name="T48" fmla="*/ 40 w 125"/>
                  <a:gd name="T49" fmla="*/ 4 h 94"/>
                  <a:gd name="T50" fmla="*/ 33 w 125"/>
                  <a:gd name="T51" fmla="*/ 2 h 94"/>
                  <a:gd name="T52" fmla="*/ 26 w 125"/>
                  <a:gd name="T53" fmla="*/ 1 h 94"/>
                  <a:gd name="T54" fmla="*/ 18 w 125"/>
                  <a:gd name="T55" fmla="*/ 1 h 94"/>
                  <a:gd name="T56" fmla="*/ 10 w 125"/>
                  <a:gd name="T57" fmla="*/ 0 h 94"/>
                  <a:gd name="T58" fmla="*/ 3 w 125"/>
                  <a:gd name="T59" fmla="*/ 0 h 94"/>
                  <a:gd name="T60" fmla="*/ 0 w 125"/>
                  <a:gd name="T6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94">
                    <a:moveTo>
                      <a:pt x="0" y="3"/>
                    </a:moveTo>
                    <a:lnTo>
                      <a:pt x="0" y="8"/>
                    </a:lnTo>
                    <a:lnTo>
                      <a:pt x="16" y="16"/>
                    </a:lnTo>
                    <a:lnTo>
                      <a:pt x="32" y="26"/>
                    </a:lnTo>
                    <a:lnTo>
                      <a:pt x="47" y="37"/>
                    </a:lnTo>
                    <a:lnTo>
                      <a:pt x="61" y="49"/>
                    </a:lnTo>
                    <a:lnTo>
                      <a:pt x="74" y="60"/>
                    </a:lnTo>
                    <a:lnTo>
                      <a:pt x="89" y="72"/>
                    </a:lnTo>
                    <a:lnTo>
                      <a:pt x="104" y="83"/>
                    </a:lnTo>
                    <a:lnTo>
                      <a:pt x="119" y="94"/>
                    </a:lnTo>
                    <a:lnTo>
                      <a:pt x="124" y="92"/>
                    </a:lnTo>
                    <a:lnTo>
                      <a:pt x="125" y="90"/>
                    </a:lnTo>
                    <a:lnTo>
                      <a:pt x="124" y="86"/>
                    </a:lnTo>
                    <a:lnTo>
                      <a:pt x="124" y="82"/>
                    </a:lnTo>
                    <a:lnTo>
                      <a:pt x="116" y="74"/>
                    </a:lnTo>
                    <a:lnTo>
                      <a:pt x="108" y="65"/>
                    </a:lnTo>
                    <a:lnTo>
                      <a:pt x="101" y="56"/>
                    </a:lnTo>
                    <a:lnTo>
                      <a:pt x="94" y="47"/>
                    </a:lnTo>
                    <a:lnTo>
                      <a:pt x="86" y="37"/>
                    </a:lnTo>
                    <a:lnTo>
                      <a:pt x="78" y="29"/>
                    </a:lnTo>
                    <a:lnTo>
                      <a:pt x="67" y="23"/>
                    </a:lnTo>
                    <a:lnTo>
                      <a:pt x="57" y="18"/>
                    </a:lnTo>
                    <a:lnTo>
                      <a:pt x="53" y="12"/>
                    </a:lnTo>
                    <a:lnTo>
                      <a:pt x="47" y="8"/>
                    </a:lnTo>
                    <a:lnTo>
                      <a:pt x="40" y="4"/>
                    </a:lnTo>
                    <a:lnTo>
                      <a:pt x="33" y="2"/>
                    </a:lnTo>
                    <a:lnTo>
                      <a:pt x="26" y="1"/>
                    </a:lnTo>
                    <a:lnTo>
                      <a:pt x="18" y="1"/>
                    </a:lnTo>
                    <a:lnTo>
                      <a:pt x="10" y="0"/>
                    </a:lnTo>
                    <a:lnTo>
                      <a:pt x="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3" name="Freeform 143">
                <a:extLst>
                  <a:ext uri="{FF2B5EF4-FFF2-40B4-BE49-F238E27FC236}">
                    <a16:creationId xmlns:a16="http://schemas.microsoft.com/office/drawing/2014/main" id="{F5F9F89D-578B-8282-1338-CC05FDDC67C8}"/>
                  </a:ext>
                </a:extLst>
              </p:cNvPr>
              <p:cNvSpPr>
                <a:spLocks/>
              </p:cNvSpPr>
              <p:nvPr/>
            </p:nvSpPr>
            <p:spPr bwMode="auto">
              <a:xfrm>
                <a:off x="1968" y="2041"/>
                <a:ext cx="172" cy="200"/>
              </a:xfrm>
              <a:custGeom>
                <a:avLst/>
                <a:gdLst>
                  <a:gd name="T0" fmla="*/ 551 w 857"/>
                  <a:gd name="T1" fmla="*/ 80 h 1000"/>
                  <a:gd name="T2" fmla="*/ 551 w 857"/>
                  <a:gd name="T3" fmla="*/ 45 h 1000"/>
                  <a:gd name="T4" fmla="*/ 587 w 857"/>
                  <a:gd name="T5" fmla="*/ 72 h 1000"/>
                  <a:gd name="T6" fmla="*/ 646 w 857"/>
                  <a:gd name="T7" fmla="*/ 217 h 1000"/>
                  <a:gd name="T8" fmla="*/ 551 w 857"/>
                  <a:gd name="T9" fmla="*/ 241 h 1000"/>
                  <a:gd name="T10" fmla="*/ 494 w 857"/>
                  <a:gd name="T11" fmla="*/ 278 h 1000"/>
                  <a:gd name="T12" fmla="*/ 417 w 857"/>
                  <a:gd name="T13" fmla="*/ 280 h 1000"/>
                  <a:gd name="T14" fmla="*/ 436 w 857"/>
                  <a:gd name="T15" fmla="*/ 295 h 1000"/>
                  <a:gd name="T16" fmla="*/ 495 w 857"/>
                  <a:gd name="T17" fmla="*/ 326 h 1000"/>
                  <a:gd name="T18" fmla="*/ 544 w 857"/>
                  <a:gd name="T19" fmla="*/ 395 h 1000"/>
                  <a:gd name="T20" fmla="*/ 612 w 857"/>
                  <a:gd name="T21" fmla="*/ 393 h 1000"/>
                  <a:gd name="T22" fmla="*/ 663 w 857"/>
                  <a:gd name="T23" fmla="*/ 375 h 1000"/>
                  <a:gd name="T24" fmla="*/ 717 w 857"/>
                  <a:gd name="T25" fmla="*/ 334 h 1000"/>
                  <a:gd name="T26" fmla="*/ 694 w 857"/>
                  <a:gd name="T27" fmla="*/ 490 h 1000"/>
                  <a:gd name="T28" fmla="*/ 666 w 857"/>
                  <a:gd name="T29" fmla="*/ 489 h 1000"/>
                  <a:gd name="T30" fmla="*/ 618 w 857"/>
                  <a:gd name="T31" fmla="*/ 639 h 1000"/>
                  <a:gd name="T32" fmla="*/ 502 w 857"/>
                  <a:gd name="T33" fmla="*/ 755 h 1000"/>
                  <a:gd name="T34" fmla="*/ 435 w 857"/>
                  <a:gd name="T35" fmla="*/ 765 h 1000"/>
                  <a:gd name="T36" fmla="*/ 321 w 857"/>
                  <a:gd name="T37" fmla="*/ 650 h 1000"/>
                  <a:gd name="T38" fmla="*/ 255 w 857"/>
                  <a:gd name="T39" fmla="*/ 512 h 1000"/>
                  <a:gd name="T40" fmla="*/ 227 w 857"/>
                  <a:gd name="T41" fmla="*/ 479 h 1000"/>
                  <a:gd name="T42" fmla="*/ 182 w 857"/>
                  <a:gd name="T43" fmla="*/ 338 h 1000"/>
                  <a:gd name="T44" fmla="*/ 253 w 857"/>
                  <a:gd name="T45" fmla="*/ 390 h 1000"/>
                  <a:gd name="T46" fmla="*/ 353 w 857"/>
                  <a:gd name="T47" fmla="*/ 392 h 1000"/>
                  <a:gd name="T48" fmla="*/ 409 w 857"/>
                  <a:gd name="T49" fmla="*/ 282 h 1000"/>
                  <a:gd name="T50" fmla="*/ 389 w 857"/>
                  <a:gd name="T51" fmla="*/ 247 h 1000"/>
                  <a:gd name="T52" fmla="*/ 310 w 857"/>
                  <a:gd name="T53" fmla="*/ 252 h 1000"/>
                  <a:gd name="T54" fmla="*/ 249 w 857"/>
                  <a:gd name="T55" fmla="*/ 148 h 1000"/>
                  <a:gd name="T56" fmla="*/ 307 w 857"/>
                  <a:gd name="T57" fmla="*/ 52 h 1000"/>
                  <a:gd name="T58" fmla="*/ 279 w 857"/>
                  <a:gd name="T59" fmla="*/ 52 h 1000"/>
                  <a:gd name="T60" fmla="*/ 224 w 857"/>
                  <a:gd name="T61" fmla="*/ 142 h 1000"/>
                  <a:gd name="T62" fmla="*/ 193 w 857"/>
                  <a:gd name="T63" fmla="*/ 307 h 1000"/>
                  <a:gd name="T64" fmla="*/ 184 w 857"/>
                  <a:gd name="T65" fmla="*/ 435 h 1000"/>
                  <a:gd name="T66" fmla="*/ 245 w 857"/>
                  <a:gd name="T67" fmla="*/ 556 h 1000"/>
                  <a:gd name="T68" fmla="*/ 201 w 857"/>
                  <a:gd name="T69" fmla="*/ 701 h 1000"/>
                  <a:gd name="T70" fmla="*/ 50 w 857"/>
                  <a:gd name="T71" fmla="*/ 820 h 1000"/>
                  <a:gd name="T72" fmla="*/ 41 w 857"/>
                  <a:gd name="T73" fmla="*/ 854 h 1000"/>
                  <a:gd name="T74" fmla="*/ 186 w 857"/>
                  <a:gd name="T75" fmla="*/ 752 h 1000"/>
                  <a:gd name="T76" fmla="*/ 271 w 857"/>
                  <a:gd name="T77" fmla="*/ 825 h 1000"/>
                  <a:gd name="T78" fmla="*/ 361 w 857"/>
                  <a:gd name="T79" fmla="*/ 821 h 1000"/>
                  <a:gd name="T80" fmla="*/ 442 w 857"/>
                  <a:gd name="T81" fmla="*/ 845 h 1000"/>
                  <a:gd name="T82" fmla="*/ 456 w 857"/>
                  <a:gd name="T83" fmla="*/ 962 h 1000"/>
                  <a:gd name="T84" fmla="*/ 502 w 857"/>
                  <a:gd name="T85" fmla="*/ 986 h 1000"/>
                  <a:gd name="T86" fmla="*/ 474 w 857"/>
                  <a:gd name="T87" fmla="*/ 925 h 1000"/>
                  <a:gd name="T88" fmla="*/ 507 w 857"/>
                  <a:gd name="T89" fmla="*/ 932 h 1000"/>
                  <a:gd name="T90" fmla="*/ 474 w 857"/>
                  <a:gd name="T91" fmla="*/ 860 h 1000"/>
                  <a:gd name="T92" fmla="*/ 522 w 857"/>
                  <a:gd name="T93" fmla="*/ 953 h 1000"/>
                  <a:gd name="T94" fmla="*/ 534 w 857"/>
                  <a:gd name="T95" fmla="*/ 897 h 1000"/>
                  <a:gd name="T96" fmla="*/ 527 w 857"/>
                  <a:gd name="T97" fmla="*/ 811 h 1000"/>
                  <a:gd name="T98" fmla="*/ 597 w 857"/>
                  <a:gd name="T99" fmla="*/ 883 h 1000"/>
                  <a:gd name="T100" fmla="*/ 676 w 857"/>
                  <a:gd name="T101" fmla="*/ 727 h 1000"/>
                  <a:gd name="T102" fmla="*/ 832 w 857"/>
                  <a:gd name="T103" fmla="*/ 778 h 1000"/>
                  <a:gd name="T104" fmla="*/ 789 w 857"/>
                  <a:gd name="T105" fmla="*/ 733 h 1000"/>
                  <a:gd name="T106" fmla="*/ 674 w 857"/>
                  <a:gd name="T107" fmla="*/ 647 h 1000"/>
                  <a:gd name="T108" fmla="*/ 687 w 857"/>
                  <a:gd name="T109" fmla="*/ 523 h 1000"/>
                  <a:gd name="T110" fmla="*/ 730 w 857"/>
                  <a:gd name="T111" fmla="*/ 462 h 1000"/>
                  <a:gd name="T112" fmla="*/ 720 w 857"/>
                  <a:gd name="T113" fmla="*/ 278 h 1000"/>
                  <a:gd name="T114" fmla="*/ 678 w 857"/>
                  <a:gd name="T115" fmla="*/ 146 h 1000"/>
                  <a:gd name="T116" fmla="*/ 577 w 857"/>
                  <a:gd name="T117" fmla="*/ 36 h 1000"/>
                  <a:gd name="T118" fmla="*/ 462 w 857"/>
                  <a:gd name="T119" fmla="*/ 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7" h="1000">
                    <a:moveTo>
                      <a:pt x="462" y="9"/>
                    </a:moveTo>
                    <a:lnTo>
                      <a:pt x="475" y="16"/>
                    </a:lnTo>
                    <a:lnTo>
                      <a:pt x="488" y="23"/>
                    </a:lnTo>
                    <a:lnTo>
                      <a:pt x="499" y="32"/>
                    </a:lnTo>
                    <a:lnTo>
                      <a:pt x="511" y="41"/>
                    </a:lnTo>
                    <a:lnTo>
                      <a:pt x="521" y="52"/>
                    </a:lnTo>
                    <a:lnTo>
                      <a:pt x="530" y="61"/>
                    </a:lnTo>
                    <a:lnTo>
                      <a:pt x="541" y="71"/>
                    </a:lnTo>
                    <a:lnTo>
                      <a:pt x="551" y="80"/>
                    </a:lnTo>
                    <a:lnTo>
                      <a:pt x="554" y="82"/>
                    </a:lnTo>
                    <a:lnTo>
                      <a:pt x="559" y="83"/>
                    </a:lnTo>
                    <a:lnTo>
                      <a:pt x="562" y="82"/>
                    </a:lnTo>
                    <a:lnTo>
                      <a:pt x="565" y="78"/>
                    </a:lnTo>
                    <a:lnTo>
                      <a:pt x="533" y="37"/>
                    </a:lnTo>
                    <a:lnTo>
                      <a:pt x="537" y="37"/>
                    </a:lnTo>
                    <a:lnTo>
                      <a:pt x="543" y="38"/>
                    </a:lnTo>
                    <a:lnTo>
                      <a:pt x="548" y="40"/>
                    </a:lnTo>
                    <a:lnTo>
                      <a:pt x="551" y="45"/>
                    </a:lnTo>
                    <a:lnTo>
                      <a:pt x="553" y="44"/>
                    </a:lnTo>
                    <a:lnTo>
                      <a:pt x="556" y="45"/>
                    </a:lnTo>
                    <a:lnTo>
                      <a:pt x="557" y="46"/>
                    </a:lnTo>
                    <a:lnTo>
                      <a:pt x="559" y="47"/>
                    </a:lnTo>
                    <a:lnTo>
                      <a:pt x="560" y="54"/>
                    </a:lnTo>
                    <a:lnTo>
                      <a:pt x="565" y="56"/>
                    </a:lnTo>
                    <a:lnTo>
                      <a:pt x="569" y="58"/>
                    </a:lnTo>
                    <a:lnTo>
                      <a:pt x="574" y="60"/>
                    </a:lnTo>
                    <a:lnTo>
                      <a:pt x="587" y="72"/>
                    </a:lnTo>
                    <a:lnTo>
                      <a:pt x="597" y="86"/>
                    </a:lnTo>
                    <a:lnTo>
                      <a:pt x="607" y="100"/>
                    </a:lnTo>
                    <a:lnTo>
                      <a:pt x="615" y="114"/>
                    </a:lnTo>
                    <a:lnTo>
                      <a:pt x="623" y="127"/>
                    </a:lnTo>
                    <a:lnTo>
                      <a:pt x="631" y="142"/>
                    </a:lnTo>
                    <a:lnTo>
                      <a:pt x="638" y="157"/>
                    </a:lnTo>
                    <a:lnTo>
                      <a:pt x="645" y="172"/>
                    </a:lnTo>
                    <a:lnTo>
                      <a:pt x="645" y="195"/>
                    </a:lnTo>
                    <a:lnTo>
                      <a:pt x="646" y="217"/>
                    </a:lnTo>
                    <a:lnTo>
                      <a:pt x="648" y="240"/>
                    </a:lnTo>
                    <a:lnTo>
                      <a:pt x="650" y="262"/>
                    </a:lnTo>
                    <a:lnTo>
                      <a:pt x="635" y="262"/>
                    </a:lnTo>
                    <a:lnTo>
                      <a:pt x="621" y="259"/>
                    </a:lnTo>
                    <a:lnTo>
                      <a:pt x="607" y="256"/>
                    </a:lnTo>
                    <a:lnTo>
                      <a:pt x="593" y="251"/>
                    </a:lnTo>
                    <a:lnTo>
                      <a:pt x="579" y="247"/>
                    </a:lnTo>
                    <a:lnTo>
                      <a:pt x="565" y="243"/>
                    </a:lnTo>
                    <a:lnTo>
                      <a:pt x="551" y="241"/>
                    </a:lnTo>
                    <a:lnTo>
                      <a:pt x="536" y="241"/>
                    </a:lnTo>
                    <a:lnTo>
                      <a:pt x="535" y="249"/>
                    </a:lnTo>
                    <a:lnTo>
                      <a:pt x="533" y="255"/>
                    </a:lnTo>
                    <a:lnTo>
                      <a:pt x="527" y="259"/>
                    </a:lnTo>
                    <a:lnTo>
                      <a:pt x="520" y="263"/>
                    </a:lnTo>
                    <a:lnTo>
                      <a:pt x="513" y="266"/>
                    </a:lnTo>
                    <a:lnTo>
                      <a:pt x="506" y="270"/>
                    </a:lnTo>
                    <a:lnTo>
                      <a:pt x="499" y="273"/>
                    </a:lnTo>
                    <a:lnTo>
                      <a:pt x="494" y="278"/>
                    </a:lnTo>
                    <a:lnTo>
                      <a:pt x="485" y="278"/>
                    </a:lnTo>
                    <a:lnTo>
                      <a:pt x="475" y="278"/>
                    </a:lnTo>
                    <a:lnTo>
                      <a:pt x="466" y="278"/>
                    </a:lnTo>
                    <a:lnTo>
                      <a:pt x="457" y="278"/>
                    </a:lnTo>
                    <a:lnTo>
                      <a:pt x="447" y="278"/>
                    </a:lnTo>
                    <a:lnTo>
                      <a:pt x="438" y="278"/>
                    </a:lnTo>
                    <a:lnTo>
                      <a:pt x="428" y="278"/>
                    </a:lnTo>
                    <a:lnTo>
                      <a:pt x="419" y="278"/>
                    </a:lnTo>
                    <a:lnTo>
                      <a:pt x="417" y="280"/>
                    </a:lnTo>
                    <a:lnTo>
                      <a:pt x="415" y="281"/>
                    </a:lnTo>
                    <a:lnTo>
                      <a:pt x="413" y="283"/>
                    </a:lnTo>
                    <a:lnTo>
                      <a:pt x="413" y="288"/>
                    </a:lnTo>
                    <a:lnTo>
                      <a:pt x="416" y="289"/>
                    </a:lnTo>
                    <a:lnTo>
                      <a:pt x="417" y="290"/>
                    </a:lnTo>
                    <a:lnTo>
                      <a:pt x="417" y="293"/>
                    </a:lnTo>
                    <a:lnTo>
                      <a:pt x="417" y="295"/>
                    </a:lnTo>
                    <a:lnTo>
                      <a:pt x="427" y="295"/>
                    </a:lnTo>
                    <a:lnTo>
                      <a:pt x="436" y="295"/>
                    </a:lnTo>
                    <a:lnTo>
                      <a:pt x="446" y="295"/>
                    </a:lnTo>
                    <a:lnTo>
                      <a:pt x="455" y="295"/>
                    </a:lnTo>
                    <a:lnTo>
                      <a:pt x="464" y="295"/>
                    </a:lnTo>
                    <a:lnTo>
                      <a:pt x="473" y="296"/>
                    </a:lnTo>
                    <a:lnTo>
                      <a:pt x="482" y="296"/>
                    </a:lnTo>
                    <a:lnTo>
                      <a:pt x="491" y="297"/>
                    </a:lnTo>
                    <a:lnTo>
                      <a:pt x="494" y="306"/>
                    </a:lnTo>
                    <a:lnTo>
                      <a:pt x="495" y="315"/>
                    </a:lnTo>
                    <a:lnTo>
                      <a:pt x="495" y="326"/>
                    </a:lnTo>
                    <a:lnTo>
                      <a:pt x="496" y="335"/>
                    </a:lnTo>
                    <a:lnTo>
                      <a:pt x="499" y="344"/>
                    </a:lnTo>
                    <a:lnTo>
                      <a:pt x="503" y="354"/>
                    </a:lnTo>
                    <a:lnTo>
                      <a:pt x="507" y="364"/>
                    </a:lnTo>
                    <a:lnTo>
                      <a:pt x="512" y="373"/>
                    </a:lnTo>
                    <a:lnTo>
                      <a:pt x="518" y="382"/>
                    </a:lnTo>
                    <a:lnTo>
                      <a:pt x="525" y="389"/>
                    </a:lnTo>
                    <a:lnTo>
                      <a:pt x="534" y="393"/>
                    </a:lnTo>
                    <a:lnTo>
                      <a:pt x="544" y="395"/>
                    </a:lnTo>
                    <a:lnTo>
                      <a:pt x="550" y="393"/>
                    </a:lnTo>
                    <a:lnTo>
                      <a:pt x="556" y="395"/>
                    </a:lnTo>
                    <a:lnTo>
                      <a:pt x="560" y="398"/>
                    </a:lnTo>
                    <a:lnTo>
                      <a:pt x="566" y="398"/>
                    </a:lnTo>
                    <a:lnTo>
                      <a:pt x="575" y="397"/>
                    </a:lnTo>
                    <a:lnTo>
                      <a:pt x="584" y="397"/>
                    </a:lnTo>
                    <a:lnTo>
                      <a:pt x="593" y="396"/>
                    </a:lnTo>
                    <a:lnTo>
                      <a:pt x="603" y="395"/>
                    </a:lnTo>
                    <a:lnTo>
                      <a:pt x="612" y="393"/>
                    </a:lnTo>
                    <a:lnTo>
                      <a:pt x="620" y="391"/>
                    </a:lnTo>
                    <a:lnTo>
                      <a:pt x="628" y="388"/>
                    </a:lnTo>
                    <a:lnTo>
                      <a:pt x="636" y="382"/>
                    </a:lnTo>
                    <a:lnTo>
                      <a:pt x="644" y="382"/>
                    </a:lnTo>
                    <a:lnTo>
                      <a:pt x="650" y="376"/>
                    </a:lnTo>
                    <a:lnTo>
                      <a:pt x="654" y="368"/>
                    </a:lnTo>
                    <a:lnTo>
                      <a:pt x="660" y="362"/>
                    </a:lnTo>
                    <a:lnTo>
                      <a:pt x="662" y="368"/>
                    </a:lnTo>
                    <a:lnTo>
                      <a:pt x="663" y="375"/>
                    </a:lnTo>
                    <a:lnTo>
                      <a:pt x="667" y="381"/>
                    </a:lnTo>
                    <a:lnTo>
                      <a:pt x="674" y="384"/>
                    </a:lnTo>
                    <a:lnTo>
                      <a:pt x="677" y="368"/>
                    </a:lnTo>
                    <a:lnTo>
                      <a:pt x="682" y="351"/>
                    </a:lnTo>
                    <a:lnTo>
                      <a:pt x="689" y="335"/>
                    </a:lnTo>
                    <a:lnTo>
                      <a:pt x="701" y="322"/>
                    </a:lnTo>
                    <a:lnTo>
                      <a:pt x="708" y="322"/>
                    </a:lnTo>
                    <a:lnTo>
                      <a:pt x="713" y="327"/>
                    </a:lnTo>
                    <a:lnTo>
                      <a:pt x="717" y="334"/>
                    </a:lnTo>
                    <a:lnTo>
                      <a:pt x="721" y="340"/>
                    </a:lnTo>
                    <a:lnTo>
                      <a:pt x="726" y="360"/>
                    </a:lnTo>
                    <a:lnTo>
                      <a:pt x="726" y="380"/>
                    </a:lnTo>
                    <a:lnTo>
                      <a:pt x="724" y="399"/>
                    </a:lnTo>
                    <a:lnTo>
                      <a:pt x="720" y="418"/>
                    </a:lnTo>
                    <a:lnTo>
                      <a:pt x="713" y="436"/>
                    </a:lnTo>
                    <a:lnTo>
                      <a:pt x="706" y="454"/>
                    </a:lnTo>
                    <a:lnTo>
                      <a:pt x="700" y="471"/>
                    </a:lnTo>
                    <a:lnTo>
                      <a:pt x="694" y="490"/>
                    </a:lnTo>
                    <a:lnTo>
                      <a:pt x="692" y="493"/>
                    </a:lnTo>
                    <a:lnTo>
                      <a:pt x="689" y="494"/>
                    </a:lnTo>
                    <a:lnTo>
                      <a:pt x="685" y="495"/>
                    </a:lnTo>
                    <a:lnTo>
                      <a:pt x="681" y="495"/>
                    </a:lnTo>
                    <a:lnTo>
                      <a:pt x="679" y="493"/>
                    </a:lnTo>
                    <a:lnTo>
                      <a:pt x="678" y="490"/>
                    </a:lnTo>
                    <a:lnTo>
                      <a:pt x="677" y="487"/>
                    </a:lnTo>
                    <a:lnTo>
                      <a:pt x="675" y="485"/>
                    </a:lnTo>
                    <a:lnTo>
                      <a:pt x="666" y="489"/>
                    </a:lnTo>
                    <a:lnTo>
                      <a:pt x="661" y="497"/>
                    </a:lnTo>
                    <a:lnTo>
                      <a:pt x="659" y="507"/>
                    </a:lnTo>
                    <a:lnTo>
                      <a:pt x="656" y="517"/>
                    </a:lnTo>
                    <a:lnTo>
                      <a:pt x="656" y="539"/>
                    </a:lnTo>
                    <a:lnTo>
                      <a:pt x="652" y="559"/>
                    </a:lnTo>
                    <a:lnTo>
                      <a:pt x="644" y="578"/>
                    </a:lnTo>
                    <a:lnTo>
                      <a:pt x="637" y="598"/>
                    </a:lnTo>
                    <a:lnTo>
                      <a:pt x="629" y="618"/>
                    </a:lnTo>
                    <a:lnTo>
                      <a:pt x="618" y="639"/>
                    </a:lnTo>
                    <a:lnTo>
                      <a:pt x="603" y="658"/>
                    </a:lnTo>
                    <a:lnTo>
                      <a:pt x="585" y="678"/>
                    </a:lnTo>
                    <a:lnTo>
                      <a:pt x="567" y="696"/>
                    </a:lnTo>
                    <a:lnTo>
                      <a:pt x="549" y="714"/>
                    </a:lnTo>
                    <a:lnTo>
                      <a:pt x="530" y="733"/>
                    </a:lnTo>
                    <a:lnTo>
                      <a:pt x="513" y="750"/>
                    </a:lnTo>
                    <a:lnTo>
                      <a:pt x="510" y="751"/>
                    </a:lnTo>
                    <a:lnTo>
                      <a:pt x="505" y="752"/>
                    </a:lnTo>
                    <a:lnTo>
                      <a:pt x="502" y="755"/>
                    </a:lnTo>
                    <a:lnTo>
                      <a:pt x="499" y="757"/>
                    </a:lnTo>
                    <a:lnTo>
                      <a:pt x="490" y="759"/>
                    </a:lnTo>
                    <a:lnTo>
                      <a:pt x="482" y="761"/>
                    </a:lnTo>
                    <a:lnTo>
                      <a:pt x="474" y="761"/>
                    </a:lnTo>
                    <a:lnTo>
                      <a:pt x="466" y="763"/>
                    </a:lnTo>
                    <a:lnTo>
                      <a:pt x="459" y="763"/>
                    </a:lnTo>
                    <a:lnTo>
                      <a:pt x="451" y="763"/>
                    </a:lnTo>
                    <a:lnTo>
                      <a:pt x="443" y="764"/>
                    </a:lnTo>
                    <a:lnTo>
                      <a:pt x="435" y="765"/>
                    </a:lnTo>
                    <a:lnTo>
                      <a:pt x="419" y="755"/>
                    </a:lnTo>
                    <a:lnTo>
                      <a:pt x="404" y="744"/>
                    </a:lnTo>
                    <a:lnTo>
                      <a:pt x="391" y="733"/>
                    </a:lnTo>
                    <a:lnTo>
                      <a:pt x="377" y="720"/>
                    </a:lnTo>
                    <a:lnTo>
                      <a:pt x="364" y="708"/>
                    </a:lnTo>
                    <a:lnTo>
                      <a:pt x="353" y="694"/>
                    </a:lnTo>
                    <a:lnTo>
                      <a:pt x="342" y="679"/>
                    </a:lnTo>
                    <a:lnTo>
                      <a:pt x="333" y="663"/>
                    </a:lnTo>
                    <a:lnTo>
                      <a:pt x="321" y="650"/>
                    </a:lnTo>
                    <a:lnTo>
                      <a:pt x="309" y="635"/>
                    </a:lnTo>
                    <a:lnTo>
                      <a:pt x="300" y="619"/>
                    </a:lnTo>
                    <a:lnTo>
                      <a:pt x="291" y="603"/>
                    </a:lnTo>
                    <a:lnTo>
                      <a:pt x="284" y="587"/>
                    </a:lnTo>
                    <a:lnTo>
                      <a:pt x="277" y="570"/>
                    </a:lnTo>
                    <a:lnTo>
                      <a:pt x="269" y="553"/>
                    </a:lnTo>
                    <a:lnTo>
                      <a:pt x="262" y="537"/>
                    </a:lnTo>
                    <a:lnTo>
                      <a:pt x="259" y="524"/>
                    </a:lnTo>
                    <a:lnTo>
                      <a:pt x="255" y="512"/>
                    </a:lnTo>
                    <a:lnTo>
                      <a:pt x="253" y="499"/>
                    </a:lnTo>
                    <a:lnTo>
                      <a:pt x="251" y="487"/>
                    </a:lnTo>
                    <a:lnTo>
                      <a:pt x="249" y="483"/>
                    </a:lnTo>
                    <a:lnTo>
                      <a:pt x="248" y="478"/>
                    </a:lnTo>
                    <a:lnTo>
                      <a:pt x="246" y="475"/>
                    </a:lnTo>
                    <a:lnTo>
                      <a:pt x="244" y="470"/>
                    </a:lnTo>
                    <a:lnTo>
                      <a:pt x="237" y="474"/>
                    </a:lnTo>
                    <a:lnTo>
                      <a:pt x="232" y="478"/>
                    </a:lnTo>
                    <a:lnTo>
                      <a:pt x="227" y="479"/>
                    </a:lnTo>
                    <a:lnTo>
                      <a:pt x="220" y="471"/>
                    </a:lnTo>
                    <a:lnTo>
                      <a:pt x="213" y="454"/>
                    </a:lnTo>
                    <a:lnTo>
                      <a:pt x="206" y="438"/>
                    </a:lnTo>
                    <a:lnTo>
                      <a:pt x="199" y="422"/>
                    </a:lnTo>
                    <a:lnTo>
                      <a:pt x="193" y="407"/>
                    </a:lnTo>
                    <a:lnTo>
                      <a:pt x="188" y="391"/>
                    </a:lnTo>
                    <a:lnTo>
                      <a:pt x="184" y="375"/>
                    </a:lnTo>
                    <a:lnTo>
                      <a:pt x="182" y="358"/>
                    </a:lnTo>
                    <a:lnTo>
                      <a:pt x="182" y="338"/>
                    </a:lnTo>
                    <a:lnTo>
                      <a:pt x="192" y="341"/>
                    </a:lnTo>
                    <a:lnTo>
                      <a:pt x="201" y="345"/>
                    </a:lnTo>
                    <a:lnTo>
                      <a:pt x="212" y="351"/>
                    </a:lnTo>
                    <a:lnTo>
                      <a:pt x="220" y="357"/>
                    </a:lnTo>
                    <a:lnTo>
                      <a:pt x="228" y="365"/>
                    </a:lnTo>
                    <a:lnTo>
                      <a:pt x="236" y="374"/>
                    </a:lnTo>
                    <a:lnTo>
                      <a:pt x="241" y="383"/>
                    </a:lnTo>
                    <a:lnTo>
                      <a:pt x="247" y="393"/>
                    </a:lnTo>
                    <a:lnTo>
                      <a:pt x="253" y="390"/>
                    </a:lnTo>
                    <a:lnTo>
                      <a:pt x="254" y="384"/>
                    </a:lnTo>
                    <a:lnTo>
                      <a:pt x="255" y="379"/>
                    </a:lnTo>
                    <a:lnTo>
                      <a:pt x="259" y="374"/>
                    </a:lnTo>
                    <a:lnTo>
                      <a:pt x="271" y="383"/>
                    </a:lnTo>
                    <a:lnTo>
                      <a:pt x="286" y="390"/>
                    </a:lnTo>
                    <a:lnTo>
                      <a:pt x="302" y="393"/>
                    </a:lnTo>
                    <a:lnTo>
                      <a:pt x="319" y="395"/>
                    </a:lnTo>
                    <a:lnTo>
                      <a:pt x="335" y="395"/>
                    </a:lnTo>
                    <a:lnTo>
                      <a:pt x="353" y="392"/>
                    </a:lnTo>
                    <a:lnTo>
                      <a:pt x="370" y="390"/>
                    </a:lnTo>
                    <a:lnTo>
                      <a:pt x="386" y="388"/>
                    </a:lnTo>
                    <a:lnTo>
                      <a:pt x="400" y="372"/>
                    </a:lnTo>
                    <a:lnTo>
                      <a:pt x="405" y="352"/>
                    </a:lnTo>
                    <a:lnTo>
                      <a:pt x="409" y="330"/>
                    </a:lnTo>
                    <a:lnTo>
                      <a:pt x="413" y="310"/>
                    </a:lnTo>
                    <a:lnTo>
                      <a:pt x="413" y="301"/>
                    </a:lnTo>
                    <a:lnTo>
                      <a:pt x="412" y="290"/>
                    </a:lnTo>
                    <a:lnTo>
                      <a:pt x="409" y="282"/>
                    </a:lnTo>
                    <a:lnTo>
                      <a:pt x="402" y="274"/>
                    </a:lnTo>
                    <a:lnTo>
                      <a:pt x="402" y="268"/>
                    </a:lnTo>
                    <a:lnTo>
                      <a:pt x="400" y="264"/>
                    </a:lnTo>
                    <a:lnTo>
                      <a:pt x="395" y="262"/>
                    </a:lnTo>
                    <a:lnTo>
                      <a:pt x="391" y="258"/>
                    </a:lnTo>
                    <a:lnTo>
                      <a:pt x="387" y="256"/>
                    </a:lnTo>
                    <a:lnTo>
                      <a:pt x="385" y="254"/>
                    </a:lnTo>
                    <a:lnTo>
                      <a:pt x="385" y="251"/>
                    </a:lnTo>
                    <a:lnTo>
                      <a:pt x="389" y="247"/>
                    </a:lnTo>
                    <a:lnTo>
                      <a:pt x="389" y="242"/>
                    </a:lnTo>
                    <a:lnTo>
                      <a:pt x="386" y="240"/>
                    </a:lnTo>
                    <a:lnTo>
                      <a:pt x="382" y="238"/>
                    </a:lnTo>
                    <a:lnTo>
                      <a:pt x="378" y="238"/>
                    </a:lnTo>
                    <a:lnTo>
                      <a:pt x="365" y="241"/>
                    </a:lnTo>
                    <a:lnTo>
                      <a:pt x="352" y="244"/>
                    </a:lnTo>
                    <a:lnTo>
                      <a:pt x="338" y="247"/>
                    </a:lnTo>
                    <a:lnTo>
                      <a:pt x="324" y="250"/>
                    </a:lnTo>
                    <a:lnTo>
                      <a:pt x="310" y="252"/>
                    </a:lnTo>
                    <a:lnTo>
                      <a:pt x="295" y="257"/>
                    </a:lnTo>
                    <a:lnTo>
                      <a:pt x="283" y="262"/>
                    </a:lnTo>
                    <a:lnTo>
                      <a:pt x="269" y="267"/>
                    </a:lnTo>
                    <a:lnTo>
                      <a:pt x="264" y="246"/>
                    </a:lnTo>
                    <a:lnTo>
                      <a:pt x="262" y="220"/>
                    </a:lnTo>
                    <a:lnTo>
                      <a:pt x="260" y="195"/>
                    </a:lnTo>
                    <a:lnTo>
                      <a:pt x="251" y="173"/>
                    </a:lnTo>
                    <a:lnTo>
                      <a:pt x="248" y="161"/>
                    </a:lnTo>
                    <a:lnTo>
                      <a:pt x="249" y="148"/>
                    </a:lnTo>
                    <a:lnTo>
                      <a:pt x="253" y="135"/>
                    </a:lnTo>
                    <a:lnTo>
                      <a:pt x="258" y="125"/>
                    </a:lnTo>
                    <a:lnTo>
                      <a:pt x="263" y="114"/>
                    </a:lnTo>
                    <a:lnTo>
                      <a:pt x="269" y="102"/>
                    </a:lnTo>
                    <a:lnTo>
                      <a:pt x="276" y="92"/>
                    </a:lnTo>
                    <a:lnTo>
                      <a:pt x="284" y="82"/>
                    </a:lnTo>
                    <a:lnTo>
                      <a:pt x="292" y="71"/>
                    </a:lnTo>
                    <a:lnTo>
                      <a:pt x="300" y="61"/>
                    </a:lnTo>
                    <a:lnTo>
                      <a:pt x="307" y="52"/>
                    </a:lnTo>
                    <a:lnTo>
                      <a:pt x="314" y="41"/>
                    </a:lnTo>
                    <a:lnTo>
                      <a:pt x="319" y="38"/>
                    </a:lnTo>
                    <a:lnTo>
                      <a:pt x="317" y="33"/>
                    </a:lnTo>
                    <a:lnTo>
                      <a:pt x="313" y="32"/>
                    </a:lnTo>
                    <a:lnTo>
                      <a:pt x="307" y="32"/>
                    </a:lnTo>
                    <a:lnTo>
                      <a:pt x="302" y="36"/>
                    </a:lnTo>
                    <a:lnTo>
                      <a:pt x="295" y="41"/>
                    </a:lnTo>
                    <a:lnTo>
                      <a:pt x="287" y="46"/>
                    </a:lnTo>
                    <a:lnTo>
                      <a:pt x="279" y="52"/>
                    </a:lnTo>
                    <a:lnTo>
                      <a:pt x="272" y="58"/>
                    </a:lnTo>
                    <a:lnTo>
                      <a:pt x="263" y="66"/>
                    </a:lnTo>
                    <a:lnTo>
                      <a:pt x="256" y="75"/>
                    </a:lnTo>
                    <a:lnTo>
                      <a:pt x="251" y="85"/>
                    </a:lnTo>
                    <a:lnTo>
                      <a:pt x="246" y="96"/>
                    </a:lnTo>
                    <a:lnTo>
                      <a:pt x="241" y="108"/>
                    </a:lnTo>
                    <a:lnTo>
                      <a:pt x="237" y="121"/>
                    </a:lnTo>
                    <a:lnTo>
                      <a:pt x="231" y="132"/>
                    </a:lnTo>
                    <a:lnTo>
                      <a:pt x="224" y="142"/>
                    </a:lnTo>
                    <a:lnTo>
                      <a:pt x="209" y="177"/>
                    </a:lnTo>
                    <a:lnTo>
                      <a:pt x="202" y="215"/>
                    </a:lnTo>
                    <a:lnTo>
                      <a:pt x="200" y="255"/>
                    </a:lnTo>
                    <a:lnTo>
                      <a:pt x="198" y="293"/>
                    </a:lnTo>
                    <a:lnTo>
                      <a:pt x="199" y="298"/>
                    </a:lnTo>
                    <a:lnTo>
                      <a:pt x="199" y="303"/>
                    </a:lnTo>
                    <a:lnTo>
                      <a:pt x="199" y="307"/>
                    </a:lnTo>
                    <a:lnTo>
                      <a:pt x="199" y="312"/>
                    </a:lnTo>
                    <a:lnTo>
                      <a:pt x="193" y="307"/>
                    </a:lnTo>
                    <a:lnTo>
                      <a:pt x="186" y="305"/>
                    </a:lnTo>
                    <a:lnTo>
                      <a:pt x="178" y="306"/>
                    </a:lnTo>
                    <a:lnTo>
                      <a:pt x="172" y="306"/>
                    </a:lnTo>
                    <a:lnTo>
                      <a:pt x="162" y="330"/>
                    </a:lnTo>
                    <a:lnTo>
                      <a:pt x="165" y="356"/>
                    </a:lnTo>
                    <a:lnTo>
                      <a:pt x="170" y="383"/>
                    </a:lnTo>
                    <a:lnTo>
                      <a:pt x="175" y="409"/>
                    </a:lnTo>
                    <a:lnTo>
                      <a:pt x="180" y="421"/>
                    </a:lnTo>
                    <a:lnTo>
                      <a:pt x="184" y="435"/>
                    </a:lnTo>
                    <a:lnTo>
                      <a:pt x="188" y="448"/>
                    </a:lnTo>
                    <a:lnTo>
                      <a:pt x="192" y="462"/>
                    </a:lnTo>
                    <a:lnTo>
                      <a:pt x="198" y="475"/>
                    </a:lnTo>
                    <a:lnTo>
                      <a:pt x="206" y="486"/>
                    </a:lnTo>
                    <a:lnTo>
                      <a:pt x="216" y="497"/>
                    </a:lnTo>
                    <a:lnTo>
                      <a:pt x="229" y="503"/>
                    </a:lnTo>
                    <a:lnTo>
                      <a:pt x="233" y="521"/>
                    </a:lnTo>
                    <a:lnTo>
                      <a:pt x="239" y="539"/>
                    </a:lnTo>
                    <a:lnTo>
                      <a:pt x="245" y="556"/>
                    </a:lnTo>
                    <a:lnTo>
                      <a:pt x="252" y="573"/>
                    </a:lnTo>
                    <a:lnTo>
                      <a:pt x="258" y="591"/>
                    </a:lnTo>
                    <a:lnTo>
                      <a:pt x="262" y="609"/>
                    </a:lnTo>
                    <a:lnTo>
                      <a:pt x="264" y="626"/>
                    </a:lnTo>
                    <a:lnTo>
                      <a:pt x="266" y="645"/>
                    </a:lnTo>
                    <a:lnTo>
                      <a:pt x="249" y="659"/>
                    </a:lnTo>
                    <a:lnTo>
                      <a:pt x="233" y="673"/>
                    </a:lnTo>
                    <a:lnTo>
                      <a:pt x="217" y="687"/>
                    </a:lnTo>
                    <a:lnTo>
                      <a:pt x="201" y="701"/>
                    </a:lnTo>
                    <a:lnTo>
                      <a:pt x="185" y="713"/>
                    </a:lnTo>
                    <a:lnTo>
                      <a:pt x="168" y="727"/>
                    </a:lnTo>
                    <a:lnTo>
                      <a:pt x="152" y="740"/>
                    </a:lnTo>
                    <a:lnTo>
                      <a:pt x="135" y="753"/>
                    </a:lnTo>
                    <a:lnTo>
                      <a:pt x="119" y="766"/>
                    </a:lnTo>
                    <a:lnTo>
                      <a:pt x="102" y="780"/>
                    </a:lnTo>
                    <a:lnTo>
                      <a:pt x="84" y="792"/>
                    </a:lnTo>
                    <a:lnTo>
                      <a:pt x="67" y="806"/>
                    </a:lnTo>
                    <a:lnTo>
                      <a:pt x="50" y="820"/>
                    </a:lnTo>
                    <a:lnTo>
                      <a:pt x="34" y="833"/>
                    </a:lnTo>
                    <a:lnTo>
                      <a:pt x="17" y="847"/>
                    </a:lnTo>
                    <a:lnTo>
                      <a:pt x="0" y="861"/>
                    </a:lnTo>
                    <a:lnTo>
                      <a:pt x="0" y="863"/>
                    </a:lnTo>
                    <a:lnTo>
                      <a:pt x="1" y="867"/>
                    </a:lnTo>
                    <a:lnTo>
                      <a:pt x="2" y="869"/>
                    </a:lnTo>
                    <a:lnTo>
                      <a:pt x="4" y="870"/>
                    </a:lnTo>
                    <a:lnTo>
                      <a:pt x="22" y="862"/>
                    </a:lnTo>
                    <a:lnTo>
                      <a:pt x="41" y="854"/>
                    </a:lnTo>
                    <a:lnTo>
                      <a:pt x="58" y="845"/>
                    </a:lnTo>
                    <a:lnTo>
                      <a:pt x="75" y="835"/>
                    </a:lnTo>
                    <a:lnTo>
                      <a:pt x="91" y="823"/>
                    </a:lnTo>
                    <a:lnTo>
                      <a:pt x="107" y="813"/>
                    </a:lnTo>
                    <a:lnTo>
                      <a:pt x="123" y="802"/>
                    </a:lnTo>
                    <a:lnTo>
                      <a:pt x="139" y="789"/>
                    </a:lnTo>
                    <a:lnTo>
                      <a:pt x="155" y="778"/>
                    </a:lnTo>
                    <a:lnTo>
                      <a:pt x="170" y="765"/>
                    </a:lnTo>
                    <a:lnTo>
                      <a:pt x="186" y="752"/>
                    </a:lnTo>
                    <a:lnTo>
                      <a:pt x="201" y="741"/>
                    </a:lnTo>
                    <a:lnTo>
                      <a:pt x="217" y="728"/>
                    </a:lnTo>
                    <a:lnTo>
                      <a:pt x="232" y="717"/>
                    </a:lnTo>
                    <a:lnTo>
                      <a:pt x="248" y="705"/>
                    </a:lnTo>
                    <a:lnTo>
                      <a:pt x="264" y="694"/>
                    </a:lnTo>
                    <a:lnTo>
                      <a:pt x="266" y="698"/>
                    </a:lnTo>
                    <a:lnTo>
                      <a:pt x="264" y="742"/>
                    </a:lnTo>
                    <a:lnTo>
                      <a:pt x="266" y="784"/>
                    </a:lnTo>
                    <a:lnTo>
                      <a:pt x="271" y="825"/>
                    </a:lnTo>
                    <a:lnTo>
                      <a:pt x="280" y="866"/>
                    </a:lnTo>
                    <a:lnTo>
                      <a:pt x="288" y="867"/>
                    </a:lnTo>
                    <a:lnTo>
                      <a:pt x="295" y="866"/>
                    </a:lnTo>
                    <a:lnTo>
                      <a:pt x="301" y="863"/>
                    </a:lnTo>
                    <a:lnTo>
                      <a:pt x="309" y="862"/>
                    </a:lnTo>
                    <a:lnTo>
                      <a:pt x="323" y="853"/>
                    </a:lnTo>
                    <a:lnTo>
                      <a:pt x="337" y="843"/>
                    </a:lnTo>
                    <a:lnTo>
                      <a:pt x="348" y="833"/>
                    </a:lnTo>
                    <a:lnTo>
                      <a:pt x="361" y="821"/>
                    </a:lnTo>
                    <a:lnTo>
                      <a:pt x="372" y="811"/>
                    </a:lnTo>
                    <a:lnTo>
                      <a:pt x="385" y="799"/>
                    </a:lnTo>
                    <a:lnTo>
                      <a:pt x="397" y="789"/>
                    </a:lnTo>
                    <a:lnTo>
                      <a:pt x="411" y="779"/>
                    </a:lnTo>
                    <a:lnTo>
                      <a:pt x="423" y="776"/>
                    </a:lnTo>
                    <a:lnTo>
                      <a:pt x="425" y="795"/>
                    </a:lnTo>
                    <a:lnTo>
                      <a:pt x="428" y="812"/>
                    </a:lnTo>
                    <a:lnTo>
                      <a:pt x="434" y="829"/>
                    </a:lnTo>
                    <a:lnTo>
                      <a:pt x="442" y="845"/>
                    </a:lnTo>
                    <a:lnTo>
                      <a:pt x="441" y="873"/>
                    </a:lnTo>
                    <a:lnTo>
                      <a:pt x="439" y="900"/>
                    </a:lnTo>
                    <a:lnTo>
                      <a:pt x="438" y="930"/>
                    </a:lnTo>
                    <a:lnTo>
                      <a:pt x="439" y="959"/>
                    </a:lnTo>
                    <a:lnTo>
                      <a:pt x="441" y="962"/>
                    </a:lnTo>
                    <a:lnTo>
                      <a:pt x="444" y="962"/>
                    </a:lnTo>
                    <a:lnTo>
                      <a:pt x="448" y="960"/>
                    </a:lnTo>
                    <a:lnTo>
                      <a:pt x="452" y="956"/>
                    </a:lnTo>
                    <a:lnTo>
                      <a:pt x="456" y="962"/>
                    </a:lnTo>
                    <a:lnTo>
                      <a:pt x="460" y="969"/>
                    </a:lnTo>
                    <a:lnTo>
                      <a:pt x="464" y="976"/>
                    </a:lnTo>
                    <a:lnTo>
                      <a:pt x="468" y="982"/>
                    </a:lnTo>
                    <a:lnTo>
                      <a:pt x="473" y="987"/>
                    </a:lnTo>
                    <a:lnTo>
                      <a:pt x="479" y="992"/>
                    </a:lnTo>
                    <a:lnTo>
                      <a:pt x="485" y="996"/>
                    </a:lnTo>
                    <a:lnTo>
                      <a:pt x="491" y="1000"/>
                    </a:lnTo>
                    <a:lnTo>
                      <a:pt x="505" y="995"/>
                    </a:lnTo>
                    <a:lnTo>
                      <a:pt x="502" y="986"/>
                    </a:lnTo>
                    <a:lnTo>
                      <a:pt x="495" y="979"/>
                    </a:lnTo>
                    <a:lnTo>
                      <a:pt x="488" y="974"/>
                    </a:lnTo>
                    <a:lnTo>
                      <a:pt x="482" y="966"/>
                    </a:lnTo>
                    <a:lnTo>
                      <a:pt x="458" y="933"/>
                    </a:lnTo>
                    <a:lnTo>
                      <a:pt x="459" y="901"/>
                    </a:lnTo>
                    <a:lnTo>
                      <a:pt x="463" y="907"/>
                    </a:lnTo>
                    <a:lnTo>
                      <a:pt x="466" y="913"/>
                    </a:lnTo>
                    <a:lnTo>
                      <a:pt x="470" y="920"/>
                    </a:lnTo>
                    <a:lnTo>
                      <a:pt x="474" y="925"/>
                    </a:lnTo>
                    <a:lnTo>
                      <a:pt x="478" y="931"/>
                    </a:lnTo>
                    <a:lnTo>
                      <a:pt x="483" y="936"/>
                    </a:lnTo>
                    <a:lnTo>
                      <a:pt x="489" y="939"/>
                    </a:lnTo>
                    <a:lnTo>
                      <a:pt x="496" y="940"/>
                    </a:lnTo>
                    <a:lnTo>
                      <a:pt x="498" y="944"/>
                    </a:lnTo>
                    <a:lnTo>
                      <a:pt x="501" y="945"/>
                    </a:lnTo>
                    <a:lnTo>
                      <a:pt x="504" y="945"/>
                    </a:lnTo>
                    <a:lnTo>
                      <a:pt x="507" y="945"/>
                    </a:lnTo>
                    <a:lnTo>
                      <a:pt x="507" y="932"/>
                    </a:lnTo>
                    <a:lnTo>
                      <a:pt x="502" y="922"/>
                    </a:lnTo>
                    <a:lnTo>
                      <a:pt x="494" y="913"/>
                    </a:lnTo>
                    <a:lnTo>
                      <a:pt x="483" y="904"/>
                    </a:lnTo>
                    <a:lnTo>
                      <a:pt x="474" y="894"/>
                    </a:lnTo>
                    <a:lnTo>
                      <a:pt x="466" y="885"/>
                    </a:lnTo>
                    <a:lnTo>
                      <a:pt x="463" y="873"/>
                    </a:lnTo>
                    <a:lnTo>
                      <a:pt x="465" y="859"/>
                    </a:lnTo>
                    <a:lnTo>
                      <a:pt x="470" y="860"/>
                    </a:lnTo>
                    <a:lnTo>
                      <a:pt x="474" y="860"/>
                    </a:lnTo>
                    <a:lnTo>
                      <a:pt x="479" y="860"/>
                    </a:lnTo>
                    <a:lnTo>
                      <a:pt x="483" y="859"/>
                    </a:lnTo>
                    <a:lnTo>
                      <a:pt x="491" y="870"/>
                    </a:lnTo>
                    <a:lnTo>
                      <a:pt x="498" y="883"/>
                    </a:lnTo>
                    <a:lnTo>
                      <a:pt x="504" y="896"/>
                    </a:lnTo>
                    <a:lnTo>
                      <a:pt x="509" y="910"/>
                    </a:lnTo>
                    <a:lnTo>
                      <a:pt x="513" y="924"/>
                    </a:lnTo>
                    <a:lnTo>
                      <a:pt x="518" y="939"/>
                    </a:lnTo>
                    <a:lnTo>
                      <a:pt x="522" y="953"/>
                    </a:lnTo>
                    <a:lnTo>
                      <a:pt x="527" y="966"/>
                    </a:lnTo>
                    <a:lnTo>
                      <a:pt x="532" y="963"/>
                    </a:lnTo>
                    <a:lnTo>
                      <a:pt x="535" y="960"/>
                    </a:lnTo>
                    <a:lnTo>
                      <a:pt x="540" y="959"/>
                    </a:lnTo>
                    <a:lnTo>
                      <a:pt x="544" y="962"/>
                    </a:lnTo>
                    <a:lnTo>
                      <a:pt x="548" y="946"/>
                    </a:lnTo>
                    <a:lnTo>
                      <a:pt x="544" y="929"/>
                    </a:lnTo>
                    <a:lnTo>
                      <a:pt x="538" y="912"/>
                    </a:lnTo>
                    <a:lnTo>
                      <a:pt x="534" y="897"/>
                    </a:lnTo>
                    <a:lnTo>
                      <a:pt x="530" y="885"/>
                    </a:lnTo>
                    <a:lnTo>
                      <a:pt x="526" y="875"/>
                    </a:lnTo>
                    <a:lnTo>
                      <a:pt x="520" y="862"/>
                    </a:lnTo>
                    <a:lnTo>
                      <a:pt x="515" y="851"/>
                    </a:lnTo>
                    <a:lnTo>
                      <a:pt x="513" y="839"/>
                    </a:lnTo>
                    <a:lnTo>
                      <a:pt x="511" y="827"/>
                    </a:lnTo>
                    <a:lnTo>
                      <a:pt x="513" y="815"/>
                    </a:lnTo>
                    <a:lnTo>
                      <a:pt x="518" y="803"/>
                    </a:lnTo>
                    <a:lnTo>
                      <a:pt x="527" y="811"/>
                    </a:lnTo>
                    <a:lnTo>
                      <a:pt x="537" y="820"/>
                    </a:lnTo>
                    <a:lnTo>
                      <a:pt x="546" y="828"/>
                    </a:lnTo>
                    <a:lnTo>
                      <a:pt x="557" y="837"/>
                    </a:lnTo>
                    <a:lnTo>
                      <a:pt x="566" y="846"/>
                    </a:lnTo>
                    <a:lnTo>
                      <a:pt x="574" y="855"/>
                    </a:lnTo>
                    <a:lnTo>
                      <a:pt x="582" y="866"/>
                    </a:lnTo>
                    <a:lnTo>
                      <a:pt x="588" y="876"/>
                    </a:lnTo>
                    <a:lnTo>
                      <a:pt x="592" y="880"/>
                    </a:lnTo>
                    <a:lnTo>
                      <a:pt x="597" y="883"/>
                    </a:lnTo>
                    <a:lnTo>
                      <a:pt x="603" y="885"/>
                    </a:lnTo>
                    <a:lnTo>
                      <a:pt x="607" y="888"/>
                    </a:lnTo>
                    <a:lnTo>
                      <a:pt x="619" y="866"/>
                    </a:lnTo>
                    <a:lnTo>
                      <a:pt x="631" y="844"/>
                    </a:lnTo>
                    <a:lnTo>
                      <a:pt x="642" y="821"/>
                    </a:lnTo>
                    <a:lnTo>
                      <a:pt x="652" y="798"/>
                    </a:lnTo>
                    <a:lnTo>
                      <a:pt x="661" y="775"/>
                    </a:lnTo>
                    <a:lnTo>
                      <a:pt x="670" y="751"/>
                    </a:lnTo>
                    <a:lnTo>
                      <a:pt x="676" y="727"/>
                    </a:lnTo>
                    <a:lnTo>
                      <a:pt x="682" y="703"/>
                    </a:lnTo>
                    <a:lnTo>
                      <a:pt x="699" y="714"/>
                    </a:lnTo>
                    <a:lnTo>
                      <a:pt x="717" y="725"/>
                    </a:lnTo>
                    <a:lnTo>
                      <a:pt x="736" y="735"/>
                    </a:lnTo>
                    <a:lnTo>
                      <a:pt x="755" y="744"/>
                    </a:lnTo>
                    <a:lnTo>
                      <a:pt x="775" y="753"/>
                    </a:lnTo>
                    <a:lnTo>
                      <a:pt x="794" y="761"/>
                    </a:lnTo>
                    <a:lnTo>
                      <a:pt x="814" y="769"/>
                    </a:lnTo>
                    <a:lnTo>
                      <a:pt x="832" y="778"/>
                    </a:lnTo>
                    <a:lnTo>
                      <a:pt x="839" y="779"/>
                    </a:lnTo>
                    <a:lnTo>
                      <a:pt x="845" y="781"/>
                    </a:lnTo>
                    <a:lnTo>
                      <a:pt x="851" y="781"/>
                    </a:lnTo>
                    <a:lnTo>
                      <a:pt x="857" y="778"/>
                    </a:lnTo>
                    <a:lnTo>
                      <a:pt x="845" y="768"/>
                    </a:lnTo>
                    <a:lnTo>
                      <a:pt x="831" y="759"/>
                    </a:lnTo>
                    <a:lnTo>
                      <a:pt x="817" y="750"/>
                    </a:lnTo>
                    <a:lnTo>
                      <a:pt x="803" y="741"/>
                    </a:lnTo>
                    <a:lnTo>
                      <a:pt x="789" y="733"/>
                    </a:lnTo>
                    <a:lnTo>
                      <a:pt x="776" y="725"/>
                    </a:lnTo>
                    <a:lnTo>
                      <a:pt x="762" y="716"/>
                    </a:lnTo>
                    <a:lnTo>
                      <a:pt x="749" y="706"/>
                    </a:lnTo>
                    <a:lnTo>
                      <a:pt x="736" y="698"/>
                    </a:lnTo>
                    <a:lnTo>
                      <a:pt x="722" y="689"/>
                    </a:lnTo>
                    <a:lnTo>
                      <a:pt x="709" y="679"/>
                    </a:lnTo>
                    <a:lnTo>
                      <a:pt x="697" y="669"/>
                    </a:lnTo>
                    <a:lnTo>
                      <a:pt x="685" y="658"/>
                    </a:lnTo>
                    <a:lnTo>
                      <a:pt x="674" y="647"/>
                    </a:lnTo>
                    <a:lnTo>
                      <a:pt x="662" y="635"/>
                    </a:lnTo>
                    <a:lnTo>
                      <a:pt x="652" y="623"/>
                    </a:lnTo>
                    <a:lnTo>
                      <a:pt x="656" y="601"/>
                    </a:lnTo>
                    <a:lnTo>
                      <a:pt x="662" y="579"/>
                    </a:lnTo>
                    <a:lnTo>
                      <a:pt x="668" y="556"/>
                    </a:lnTo>
                    <a:lnTo>
                      <a:pt x="670" y="532"/>
                    </a:lnTo>
                    <a:lnTo>
                      <a:pt x="676" y="529"/>
                    </a:lnTo>
                    <a:lnTo>
                      <a:pt x="682" y="525"/>
                    </a:lnTo>
                    <a:lnTo>
                      <a:pt x="687" y="523"/>
                    </a:lnTo>
                    <a:lnTo>
                      <a:pt x="693" y="521"/>
                    </a:lnTo>
                    <a:lnTo>
                      <a:pt x="699" y="518"/>
                    </a:lnTo>
                    <a:lnTo>
                      <a:pt x="705" y="516"/>
                    </a:lnTo>
                    <a:lnTo>
                      <a:pt x="709" y="513"/>
                    </a:lnTo>
                    <a:lnTo>
                      <a:pt x="714" y="507"/>
                    </a:lnTo>
                    <a:lnTo>
                      <a:pt x="718" y="495"/>
                    </a:lnTo>
                    <a:lnTo>
                      <a:pt x="724" y="485"/>
                    </a:lnTo>
                    <a:lnTo>
                      <a:pt x="729" y="474"/>
                    </a:lnTo>
                    <a:lnTo>
                      <a:pt x="730" y="462"/>
                    </a:lnTo>
                    <a:lnTo>
                      <a:pt x="737" y="444"/>
                    </a:lnTo>
                    <a:lnTo>
                      <a:pt x="741" y="422"/>
                    </a:lnTo>
                    <a:lnTo>
                      <a:pt x="745" y="400"/>
                    </a:lnTo>
                    <a:lnTo>
                      <a:pt x="749" y="379"/>
                    </a:lnTo>
                    <a:lnTo>
                      <a:pt x="747" y="358"/>
                    </a:lnTo>
                    <a:lnTo>
                      <a:pt x="745" y="337"/>
                    </a:lnTo>
                    <a:lnTo>
                      <a:pt x="738" y="318"/>
                    </a:lnTo>
                    <a:lnTo>
                      <a:pt x="724" y="301"/>
                    </a:lnTo>
                    <a:lnTo>
                      <a:pt x="720" y="278"/>
                    </a:lnTo>
                    <a:lnTo>
                      <a:pt x="716" y="254"/>
                    </a:lnTo>
                    <a:lnTo>
                      <a:pt x="713" y="231"/>
                    </a:lnTo>
                    <a:lnTo>
                      <a:pt x="708" y="208"/>
                    </a:lnTo>
                    <a:lnTo>
                      <a:pt x="705" y="197"/>
                    </a:lnTo>
                    <a:lnTo>
                      <a:pt x="704" y="186"/>
                    </a:lnTo>
                    <a:lnTo>
                      <a:pt x="701" y="176"/>
                    </a:lnTo>
                    <a:lnTo>
                      <a:pt x="693" y="168"/>
                    </a:lnTo>
                    <a:lnTo>
                      <a:pt x="686" y="156"/>
                    </a:lnTo>
                    <a:lnTo>
                      <a:pt x="678" y="146"/>
                    </a:lnTo>
                    <a:lnTo>
                      <a:pt x="669" y="135"/>
                    </a:lnTo>
                    <a:lnTo>
                      <a:pt x="659" y="125"/>
                    </a:lnTo>
                    <a:lnTo>
                      <a:pt x="650" y="115"/>
                    </a:lnTo>
                    <a:lnTo>
                      <a:pt x="639" y="105"/>
                    </a:lnTo>
                    <a:lnTo>
                      <a:pt x="631" y="93"/>
                    </a:lnTo>
                    <a:lnTo>
                      <a:pt x="626" y="82"/>
                    </a:lnTo>
                    <a:lnTo>
                      <a:pt x="611" y="64"/>
                    </a:lnTo>
                    <a:lnTo>
                      <a:pt x="595" y="49"/>
                    </a:lnTo>
                    <a:lnTo>
                      <a:pt x="577" y="36"/>
                    </a:lnTo>
                    <a:lnTo>
                      <a:pt x="559" y="24"/>
                    </a:lnTo>
                    <a:lnTo>
                      <a:pt x="540" y="15"/>
                    </a:lnTo>
                    <a:lnTo>
                      <a:pt x="519" y="7"/>
                    </a:lnTo>
                    <a:lnTo>
                      <a:pt x="497" y="2"/>
                    </a:lnTo>
                    <a:lnTo>
                      <a:pt x="475" y="0"/>
                    </a:lnTo>
                    <a:lnTo>
                      <a:pt x="471" y="1"/>
                    </a:lnTo>
                    <a:lnTo>
                      <a:pt x="465" y="2"/>
                    </a:lnTo>
                    <a:lnTo>
                      <a:pt x="462" y="5"/>
                    </a:lnTo>
                    <a:lnTo>
                      <a:pt x="46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4" name="Freeform 144">
                <a:extLst>
                  <a:ext uri="{FF2B5EF4-FFF2-40B4-BE49-F238E27FC236}">
                    <a16:creationId xmlns:a16="http://schemas.microsoft.com/office/drawing/2014/main" id="{7B620A44-1483-8E0B-724C-E69A4D1C3C79}"/>
                  </a:ext>
                </a:extLst>
              </p:cNvPr>
              <p:cNvSpPr>
                <a:spLocks/>
              </p:cNvSpPr>
              <p:nvPr/>
            </p:nvSpPr>
            <p:spPr bwMode="auto">
              <a:xfrm>
                <a:off x="2126" y="2040"/>
                <a:ext cx="17" cy="3"/>
              </a:xfrm>
              <a:custGeom>
                <a:avLst/>
                <a:gdLst>
                  <a:gd name="T0" fmla="*/ 13 w 85"/>
                  <a:gd name="T1" fmla="*/ 0 h 16"/>
                  <a:gd name="T2" fmla="*/ 0 w 85"/>
                  <a:gd name="T3" fmla="*/ 4 h 16"/>
                  <a:gd name="T4" fmla="*/ 8 w 85"/>
                  <a:gd name="T5" fmla="*/ 7 h 16"/>
                  <a:gd name="T6" fmla="*/ 17 w 85"/>
                  <a:gd name="T7" fmla="*/ 10 h 16"/>
                  <a:gd name="T8" fmla="*/ 27 w 85"/>
                  <a:gd name="T9" fmla="*/ 12 h 16"/>
                  <a:gd name="T10" fmla="*/ 36 w 85"/>
                  <a:gd name="T11" fmla="*/ 15 h 16"/>
                  <a:gd name="T12" fmla="*/ 45 w 85"/>
                  <a:gd name="T13" fmla="*/ 16 h 16"/>
                  <a:gd name="T14" fmla="*/ 55 w 85"/>
                  <a:gd name="T15" fmla="*/ 16 h 16"/>
                  <a:gd name="T16" fmla="*/ 64 w 85"/>
                  <a:gd name="T17" fmla="*/ 14 h 16"/>
                  <a:gd name="T18" fmla="*/ 72 w 85"/>
                  <a:gd name="T19" fmla="*/ 9 h 16"/>
                  <a:gd name="T20" fmla="*/ 85 w 85"/>
                  <a:gd name="T21" fmla="*/ 9 h 16"/>
                  <a:gd name="T22" fmla="*/ 76 w 85"/>
                  <a:gd name="T23" fmla="*/ 8 h 16"/>
                  <a:gd name="T24" fmla="*/ 67 w 85"/>
                  <a:gd name="T25" fmla="*/ 7 h 16"/>
                  <a:gd name="T26" fmla="*/ 58 w 85"/>
                  <a:gd name="T27" fmla="*/ 5 h 16"/>
                  <a:gd name="T28" fmla="*/ 49 w 85"/>
                  <a:gd name="T29" fmla="*/ 4 h 16"/>
                  <a:gd name="T30" fmla="*/ 40 w 85"/>
                  <a:gd name="T31" fmla="*/ 3 h 16"/>
                  <a:gd name="T32" fmla="*/ 31 w 85"/>
                  <a:gd name="T33" fmla="*/ 2 h 16"/>
                  <a:gd name="T34" fmla="*/ 22 w 85"/>
                  <a:gd name="T35" fmla="*/ 1 h 16"/>
                  <a:gd name="T36" fmla="*/ 13 w 85"/>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6">
                    <a:moveTo>
                      <a:pt x="13" y="0"/>
                    </a:moveTo>
                    <a:lnTo>
                      <a:pt x="0" y="4"/>
                    </a:lnTo>
                    <a:lnTo>
                      <a:pt x="8" y="7"/>
                    </a:lnTo>
                    <a:lnTo>
                      <a:pt x="17" y="10"/>
                    </a:lnTo>
                    <a:lnTo>
                      <a:pt x="27" y="12"/>
                    </a:lnTo>
                    <a:lnTo>
                      <a:pt x="36" y="15"/>
                    </a:lnTo>
                    <a:lnTo>
                      <a:pt x="45" y="16"/>
                    </a:lnTo>
                    <a:lnTo>
                      <a:pt x="55" y="16"/>
                    </a:lnTo>
                    <a:lnTo>
                      <a:pt x="64" y="14"/>
                    </a:lnTo>
                    <a:lnTo>
                      <a:pt x="72" y="9"/>
                    </a:lnTo>
                    <a:lnTo>
                      <a:pt x="85" y="9"/>
                    </a:lnTo>
                    <a:lnTo>
                      <a:pt x="76" y="8"/>
                    </a:lnTo>
                    <a:lnTo>
                      <a:pt x="67" y="7"/>
                    </a:lnTo>
                    <a:lnTo>
                      <a:pt x="58" y="5"/>
                    </a:lnTo>
                    <a:lnTo>
                      <a:pt x="49" y="4"/>
                    </a:lnTo>
                    <a:lnTo>
                      <a:pt x="40" y="3"/>
                    </a:lnTo>
                    <a:lnTo>
                      <a:pt x="31" y="2"/>
                    </a:lnTo>
                    <a:lnTo>
                      <a:pt x="22" y="1"/>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5" name="Freeform 145">
                <a:extLst>
                  <a:ext uri="{FF2B5EF4-FFF2-40B4-BE49-F238E27FC236}">
                    <a16:creationId xmlns:a16="http://schemas.microsoft.com/office/drawing/2014/main" id="{8475B07B-50E2-72DB-89F3-1A6A426414A9}"/>
                  </a:ext>
                </a:extLst>
              </p:cNvPr>
              <p:cNvSpPr>
                <a:spLocks/>
              </p:cNvSpPr>
              <p:nvPr/>
            </p:nvSpPr>
            <p:spPr bwMode="auto">
              <a:xfrm>
                <a:off x="2102" y="2041"/>
                <a:ext cx="3" cy="4"/>
              </a:xfrm>
              <a:custGeom>
                <a:avLst/>
                <a:gdLst>
                  <a:gd name="T0" fmla="*/ 8 w 14"/>
                  <a:gd name="T1" fmla="*/ 17 h 17"/>
                  <a:gd name="T2" fmla="*/ 9 w 14"/>
                  <a:gd name="T3" fmla="*/ 15 h 17"/>
                  <a:gd name="T4" fmla="*/ 12 w 14"/>
                  <a:gd name="T5" fmla="*/ 13 h 17"/>
                  <a:gd name="T6" fmla="*/ 13 w 14"/>
                  <a:gd name="T7" fmla="*/ 10 h 17"/>
                  <a:gd name="T8" fmla="*/ 14 w 14"/>
                  <a:gd name="T9" fmla="*/ 6 h 17"/>
                  <a:gd name="T10" fmla="*/ 1 w 14"/>
                  <a:gd name="T11" fmla="*/ 0 h 17"/>
                  <a:gd name="T12" fmla="*/ 0 w 14"/>
                  <a:gd name="T13" fmla="*/ 4 h 17"/>
                  <a:gd name="T14" fmla="*/ 1 w 14"/>
                  <a:gd name="T15" fmla="*/ 9 h 17"/>
                  <a:gd name="T16" fmla="*/ 5 w 14"/>
                  <a:gd name="T17" fmla="*/ 13 h 17"/>
                  <a:gd name="T18" fmla="*/ 8 w 1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7">
                    <a:moveTo>
                      <a:pt x="8" y="17"/>
                    </a:moveTo>
                    <a:lnTo>
                      <a:pt x="9" y="15"/>
                    </a:lnTo>
                    <a:lnTo>
                      <a:pt x="12" y="13"/>
                    </a:lnTo>
                    <a:lnTo>
                      <a:pt x="13" y="10"/>
                    </a:lnTo>
                    <a:lnTo>
                      <a:pt x="14" y="6"/>
                    </a:lnTo>
                    <a:lnTo>
                      <a:pt x="1" y="0"/>
                    </a:lnTo>
                    <a:lnTo>
                      <a:pt x="0" y="4"/>
                    </a:lnTo>
                    <a:lnTo>
                      <a:pt x="1" y="9"/>
                    </a:lnTo>
                    <a:lnTo>
                      <a:pt x="5" y="13"/>
                    </a:lnTo>
                    <a:lnTo>
                      <a:pt x="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6" name="Freeform 146">
                <a:extLst>
                  <a:ext uri="{FF2B5EF4-FFF2-40B4-BE49-F238E27FC236}">
                    <a16:creationId xmlns:a16="http://schemas.microsoft.com/office/drawing/2014/main" id="{2CDF71C5-FCF3-CFB1-983D-2EC97005B9B9}"/>
                  </a:ext>
                </a:extLst>
              </p:cNvPr>
              <p:cNvSpPr>
                <a:spLocks/>
              </p:cNvSpPr>
              <p:nvPr/>
            </p:nvSpPr>
            <p:spPr bwMode="auto">
              <a:xfrm>
                <a:off x="2034" y="2042"/>
                <a:ext cx="20" cy="14"/>
              </a:xfrm>
              <a:custGeom>
                <a:avLst/>
                <a:gdLst>
                  <a:gd name="T0" fmla="*/ 1 w 102"/>
                  <a:gd name="T1" fmla="*/ 8 h 66"/>
                  <a:gd name="T2" fmla="*/ 1 w 102"/>
                  <a:gd name="T3" fmla="*/ 9 h 66"/>
                  <a:gd name="T4" fmla="*/ 1 w 102"/>
                  <a:gd name="T5" fmla="*/ 12 h 66"/>
                  <a:gd name="T6" fmla="*/ 0 w 102"/>
                  <a:gd name="T7" fmla="*/ 13 h 66"/>
                  <a:gd name="T8" fmla="*/ 0 w 102"/>
                  <a:gd name="T9" fmla="*/ 15 h 66"/>
                  <a:gd name="T10" fmla="*/ 11 w 102"/>
                  <a:gd name="T11" fmla="*/ 19 h 66"/>
                  <a:gd name="T12" fmla="*/ 23 w 102"/>
                  <a:gd name="T13" fmla="*/ 23 h 66"/>
                  <a:gd name="T14" fmla="*/ 34 w 102"/>
                  <a:gd name="T15" fmla="*/ 29 h 66"/>
                  <a:gd name="T16" fmla="*/ 44 w 102"/>
                  <a:gd name="T17" fmla="*/ 36 h 66"/>
                  <a:gd name="T18" fmla="*/ 56 w 102"/>
                  <a:gd name="T19" fmla="*/ 43 h 66"/>
                  <a:gd name="T20" fmla="*/ 66 w 102"/>
                  <a:gd name="T21" fmla="*/ 50 h 66"/>
                  <a:gd name="T22" fmla="*/ 76 w 102"/>
                  <a:gd name="T23" fmla="*/ 55 h 66"/>
                  <a:gd name="T24" fmla="*/ 87 w 102"/>
                  <a:gd name="T25" fmla="*/ 60 h 66"/>
                  <a:gd name="T26" fmla="*/ 90 w 102"/>
                  <a:gd name="T27" fmla="*/ 64 h 66"/>
                  <a:gd name="T28" fmla="*/ 94 w 102"/>
                  <a:gd name="T29" fmla="*/ 66 h 66"/>
                  <a:gd name="T30" fmla="*/ 98 w 102"/>
                  <a:gd name="T31" fmla="*/ 66 h 66"/>
                  <a:gd name="T32" fmla="*/ 102 w 102"/>
                  <a:gd name="T33" fmla="*/ 66 h 66"/>
                  <a:gd name="T34" fmla="*/ 102 w 102"/>
                  <a:gd name="T35" fmla="*/ 59 h 66"/>
                  <a:gd name="T36" fmla="*/ 99 w 102"/>
                  <a:gd name="T37" fmla="*/ 52 h 66"/>
                  <a:gd name="T38" fmla="*/ 95 w 102"/>
                  <a:gd name="T39" fmla="*/ 47 h 66"/>
                  <a:gd name="T40" fmla="*/ 90 w 102"/>
                  <a:gd name="T41" fmla="*/ 43 h 66"/>
                  <a:gd name="T42" fmla="*/ 86 w 102"/>
                  <a:gd name="T43" fmla="*/ 38 h 66"/>
                  <a:gd name="T44" fmla="*/ 80 w 102"/>
                  <a:gd name="T45" fmla="*/ 35 h 66"/>
                  <a:gd name="T46" fmla="*/ 74 w 102"/>
                  <a:gd name="T47" fmla="*/ 30 h 66"/>
                  <a:gd name="T48" fmla="*/ 68 w 102"/>
                  <a:gd name="T49" fmla="*/ 25 h 66"/>
                  <a:gd name="T50" fmla="*/ 62 w 102"/>
                  <a:gd name="T51" fmla="*/ 21 h 66"/>
                  <a:gd name="T52" fmla="*/ 56 w 102"/>
                  <a:gd name="T53" fmla="*/ 16 h 66"/>
                  <a:gd name="T54" fmla="*/ 49 w 102"/>
                  <a:gd name="T55" fmla="*/ 12 h 66"/>
                  <a:gd name="T56" fmla="*/ 43 w 102"/>
                  <a:gd name="T57" fmla="*/ 6 h 66"/>
                  <a:gd name="T58" fmla="*/ 36 w 102"/>
                  <a:gd name="T59" fmla="*/ 3 h 66"/>
                  <a:gd name="T60" fmla="*/ 29 w 102"/>
                  <a:gd name="T61" fmla="*/ 0 h 66"/>
                  <a:gd name="T62" fmla="*/ 21 w 102"/>
                  <a:gd name="T63" fmla="*/ 0 h 66"/>
                  <a:gd name="T64" fmla="*/ 13 w 102"/>
                  <a:gd name="T65" fmla="*/ 3 h 66"/>
                  <a:gd name="T66" fmla="*/ 10 w 102"/>
                  <a:gd name="T67" fmla="*/ 5 h 66"/>
                  <a:gd name="T68" fmla="*/ 8 w 102"/>
                  <a:gd name="T69" fmla="*/ 7 h 66"/>
                  <a:gd name="T70" fmla="*/ 4 w 102"/>
                  <a:gd name="T71" fmla="*/ 8 h 66"/>
                  <a:gd name="T72" fmla="*/ 1 w 102"/>
                  <a:gd name="T73"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66">
                    <a:moveTo>
                      <a:pt x="1" y="8"/>
                    </a:moveTo>
                    <a:lnTo>
                      <a:pt x="1" y="9"/>
                    </a:lnTo>
                    <a:lnTo>
                      <a:pt x="1" y="12"/>
                    </a:lnTo>
                    <a:lnTo>
                      <a:pt x="0" y="13"/>
                    </a:lnTo>
                    <a:lnTo>
                      <a:pt x="0" y="15"/>
                    </a:lnTo>
                    <a:lnTo>
                      <a:pt x="11" y="19"/>
                    </a:lnTo>
                    <a:lnTo>
                      <a:pt x="23" y="23"/>
                    </a:lnTo>
                    <a:lnTo>
                      <a:pt x="34" y="29"/>
                    </a:lnTo>
                    <a:lnTo>
                      <a:pt x="44" y="36"/>
                    </a:lnTo>
                    <a:lnTo>
                      <a:pt x="56" y="43"/>
                    </a:lnTo>
                    <a:lnTo>
                      <a:pt x="66" y="50"/>
                    </a:lnTo>
                    <a:lnTo>
                      <a:pt x="76" y="55"/>
                    </a:lnTo>
                    <a:lnTo>
                      <a:pt x="87" y="60"/>
                    </a:lnTo>
                    <a:lnTo>
                      <a:pt x="90" y="64"/>
                    </a:lnTo>
                    <a:lnTo>
                      <a:pt x="94" y="66"/>
                    </a:lnTo>
                    <a:lnTo>
                      <a:pt x="98" y="66"/>
                    </a:lnTo>
                    <a:lnTo>
                      <a:pt x="102" y="66"/>
                    </a:lnTo>
                    <a:lnTo>
                      <a:pt x="102" y="59"/>
                    </a:lnTo>
                    <a:lnTo>
                      <a:pt x="99" y="52"/>
                    </a:lnTo>
                    <a:lnTo>
                      <a:pt x="95" y="47"/>
                    </a:lnTo>
                    <a:lnTo>
                      <a:pt x="90" y="43"/>
                    </a:lnTo>
                    <a:lnTo>
                      <a:pt x="86" y="38"/>
                    </a:lnTo>
                    <a:lnTo>
                      <a:pt x="80" y="35"/>
                    </a:lnTo>
                    <a:lnTo>
                      <a:pt x="74" y="30"/>
                    </a:lnTo>
                    <a:lnTo>
                      <a:pt x="68" y="25"/>
                    </a:lnTo>
                    <a:lnTo>
                      <a:pt x="62" y="21"/>
                    </a:lnTo>
                    <a:lnTo>
                      <a:pt x="56" y="16"/>
                    </a:lnTo>
                    <a:lnTo>
                      <a:pt x="49" y="12"/>
                    </a:lnTo>
                    <a:lnTo>
                      <a:pt x="43" y="6"/>
                    </a:lnTo>
                    <a:lnTo>
                      <a:pt x="36" y="3"/>
                    </a:lnTo>
                    <a:lnTo>
                      <a:pt x="29" y="0"/>
                    </a:lnTo>
                    <a:lnTo>
                      <a:pt x="21" y="0"/>
                    </a:lnTo>
                    <a:lnTo>
                      <a:pt x="13" y="3"/>
                    </a:lnTo>
                    <a:lnTo>
                      <a:pt x="10" y="5"/>
                    </a:lnTo>
                    <a:lnTo>
                      <a:pt x="8" y="7"/>
                    </a:lnTo>
                    <a:lnTo>
                      <a:pt x="4" y="8"/>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7" name="Freeform 147">
                <a:extLst>
                  <a:ext uri="{FF2B5EF4-FFF2-40B4-BE49-F238E27FC236}">
                    <a16:creationId xmlns:a16="http://schemas.microsoft.com/office/drawing/2014/main" id="{B9FFC1BC-EC1B-64B1-BF19-829A67CCDF72}"/>
                  </a:ext>
                </a:extLst>
              </p:cNvPr>
              <p:cNvSpPr>
                <a:spLocks/>
              </p:cNvSpPr>
              <p:nvPr/>
            </p:nvSpPr>
            <p:spPr bwMode="auto">
              <a:xfrm>
                <a:off x="2164" y="2042"/>
                <a:ext cx="2" cy="4"/>
              </a:xfrm>
              <a:custGeom>
                <a:avLst/>
                <a:gdLst>
                  <a:gd name="T0" fmla="*/ 1 w 11"/>
                  <a:gd name="T1" fmla="*/ 5 h 18"/>
                  <a:gd name="T2" fmla="*/ 0 w 11"/>
                  <a:gd name="T3" fmla="*/ 5 h 18"/>
                  <a:gd name="T4" fmla="*/ 0 w 11"/>
                  <a:gd name="T5" fmla="*/ 8 h 18"/>
                  <a:gd name="T6" fmla="*/ 0 w 11"/>
                  <a:gd name="T7" fmla="*/ 12 h 18"/>
                  <a:gd name="T8" fmla="*/ 0 w 11"/>
                  <a:gd name="T9" fmla="*/ 15 h 18"/>
                  <a:gd name="T10" fmla="*/ 2 w 11"/>
                  <a:gd name="T11" fmla="*/ 18 h 18"/>
                  <a:gd name="T12" fmla="*/ 5 w 11"/>
                  <a:gd name="T13" fmla="*/ 15 h 18"/>
                  <a:gd name="T14" fmla="*/ 9 w 11"/>
                  <a:gd name="T15" fmla="*/ 10 h 18"/>
                  <a:gd name="T16" fmla="*/ 10 w 11"/>
                  <a:gd name="T17" fmla="*/ 5 h 18"/>
                  <a:gd name="T18" fmla="*/ 11 w 11"/>
                  <a:gd name="T19" fmla="*/ 0 h 18"/>
                  <a:gd name="T20" fmla="*/ 8 w 11"/>
                  <a:gd name="T21" fmla="*/ 0 h 18"/>
                  <a:gd name="T22" fmla="*/ 4 w 11"/>
                  <a:gd name="T23" fmla="*/ 0 h 18"/>
                  <a:gd name="T24" fmla="*/ 2 w 11"/>
                  <a:gd name="T25" fmla="*/ 1 h 18"/>
                  <a:gd name="T26" fmla="*/ 1 w 11"/>
                  <a:gd name="T2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8">
                    <a:moveTo>
                      <a:pt x="1" y="5"/>
                    </a:moveTo>
                    <a:lnTo>
                      <a:pt x="0" y="5"/>
                    </a:lnTo>
                    <a:lnTo>
                      <a:pt x="0" y="8"/>
                    </a:lnTo>
                    <a:lnTo>
                      <a:pt x="0" y="12"/>
                    </a:lnTo>
                    <a:lnTo>
                      <a:pt x="0" y="15"/>
                    </a:lnTo>
                    <a:lnTo>
                      <a:pt x="2" y="18"/>
                    </a:lnTo>
                    <a:lnTo>
                      <a:pt x="5" y="15"/>
                    </a:lnTo>
                    <a:lnTo>
                      <a:pt x="9" y="10"/>
                    </a:lnTo>
                    <a:lnTo>
                      <a:pt x="10" y="5"/>
                    </a:lnTo>
                    <a:lnTo>
                      <a:pt x="11" y="0"/>
                    </a:lnTo>
                    <a:lnTo>
                      <a:pt x="8" y="0"/>
                    </a:lnTo>
                    <a:lnTo>
                      <a:pt x="4" y="0"/>
                    </a:lnTo>
                    <a:lnTo>
                      <a:pt x="2" y="1"/>
                    </a:ln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8" name="Freeform 148">
                <a:extLst>
                  <a:ext uri="{FF2B5EF4-FFF2-40B4-BE49-F238E27FC236}">
                    <a16:creationId xmlns:a16="http://schemas.microsoft.com/office/drawing/2014/main" id="{43182CC0-2107-F89D-2F01-F3E369DFCF21}"/>
                  </a:ext>
                </a:extLst>
              </p:cNvPr>
              <p:cNvSpPr>
                <a:spLocks/>
              </p:cNvSpPr>
              <p:nvPr/>
            </p:nvSpPr>
            <p:spPr bwMode="auto">
              <a:xfrm>
                <a:off x="2128" y="2048"/>
                <a:ext cx="11" cy="2"/>
              </a:xfrm>
              <a:custGeom>
                <a:avLst/>
                <a:gdLst>
                  <a:gd name="T0" fmla="*/ 0 w 53"/>
                  <a:gd name="T1" fmla="*/ 1 h 13"/>
                  <a:gd name="T2" fmla="*/ 0 w 53"/>
                  <a:gd name="T3" fmla="*/ 5 h 13"/>
                  <a:gd name="T4" fmla="*/ 3 w 53"/>
                  <a:gd name="T5" fmla="*/ 9 h 13"/>
                  <a:gd name="T6" fmla="*/ 9 w 53"/>
                  <a:gd name="T7" fmla="*/ 11 h 13"/>
                  <a:gd name="T8" fmla="*/ 14 w 53"/>
                  <a:gd name="T9" fmla="*/ 13 h 13"/>
                  <a:gd name="T10" fmla="*/ 18 w 53"/>
                  <a:gd name="T11" fmla="*/ 13 h 13"/>
                  <a:gd name="T12" fmla="*/ 24 w 53"/>
                  <a:gd name="T13" fmla="*/ 13 h 13"/>
                  <a:gd name="T14" fmla="*/ 28 w 53"/>
                  <a:gd name="T15" fmla="*/ 13 h 13"/>
                  <a:gd name="T16" fmla="*/ 34 w 53"/>
                  <a:gd name="T17" fmla="*/ 13 h 13"/>
                  <a:gd name="T18" fmla="*/ 39 w 53"/>
                  <a:gd name="T19" fmla="*/ 13 h 13"/>
                  <a:gd name="T20" fmla="*/ 43 w 53"/>
                  <a:gd name="T21" fmla="*/ 12 h 13"/>
                  <a:gd name="T22" fmla="*/ 48 w 53"/>
                  <a:gd name="T23" fmla="*/ 11 h 13"/>
                  <a:gd name="T24" fmla="*/ 53 w 53"/>
                  <a:gd name="T25" fmla="*/ 9 h 13"/>
                  <a:gd name="T26" fmla="*/ 47 w 53"/>
                  <a:gd name="T27" fmla="*/ 2 h 13"/>
                  <a:gd name="T28" fmla="*/ 38 w 53"/>
                  <a:gd name="T29" fmla="*/ 3 h 13"/>
                  <a:gd name="T30" fmla="*/ 28 w 53"/>
                  <a:gd name="T31" fmla="*/ 5 h 13"/>
                  <a:gd name="T32" fmla="*/ 20 w 53"/>
                  <a:gd name="T33" fmla="*/ 3 h 13"/>
                  <a:gd name="T34" fmla="*/ 16 w 53"/>
                  <a:gd name="T35" fmla="*/ 2 h 13"/>
                  <a:gd name="T36" fmla="*/ 10 w 53"/>
                  <a:gd name="T37" fmla="*/ 0 h 13"/>
                  <a:gd name="T38" fmla="*/ 6 w 53"/>
                  <a:gd name="T39" fmla="*/ 0 h 13"/>
                  <a:gd name="T40" fmla="*/ 0 w 53"/>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13">
                    <a:moveTo>
                      <a:pt x="0" y="1"/>
                    </a:moveTo>
                    <a:lnTo>
                      <a:pt x="0" y="5"/>
                    </a:lnTo>
                    <a:lnTo>
                      <a:pt x="3" y="9"/>
                    </a:lnTo>
                    <a:lnTo>
                      <a:pt x="9" y="11"/>
                    </a:lnTo>
                    <a:lnTo>
                      <a:pt x="14" y="13"/>
                    </a:lnTo>
                    <a:lnTo>
                      <a:pt x="18" y="13"/>
                    </a:lnTo>
                    <a:lnTo>
                      <a:pt x="24" y="13"/>
                    </a:lnTo>
                    <a:lnTo>
                      <a:pt x="28" y="13"/>
                    </a:lnTo>
                    <a:lnTo>
                      <a:pt x="34" y="13"/>
                    </a:lnTo>
                    <a:lnTo>
                      <a:pt x="39" y="13"/>
                    </a:lnTo>
                    <a:lnTo>
                      <a:pt x="43" y="12"/>
                    </a:lnTo>
                    <a:lnTo>
                      <a:pt x="48" y="11"/>
                    </a:lnTo>
                    <a:lnTo>
                      <a:pt x="53" y="9"/>
                    </a:lnTo>
                    <a:lnTo>
                      <a:pt x="47" y="2"/>
                    </a:lnTo>
                    <a:lnTo>
                      <a:pt x="38" y="3"/>
                    </a:lnTo>
                    <a:lnTo>
                      <a:pt x="28" y="5"/>
                    </a:lnTo>
                    <a:lnTo>
                      <a:pt x="20" y="3"/>
                    </a:lnTo>
                    <a:lnTo>
                      <a:pt x="16" y="2"/>
                    </a:lnTo>
                    <a:lnTo>
                      <a:pt x="10" y="0"/>
                    </a:lnTo>
                    <a:lnTo>
                      <a:pt x="6"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09" name="Freeform 149">
                <a:extLst>
                  <a:ext uri="{FF2B5EF4-FFF2-40B4-BE49-F238E27FC236}">
                    <a16:creationId xmlns:a16="http://schemas.microsoft.com/office/drawing/2014/main" id="{2918D00B-D6AD-A0EB-73D5-A1A3FE4C3DCE}"/>
                  </a:ext>
                </a:extLst>
              </p:cNvPr>
              <p:cNvSpPr>
                <a:spLocks/>
              </p:cNvSpPr>
              <p:nvPr/>
            </p:nvSpPr>
            <p:spPr bwMode="auto">
              <a:xfrm>
                <a:off x="2306" y="2056"/>
                <a:ext cx="16" cy="17"/>
              </a:xfrm>
              <a:custGeom>
                <a:avLst/>
                <a:gdLst>
                  <a:gd name="T0" fmla="*/ 21 w 83"/>
                  <a:gd name="T1" fmla="*/ 47 h 86"/>
                  <a:gd name="T2" fmla="*/ 16 w 83"/>
                  <a:gd name="T3" fmla="*/ 57 h 86"/>
                  <a:gd name="T4" fmla="*/ 11 w 83"/>
                  <a:gd name="T5" fmla="*/ 67 h 86"/>
                  <a:gd name="T6" fmla="*/ 5 w 83"/>
                  <a:gd name="T7" fmla="*/ 76 h 86"/>
                  <a:gd name="T8" fmla="*/ 0 w 83"/>
                  <a:gd name="T9" fmla="*/ 86 h 86"/>
                  <a:gd name="T10" fmla="*/ 8 w 83"/>
                  <a:gd name="T11" fmla="*/ 75 h 86"/>
                  <a:gd name="T12" fmla="*/ 18 w 83"/>
                  <a:gd name="T13" fmla="*/ 64 h 86"/>
                  <a:gd name="T14" fmla="*/ 29 w 83"/>
                  <a:gd name="T15" fmla="*/ 55 h 86"/>
                  <a:gd name="T16" fmla="*/ 40 w 83"/>
                  <a:gd name="T17" fmla="*/ 47 h 86"/>
                  <a:gd name="T18" fmla="*/ 52 w 83"/>
                  <a:gd name="T19" fmla="*/ 39 h 86"/>
                  <a:gd name="T20" fmla="*/ 63 w 83"/>
                  <a:gd name="T21" fmla="*/ 30 h 86"/>
                  <a:gd name="T22" fmla="*/ 73 w 83"/>
                  <a:gd name="T23" fmla="*/ 21 h 86"/>
                  <a:gd name="T24" fmla="*/ 82 w 83"/>
                  <a:gd name="T25" fmla="*/ 9 h 86"/>
                  <a:gd name="T26" fmla="*/ 83 w 83"/>
                  <a:gd name="T27" fmla="*/ 0 h 86"/>
                  <a:gd name="T28" fmla="*/ 77 w 83"/>
                  <a:gd name="T29" fmla="*/ 7 h 86"/>
                  <a:gd name="T30" fmla="*/ 70 w 83"/>
                  <a:gd name="T31" fmla="*/ 14 h 86"/>
                  <a:gd name="T32" fmla="*/ 62 w 83"/>
                  <a:gd name="T33" fmla="*/ 19 h 86"/>
                  <a:gd name="T34" fmla="*/ 55 w 83"/>
                  <a:gd name="T35" fmla="*/ 26 h 86"/>
                  <a:gd name="T36" fmla="*/ 47 w 83"/>
                  <a:gd name="T37" fmla="*/ 32 h 86"/>
                  <a:gd name="T38" fmla="*/ 38 w 83"/>
                  <a:gd name="T39" fmla="*/ 38 h 86"/>
                  <a:gd name="T40" fmla="*/ 30 w 83"/>
                  <a:gd name="T41" fmla="*/ 42 h 86"/>
                  <a:gd name="T42" fmla="*/ 21 w 83"/>
                  <a:gd name="T43" fmla="*/ 4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6">
                    <a:moveTo>
                      <a:pt x="21" y="47"/>
                    </a:moveTo>
                    <a:lnTo>
                      <a:pt x="16" y="57"/>
                    </a:lnTo>
                    <a:lnTo>
                      <a:pt x="11" y="67"/>
                    </a:lnTo>
                    <a:lnTo>
                      <a:pt x="5" y="76"/>
                    </a:lnTo>
                    <a:lnTo>
                      <a:pt x="0" y="86"/>
                    </a:lnTo>
                    <a:lnTo>
                      <a:pt x="8" y="75"/>
                    </a:lnTo>
                    <a:lnTo>
                      <a:pt x="18" y="64"/>
                    </a:lnTo>
                    <a:lnTo>
                      <a:pt x="29" y="55"/>
                    </a:lnTo>
                    <a:lnTo>
                      <a:pt x="40" y="47"/>
                    </a:lnTo>
                    <a:lnTo>
                      <a:pt x="52" y="39"/>
                    </a:lnTo>
                    <a:lnTo>
                      <a:pt x="63" y="30"/>
                    </a:lnTo>
                    <a:lnTo>
                      <a:pt x="73" y="21"/>
                    </a:lnTo>
                    <a:lnTo>
                      <a:pt x="82" y="9"/>
                    </a:lnTo>
                    <a:lnTo>
                      <a:pt x="83" y="0"/>
                    </a:lnTo>
                    <a:lnTo>
                      <a:pt x="77" y="7"/>
                    </a:lnTo>
                    <a:lnTo>
                      <a:pt x="70" y="14"/>
                    </a:lnTo>
                    <a:lnTo>
                      <a:pt x="62" y="19"/>
                    </a:lnTo>
                    <a:lnTo>
                      <a:pt x="55" y="26"/>
                    </a:lnTo>
                    <a:lnTo>
                      <a:pt x="47" y="32"/>
                    </a:lnTo>
                    <a:lnTo>
                      <a:pt x="38" y="38"/>
                    </a:lnTo>
                    <a:lnTo>
                      <a:pt x="30" y="42"/>
                    </a:lnTo>
                    <a:lnTo>
                      <a:pt x="21" y="47"/>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0" name="Freeform 150">
                <a:extLst>
                  <a:ext uri="{FF2B5EF4-FFF2-40B4-BE49-F238E27FC236}">
                    <a16:creationId xmlns:a16="http://schemas.microsoft.com/office/drawing/2014/main" id="{0D21D243-574C-553F-2E1B-D50B1CC745FE}"/>
                  </a:ext>
                </a:extLst>
              </p:cNvPr>
              <p:cNvSpPr>
                <a:spLocks/>
              </p:cNvSpPr>
              <p:nvPr/>
            </p:nvSpPr>
            <p:spPr bwMode="auto">
              <a:xfrm>
                <a:off x="2095" y="2059"/>
                <a:ext cx="205" cy="182"/>
              </a:xfrm>
              <a:custGeom>
                <a:avLst/>
                <a:gdLst>
                  <a:gd name="T0" fmla="*/ 372 w 1025"/>
                  <a:gd name="T1" fmla="*/ 40 h 912"/>
                  <a:gd name="T2" fmla="*/ 315 w 1025"/>
                  <a:gd name="T3" fmla="*/ 171 h 912"/>
                  <a:gd name="T4" fmla="*/ 281 w 1025"/>
                  <a:gd name="T5" fmla="*/ 294 h 912"/>
                  <a:gd name="T6" fmla="*/ 256 w 1025"/>
                  <a:gd name="T7" fmla="*/ 324 h 912"/>
                  <a:gd name="T8" fmla="*/ 289 w 1025"/>
                  <a:gd name="T9" fmla="*/ 464 h 912"/>
                  <a:gd name="T10" fmla="*/ 336 w 1025"/>
                  <a:gd name="T11" fmla="*/ 531 h 912"/>
                  <a:gd name="T12" fmla="*/ 366 w 1025"/>
                  <a:gd name="T13" fmla="*/ 621 h 912"/>
                  <a:gd name="T14" fmla="*/ 297 w 1025"/>
                  <a:gd name="T15" fmla="*/ 675 h 912"/>
                  <a:gd name="T16" fmla="*/ 184 w 1025"/>
                  <a:gd name="T17" fmla="*/ 753 h 912"/>
                  <a:gd name="T18" fmla="*/ 59 w 1025"/>
                  <a:gd name="T19" fmla="*/ 822 h 912"/>
                  <a:gd name="T20" fmla="*/ 6 w 1025"/>
                  <a:gd name="T21" fmla="*/ 870 h 912"/>
                  <a:gd name="T22" fmla="*/ 57 w 1025"/>
                  <a:gd name="T23" fmla="*/ 852 h 912"/>
                  <a:gd name="T24" fmla="*/ 173 w 1025"/>
                  <a:gd name="T25" fmla="*/ 795 h 912"/>
                  <a:gd name="T26" fmla="*/ 284 w 1025"/>
                  <a:gd name="T27" fmla="*/ 716 h 912"/>
                  <a:gd name="T28" fmla="*/ 354 w 1025"/>
                  <a:gd name="T29" fmla="*/ 670 h 912"/>
                  <a:gd name="T30" fmla="*/ 379 w 1025"/>
                  <a:gd name="T31" fmla="*/ 658 h 912"/>
                  <a:gd name="T32" fmla="*/ 367 w 1025"/>
                  <a:gd name="T33" fmla="*/ 543 h 912"/>
                  <a:gd name="T34" fmla="*/ 319 w 1025"/>
                  <a:gd name="T35" fmla="*/ 463 h 912"/>
                  <a:gd name="T36" fmla="*/ 288 w 1025"/>
                  <a:gd name="T37" fmla="*/ 380 h 912"/>
                  <a:gd name="T38" fmla="*/ 291 w 1025"/>
                  <a:gd name="T39" fmla="*/ 312 h 912"/>
                  <a:gd name="T40" fmla="*/ 320 w 1025"/>
                  <a:gd name="T41" fmla="*/ 320 h 912"/>
                  <a:gd name="T42" fmla="*/ 331 w 1025"/>
                  <a:gd name="T43" fmla="*/ 282 h 912"/>
                  <a:gd name="T44" fmla="*/ 338 w 1025"/>
                  <a:gd name="T45" fmla="*/ 108 h 912"/>
                  <a:gd name="T46" fmla="*/ 347 w 1025"/>
                  <a:gd name="T47" fmla="*/ 153 h 912"/>
                  <a:gd name="T48" fmla="*/ 392 w 1025"/>
                  <a:gd name="T49" fmla="*/ 81 h 912"/>
                  <a:gd name="T50" fmla="*/ 472 w 1025"/>
                  <a:gd name="T51" fmla="*/ 78 h 912"/>
                  <a:gd name="T52" fmla="*/ 511 w 1025"/>
                  <a:gd name="T53" fmla="*/ 85 h 912"/>
                  <a:gd name="T54" fmla="*/ 574 w 1025"/>
                  <a:gd name="T55" fmla="*/ 89 h 912"/>
                  <a:gd name="T56" fmla="*/ 672 w 1025"/>
                  <a:gd name="T57" fmla="*/ 82 h 912"/>
                  <a:gd name="T58" fmla="*/ 744 w 1025"/>
                  <a:gd name="T59" fmla="*/ 138 h 912"/>
                  <a:gd name="T60" fmla="*/ 749 w 1025"/>
                  <a:gd name="T61" fmla="*/ 196 h 912"/>
                  <a:gd name="T62" fmla="*/ 767 w 1025"/>
                  <a:gd name="T63" fmla="*/ 202 h 912"/>
                  <a:gd name="T64" fmla="*/ 767 w 1025"/>
                  <a:gd name="T65" fmla="*/ 331 h 912"/>
                  <a:gd name="T66" fmla="*/ 798 w 1025"/>
                  <a:gd name="T67" fmla="*/ 341 h 912"/>
                  <a:gd name="T68" fmla="*/ 796 w 1025"/>
                  <a:gd name="T69" fmla="*/ 451 h 912"/>
                  <a:gd name="T70" fmla="*/ 742 w 1025"/>
                  <a:gd name="T71" fmla="*/ 487 h 912"/>
                  <a:gd name="T72" fmla="*/ 710 w 1025"/>
                  <a:gd name="T73" fmla="*/ 563 h 912"/>
                  <a:gd name="T74" fmla="*/ 669 w 1025"/>
                  <a:gd name="T75" fmla="*/ 693 h 912"/>
                  <a:gd name="T76" fmla="*/ 585 w 1025"/>
                  <a:gd name="T77" fmla="*/ 789 h 912"/>
                  <a:gd name="T78" fmla="*/ 684 w 1025"/>
                  <a:gd name="T79" fmla="*/ 707 h 912"/>
                  <a:gd name="T80" fmla="*/ 720 w 1025"/>
                  <a:gd name="T81" fmla="*/ 696 h 912"/>
                  <a:gd name="T82" fmla="*/ 774 w 1025"/>
                  <a:gd name="T83" fmla="*/ 746 h 912"/>
                  <a:gd name="T84" fmla="*/ 868 w 1025"/>
                  <a:gd name="T85" fmla="*/ 808 h 912"/>
                  <a:gd name="T86" fmla="*/ 957 w 1025"/>
                  <a:gd name="T87" fmla="*/ 870 h 912"/>
                  <a:gd name="T88" fmla="*/ 1001 w 1025"/>
                  <a:gd name="T89" fmla="*/ 905 h 912"/>
                  <a:gd name="T90" fmla="*/ 1019 w 1025"/>
                  <a:gd name="T91" fmla="*/ 900 h 912"/>
                  <a:gd name="T92" fmla="*/ 972 w 1025"/>
                  <a:gd name="T93" fmla="*/ 858 h 912"/>
                  <a:gd name="T94" fmla="*/ 873 w 1025"/>
                  <a:gd name="T95" fmla="*/ 782 h 912"/>
                  <a:gd name="T96" fmla="*/ 749 w 1025"/>
                  <a:gd name="T97" fmla="*/ 699 h 912"/>
                  <a:gd name="T98" fmla="*/ 755 w 1025"/>
                  <a:gd name="T99" fmla="*/ 533 h 912"/>
                  <a:gd name="T100" fmla="*/ 798 w 1025"/>
                  <a:gd name="T101" fmla="*/ 497 h 912"/>
                  <a:gd name="T102" fmla="*/ 818 w 1025"/>
                  <a:gd name="T103" fmla="*/ 335 h 912"/>
                  <a:gd name="T104" fmla="*/ 789 w 1025"/>
                  <a:gd name="T105" fmla="*/ 213 h 912"/>
                  <a:gd name="T106" fmla="*/ 744 w 1025"/>
                  <a:gd name="T107" fmla="*/ 54 h 912"/>
                  <a:gd name="T108" fmla="*/ 658 w 1025"/>
                  <a:gd name="T109" fmla="*/ 11 h 912"/>
                  <a:gd name="T110" fmla="*/ 564 w 1025"/>
                  <a:gd name="T111" fmla="*/ 0 h 912"/>
                  <a:gd name="T112" fmla="*/ 512 w 1025"/>
                  <a:gd name="T113" fmla="*/ 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5" h="912">
                    <a:moveTo>
                      <a:pt x="504" y="5"/>
                    </a:moveTo>
                    <a:lnTo>
                      <a:pt x="483" y="7"/>
                    </a:lnTo>
                    <a:lnTo>
                      <a:pt x="460" y="10"/>
                    </a:lnTo>
                    <a:lnTo>
                      <a:pt x="437" y="15"/>
                    </a:lnTo>
                    <a:lnTo>
                      <a:pt x="414" y="20"/>
                    </a:lnTo>
                    <a:lnTo>
                      <a:pt x="392" y="30"/>
                    </a:lnTo>
                    <a:lnTo>
                      <a:pt x="372" y="40"/>
                    </a:lnTo>
                    <a:lnTo>
                      <a:pt x="354" y="53"/>
                    </a:lnTo>
                    <a:lnTo>
                      <a:pt x="339" y="69"/>
                    </a:lnTo>
                    <a:lnTo>
                      <a:pt x="332" y="82"/>
                    </a:lnTo>
                    <a:lnTo>
                      <a:pt x="324" y="97"/>
                    </a:lnTo>
                    <a:lnTo>
                      <a:pt x="319" y="112"/>
                    </a:lnTo>
                    <a:lnTo>
                      <a:pt x="316" y="129"/>
                    </a:lnTo>
                    <a:lnTo>
                      <a:pt x="315" y="171"/>
                    </a:lnTo>
                    <a:lnTo>
                      <a:pt x="314" y="213"/>
                    </a:lnTo>
                    <a:lnTo>
                      <a:pt x="314" y="255"/>
                    </a:lnTo>
                    <a:lnTo>
                      <a:pt x="314" y="296"/>
                    </a:lnTo>
                    <a:lnTo>
                      <a:pt x="306" y="294"/>
                    </a:lnTo>
                    <a:lnTo>
                      <a:pt x="298" y="293"/>
                    </a:lnTo>
                    <a:lnTo>
                      <a:pt x="290" y="293"/>
                    </a:lnTo>
                    <a:lnTo>
                      <a:pt x="281" y="294"/>
                    </a:lnTo>
                    <a:lnTo>
                      <a:pt x="274" y="298"/>
                    </a:lnTo>
                    <a:lnTo>
                      <a:pt x="266" y="301"/>
                    </a:lnTo>
                    <a:lnTo>
                      <a:pt x="260" y="306"/>
                    </a:lnTo>
                    <a:lnTo>
                      <a:pt x="254" y="312"/>
                    </a:lnTo>
                    <a:lnTo>
                      <a:pt x="253" y="316"/>
                    </a:lnTo>
                    <a:lnTo>
                      <a:pt x="256" y="321"/>
                    </a:lnTo>
                    <a:lnTo>
                      <a:pt x="256" y="324"/>
                    </a:lnTo>
                    <a:lnTo>
                      <a:pt x="252" y="327"/>
                    </a:lnTo>
                    <a:lnTo>
                      <a:pt x="256" y="355"/>
                    </a:lnTo>
                    <a:lnTo>
                      <a:pt x="262" y="382"/>
                    </a:lnTo>
                    <a:lnTo>
                      <a:pt x="272" y="409"/>
                    </a:lnTo>
                    <a:lnTo>
                      <a:pt x="278" y="438"/>
                    </a:lnTo>
                    <a:lnTo>
                      <a:pt x="284" y="450"/>
                    </a:lnTo>
                    <a:lnTo>
                      <a:pt x="289" y="464"/>
                    </a:lnTo>
                    <a:lnTo>
                      <a:pt x="293" y="478"/>
                    </a:lnTo>
                    <a:lnTo>
                      <a:pt x="299" y="490"/>
                    </a:lnTo>
                    <a:lnTo>
                      <a:pt x="305" y="503"/>
                    </a:lnTo>
                    <a:lnTo>
                      <a:pt x="313" y="515"/>
                    </a:lnTo>
                    <a:lnTo>
                      <a:pt x="322" y="525"/>
                    </a:lnTo>
                    <a:lnTo>
                      <a:pt x="335" y="532"/>
                    </a:lnTo>
                    <a:lnTo>
                      <a:pt x="336" y="531"/>
                    </a:lnTo>
                    <a:lnTo>
                      <a:pt x="338" y="529"/>
                    </a:lnTo>
                    <a:lnTo>
                      <a:pt x="339" y="531"/>
                    </a:lnTo>
                    <a:lnTo>
                      <a:pt x="340" y="532"/>
                    </a:lnTo>
                    <a:lnTo>
                      <a:pt x="350" y="554"/>
                    </a:lnTo>
                    <a:lnTo>
                      <a:pt x="355" y="575"/>
                    </a:lnTo>
                    <a:lnTo>
                      <a:pt x="360" y="598"/>
                    </a:lnTo>
                    <a:lnTo>
                      <a:pt x="366" y="621"/>
                    </a:lnTo>
                    <a:lnTo>
                      <a:pt x="355" y="628"/>
                    </a:lnTo>
                    <a:lnTo>
                      <a:pt x="345" y="635"/>
                    </a:lnTo>
                    <a:lnTo>
                      <a:pt x="336" y="642"/>
                    </a:lnTo>
                    <a:lnTo>
                      <a:pt x="325" y="650"/>
                    </a:lnTo>
                    <a:lnTo>
                      <a:pt x="316" y="659"/>
                    </a:lnTo>
                    <a:lnTo>
                      <a:pt x="306" y="667"/>
                    </a:lnTo>
                    <a:lnTo>
                      <a:pt x="297" y="675"/>
                    </a:lnTo>
                    <a:lnTo>
                      <a:pt x="286" y="683"/>
                    </a:lnTo>
                    <a:lnTo>
                      <a:pt x="270" y="696"/>
                    </a:lnTo>
                    <a:lnTo>
                      <a:pt x="253" y="708"/>
                    </a:lnTo>
                    <a:lnTo>
                      <a:pt x="236" y="720"/>
                    </a:lnTo>
                    <a:lnTo>
                      <a:pt x="220" y="731"/>
                    </a:lnTo>
                    <a:lnTo>
                      <a:pt x="203" y="743"/>
                    </a:lnTo>
                    <a:lnTo>
                      <a:pt x="184" y="753"/>
                    </a:lnTo>
                    <a:lnTo>
                      <a:pt x="167" y="763"/>
                    </a:lnTo>
                    <a:lnTo>
                      <a:pt x="150" y="774"/>
                    </a:lnTo>
                    <a:lnTo>
                      <a:pt x="132" y="784"/>
                    </a:lnTo>
                    <a:lnTo>
                      <a:pt x="115" y="794"/>
                    </a:lnTo>
                    <a:lnTo>
                      <a:pt x="96" y="803"/>
                    </a:lnTo>
                    <a:lnTo>
                      <a:pt x="78" y="813"/>
                    </a:lnTo>
                    <a:lnTo>
                      <a:pt x="59" y="822"/>
                    </a:lnTo>
                    <a:lnTo>
                      <a:pt x="41" y="831"/>
                    </a:lnTo>
                    <a:lnTo>
                      <a:pt x="23" y="840"/>
                    </a:lnTo>
                    <a:lnTo>
                      <a:pt x="4" y="848"/>
                    </a:lnTo>
                    <a:lnTo>
                      <a:pt x="4" y="854"/>
                    </a:lnTo>
                    <a:lnTo>
                      <a:pt x="1" y="861"/>
                    </a:lnTo>
                    <a:lnTo>
                      <a:pt x="0" y="865"/>
                    </a:lnTo>
                    <a:lnTo>
                      <a:pt x="6" y="870"/>
                    </a:lnTo>
                    <a:lnTo>
                      <a:pt x="12" y="866"/>
                    </a:lnTo>
                    <a:lnTo>
                      <a:pt x="19" y="863"/>
                    </a:lnTo>
                    <a:lnTo>
                      <a:pt x="26" y="861"/>
                    </a:lnTo>
                    <a:lnTo>
                      <a:pt x="34" y="858"/>
                    </a:lnTo>
                    <a:lnTo>
                      <a:pt x="42" y="857"/>
                    </a:lnTo>
                    <a:lnTo>
                      <a:pt x="49" y="855"/>
                    </a:lnTo>
                    <a:lnTo>
                      <a:pt x="57" y="852"/>
                    </a:lnTo>
                    <a:lnTo>
                      <a:pt x="64" y="848"/>
                    </a:lnTo>
                    <a:lnTo>
                      <a:pt x="85" y="842"/>
                    </a:lnTo>
                    <a:lnTo>
                      <a:pt x="104" y="836"/>
                    </a:lnTo>
                    <a:lnTo>
                      <a:pt x="123" y="826"/>
                    </a:lnTo>
                    <a:lnTo>
                      <a:pt x="140" y="817"/>
                    </a:lnTo>
                    <a:lnTo>
                      <a:pt x="157" y="807"/>
                    </a:lnTo>
                    <a:lnTo>
                      <a:pt x="173" y="795"/>
                    </a:lnTo>
                    <a:lnTo>
                      <a:pt x="189" y="784"/>
                    </a:lnTo>
                    <a:lnTo>
                      <a:pt x="205" y="772"/>
                    </a:lnTo>
                    <a:lnTo>
                      <a:pt x="220" y="761"/>
                    </a:lnTo>
                    <a:lnTo>
                      <a:pt x="236" y="748"/>
                    </a:lnTo>
                    <a:lnTo>
                      <a:pt x="251" y="737"/>
                    </a:lnTo>
                    <a:lnTo>
                      <a:pt x="267" y="727"/>
                    </a:lnTo>
                    <a:lnTo>
                      <a:pt x="284" y="716"/>
                    </a:lnTo>
                    <a:lnTo>
                      <a:pt x="301" y="707"/>
                    </a:lnTo>
                    <a:lnTo>
                      <a:pt x="320" y="699"/>
                    </a:lnTo>
                    <a:lnTo>
                      <a:pt x="338" y="692"/>
                    </a:lnTo>
                    <a:lnTo>
                      <a:pt x="342" y="687"/>
                    </a:lnTo>
                    <a:lnTo>
                      <a:pt x="345" y="681"/>
                    </a:lnTo>
                    <a:lnTo>
                      <a:pt x="350" y="675"/>
                    </a:lnTo>
                    <a:lnTo>
                      <a:pt x="354" y="670"/>
                    </a:lnTo>
                    <a:lnTo>
                      <a:pt x="359" y="666"/>
                    </a:lnTo>
                    <a:lnTo>
                      <a:pt x="363" y="661"/>
                    </a:lnTo>
                    <a:lnTo>
                      <a:pt x="368" y="657"/>
                    </a:lnTo>
                    <a:lnTo>
                      <a:pt x="372" y="652"/>
                    </a:lnTo>
                    <a:lnTo>
                      <a:pt x="375" y="654"/>
                    </a:lnTo>
                    <a:lnTo>
                      <a:pt x="377" y="657"/>
                    </a:lnTo>
                    <a:lnTo>
                      <a:pt x="379" y="658"/>
                    </a:lnTo>
                    <a:lnTo>
                      <a:pt x="382" y="658"/>
                    </a:lnTo>
                    <a:lnTo>
                      <a:pt x="385" y="638"/>
                    </a:lnTo>
                    <a:lnTo>
                      <a:pt x="385" y="619"/>
                    </a:lnTo>
                    <a:lnTo>
                      <a:pt x="383" y="599"/>
                    </a:lnTo>
                    <a:lnTo>
                      <a:pt x="379" y="581"/>
                    </a:lnTo>
                    <a:lnTo>
                      <a:pt x="374" y="562"/>
                    </a:lnTo>
                    <a:lnTo>
                      <a:pt x="367" y="543"/>
                    </a:lnTo>
                    <a:lnTo>
                      <a:pt x="359" y="525"/>
                    </a:lnTo>
                    <a:lnTo>
                      <a:pt x="350" y="508"/>
                    </a:lnTo>
                    <a:lnTo>
                      <a:pt x="339" y="504"/>
                    </a:lnTo>
                    <a:lnTo>
                      <a:pt x="332" y="496"/>
                    </a:lnTo>
                    <a:lnTo>
                      <a:pt x="327" y="486"/>
                    </a:lnTo>
                    <a:lnTo>
                      <a:pt x="322" y="476"/>
                    </a:lnTo>
                    <a:lnTo>
                      <a:pt x="319" y="463"/>
                    </a:lnTo>
                    <a:lnTo>
                      <a:pt x="314" y="451"/>
                    </a:lnTo>
                    <a:lnTo>
                      <a:pt x="308" y="440"/>
                    </a:lnTo>
                    <a:lnTo>
                      <a:pt x="304" y="429"/>
                    </a:lnTo>
                    <a:lnTo>
                      <a:pt x="298" y="417"/>
                    </a:lnTo>
                    <a:lnTo>
                      <a:pt x="293" y="406"/>
                    </a:lnTo>
                    <a:lnTo>
                      <a:pt x="290" y="393"/>
                    </a:lnTo>
                    <a:lnTo>
                      <a:pt x="288" y="380"/>
                    </a:lnTo>
                    <a:lnTo>
                      <a:pt x="283" y="365"/>
                    </a:lnTo>
                    <a:lnTo>
                      <a:pt x="280" y="351"/>
                    </a:lnTo>
                    <a:lnTo>
                      <a:pt x="277" y="333"/>
                    </a:lnTo>
                    <a:lnTo>
                      <a:pt x="278" y="317"/>
                    </a:lnTo>
                    <a:lnTo>
                      <a:pt x="283" y="315"/>
                    </a:lnTo>
                    <a:lnTo>
                      <a:pt x="286" y="313"/>
                    </a:lnTo>
                    <a:lnTo>
                      <a:pt x="291" y="312"/>
                    </a:lnTo>
                    <a:lnTo>
                      <a:pt x="296" y="310"/>
                    </a:lnTo>
                    <a:lnTo>
                      <a:pt x="300" y="310"/>
                    </a:lnTo>
                    <a:lnTo>
                      <a:pt x="305" y="310"/>
                    </a:lnTo>
                    <a:lnTo>
                      <a:pt x="309" y="312"/>
                    </a:lnTo>
                    <a:lnTo>
                      <a:pt x="314" y="314"/>
                    </a:lnTo>
                    <a:lnTo>
                      <a:pt x="315" y="317"/>
                    </a:lnTo>
                    <a:lnTo>
                      <a:pt x="320" y="320"/>
                    </a:lnTo>
                    <a:lnTo>
                      <a:pt x="323" y="322"/>
                    </a:lnTo>
                    <a:lnTo>
                      <a:pt x="325" y="325"/>
                    </a:lnTo>
                    <a:lnTo>
                      <a:pt x="331" y="324"/>
                    </a:lnTo>
                    <a:lnTo>
                      <a:pt x="333" y="321"/>
                    </a:lnTo>
                    <a:lnTo>
                      <a:pt x="333" y="315"/>
                    </a:lnTo>
                    <a:lnTo>
                      <a:pt x="333" y="309"/>
                    </a:lnTo>
                    <a:lnTo>
                      <a:pt x="331" y="282"/>
                    </a:lnTo>
                    <a:lnTo>
                      <a:pt x="333" y="254"/>
                    </a:lnTo>
                    <a:lnTo>
                      <a:pt x="335" y="226"/>
                    </a:lnTo>
                    <a:lnTo>
                      <a:pt x="329" y="197"/>
                    </a:lnTo>
                    <a:lnTo>
                      <a:pt x="330" y="174"/>
                    </a:lnTo>
                    <a:lnTo>
                      <a:pt x="332" y="152"/>
                    </a:lnTo>
                    <a:lnTo>
                      <a:pt x="335" y="130"/>
                    </a:lnTo>
                    <a:lnTo>
                      <a:pt x="338" y="108"/>
                    </a:lnTo>
                    <a:lnTo>
                      <a:pt x="348" y="98"/>
                    </a:lnTo>
                    <a:lnTo>
                      <a:pt x="348" y="109"/>
                    </a:lnTo>
                    <a:lnTo>
                      <a:pt x="347" y="117"/>
                    </a:lnTo>
                    <a:lnTo>
                      <a:pt x="347" y="126"/>
                    </a:lnTo>
                    <a:lnTo>
                      <a:pt x="350" y="136"/>
                    </a:lnTo>
                    <a:lnTo>
                      <a:pt x="350" y="144"/>
                    </a:lnTo>
                    <a:lnTo>
                      <a:pt x="347" y="153"/>
                    </a:lnTo>
                    <a:lnTo>
                      <a:pt x="348" y="161"/>
                    </a:lnTo>
                    <a:lnTo>
                      <a:pt x="354" y="166"/>
                    </a:lnTo>
                    <a:lnTo>
                      <a:pt x="358" y="144"/>
                    </a:lnTo>
                    <a:lnTo>
                      <a:pt x="360" y="121"/>
                    </a:lnTo>
                    <a:lnTo>
                      <a:pt x="366" y="98"/>
                    </a:lnTo>
                    <a:lnTo>
                      <a:pt x="380" y="81"/>
                    </a:lnTo>
                    <a:lnTo>
                      <a:pt x="392" y="81"/>
                    </a:lnTo>
                    <a:lnTo>
                      <a:pt x="403" y="80"/>
                    </a:lnTo>
                    <a:lnTo>
                      <a:pt x="415" y="78"/>
                    </a:lnTo>
                    <a:lnTo>
                      <a:pt x="426" y="75"/>
                    </a:lnTo>
                    <a:lnTo>
                      <a:pt x="438" y="73"/>
                    </a:lnTo>
                    <a:lnTo>
                      <a:pt x="449" y="73"/>
                    </a:lnTo>
                    <a:lnTo>
                      <a:pt x="461" y="74"/>
                    </a:lnTo>
                    <a:lnTo>
                      <a:pt x="472" y="78"/>
                    </a:lnTo>
                    <a:lnTo>
                      <a:pt x="478" y="77"/>
                    </a:lnTo>
                    <a:lnTo>
                      <a:pt x="484" y="78"/>
                    </a:lnTo>
                    <a:lnTo>
                      <a:pt x="489" y="79"/>
                    </a:lnTo>
                    <a:lnTo>
                      <a:pt x="495" y="80"/>
                    </a:lnTo>
                    <a:lnTo>
                      <a:pt x="500" y="82"/>
                    </a:lnTo>
                    <a:lnTo>
                      <a:pt x="505" y="83"/>
                    </a:lnTo>
                    <a:lnTo>
                      <a:pt x="511" y="85"/>
                    </a:lnTo>
                    <a:lnTo>
                      <a:pt x="517" y="85"/>
                    </a:lnTo>
                    <a:lnTo>
                      <a:pt x="527" y="85"/>
                    </a:lnTo>
                    <a:lnTo>
                      <a:pt x="536" y="86"/>
                    </a:lnTo>
                    <a:lnTo>
                      <a:pt x="546" y="87"/>
                    </a:lnTo>
                    <a:lnTo>
                      <a:pt x="555" y="88"/>
                    </a:lnTo>
                    <a:lnTo>
                      <a:pt x="564" y="89"/>
                    </a:lnTo>
                    <a:lnTo>
                      <a:pt x="574" y="89"/>
                    </a:lnTo>
                    <a:lnTo>
                      <a:pt x="585" y="88"/>
                    </a:lnTo>
                    <a:lnTo>
                      <a:pt x="595" y="86"/>
                    </a:lnTo>
                    <a:lnTo>
                      <a:pt x="610" y="86"/>
                    </a:lnTo>
                    <a:lnTo>
                      <a:pt x="626" y="85"/>
                    </a:lnTo>
                    <a:lnTo>
                      <a:pt x="641" y="83"/>
                    </a:lnTo>
                    <a:lnTo>
                      <a:pt x="656" y="82"/>
                    </a:lnTo>
                    <a:lnTo>
                      <a:pt x="672" y="82"/>
                    </a:lnTo>
                    <a:lnTo>
                      <a:pt x="687" y="85"/>
                    </a:lnTo>
                    <a:lnTo>
                      <a:pt x="702" y="89"/>
                    </a:lnTo>
                    <a:lnTo>
                      <a:pt x="716" y="97"/>
                    </a:lnTo>
                    <a:lnTo>
                      <a:pt x="729" y="105"/>
                    </a:lnTo>
                    <a:lnTo>
                      <a:pt x="737" y="116"/>
                    </a:lnTo>
                    <a:lnTo>
                      <a:pt x="742" y="126"/>
                    </a:lnTo>
                    <a:lnTo>
                      <a:pt x="744" y="138"/>
                    </a:lnTo>
                    <a:lnTo>
                      <a:pt x="744" y="152"/>
                    </a:lnTo>
                    <a:lnTo>
                      <a:pt x="744" y="166"/>
                    </a:lnTo>
                    <a:lnTo>
                      <a:pt x="744" y="180"/>
                    </a:lnTo>
                    <a:lnTo>
                      <a:pt x="744" y="194"/>
                    </a:lnTo>
                    <a:lnTo>
                      <a:pt x="745" y="194"/>
                    </a:lnTo>
                    <a:lnTo>
                      <a:pt x="747" y="195"/>
                    </a:lnTo>
                    <a:lnTo>
                      <a:pt x="749" y="196"/>
                    </a:lnTo>
                    <a:lnTo>
                      <a:pt x="750" y="196"/>
                    </a:lnTo>
                    <a:lnTo>
                      <a:pt x="753" y="192"/>
                    </a:lnTo>
                    <a:lnTo>
                      <a:pt x="754" y="195"/>
                    </a:lnTo>
                    <a:lnTo>
                      <a:pt x="755" y="197"/>
                    </a:lnTo>
                    <a:lnTo>
                      <a:pt x="758" y="199"/>
                    </a:lnTo>
                    <a:lnTo>
                      <a:pt x="760" y="202"/>
                    </a:lnTo>
                    <a:lnTo>
                      <a:pt x="767" y="202"/>
                    </a:lnTo>
                    <a:lnTo>
                      <a:pt x="768" y="226"/>
                    </a:lnTo>
                    <a:lnTo>
                      <a:pt x="767" y="247"/>
                    </a:lnTo>
                    <a:lnTo>
                      <a:pt x="765" y="270"/>
                    </a:lnTo>
                    <a:lnTo>
                      <a:pt x="766" y="293"/>
                    </a:lnTo>
                    <a:lnTo>
                      <a:pt x="767" y="306"/>
                    </a:lnTo>
                    <a:lnTo>
                      <a:pt x="767" y="318"/>
                    </a:lnTo>
                    <a:lnTo>
                      <a:pt x="767" y="331"/>
                    </a:lnTo>
                    <a:lnTo>
                      <a:pt x="770" y="344"/>
                    </a:lnTo>
                    <a:lnTo>
                      <a:pt x="775" y="345"/>
                    </a:lnTo>
                    <a:lnTo>
                      <a:pt x="779" y="344"/>
                    </a:lnTo>
                    <a:lnTo>
                      <a:pt x="784" y="343"/>
                    </a:lnTo>
                    <a:lnTo>
                      <a:pt x="789" y="341"/>
                    </a:lnTo>
                    <a:lnTo>
                      <a:pt x="793" y="340"/>
                    </a:lnTo>
                    <a:lnTo>
                      <a:pt x="798" y="341"/>
                    </a:lnTo>
                    <a:lnTo>
                      <a:pt x="802" y="343"/>
                    </a:lnTo>
                    <a:lnTo>
                      <a:pt x="806" y="347"/>
                    </a:lnTo>
                    <a:lnTo>
                      <a:pt x="815" y="368"/>
                    </a:lnTo>
                    <a:lnTo>
                      <a:pt x="817" y="390"/>
                    </a:lnTo>
                    <a:lnTo>
                      <a:pt x="814" y="410"/>
                    </a:lnTo>
                    <a:lnTo>
                      <a:pt x="806" y="431"/>
                    </a:lnTo>
                    <a:lnTo>
                      <a:pt x="796" y="451"/>
                    </a:lnTo>
                    <a:lnTo>
                      <a:pt x="784" y="472"/>
                    </a:lnTo>
                    <a:lnTo>
                      <a:pt x="774" y="493"/>
                    </a:lnTo>
                    <a:lnTo>
                      <a:pt x="765" y="513"/>
                    </a:lnTo>
                    <a:lnTo>
                      <a:pt x="759" y="505"/>
                    </a:lnTo>
                    <a:lnTo>
                      <a:pt x="754" y="496"/>
                    </a:lnTo>
                    <a:lnTo>
                      <a:pt x="750" y="489"/>
                    </a:lnTo>
                    <a:lnTo>
                      <a:pt x="742" y="487"/>
                    </a:lnTo>
                    <a:lnTo>
                      <a:pt x="737" y="498"/>
                    </a:lnTo>
                    <a:lnTo>
                      <a:pt x="732" y="509"/>
                    </a:lnTo>
                    <a:lnTo>
                      <a:pt x="727" y="520"/>
                    </a:lnTo>
                    <a:lnTo>
                      <a:pt x="722" y="531"/>
                    </a:lnTo>
                    <a:lnTo>
                      <a:pt x="718" y="541"/>
                    </a:lnTo>
                    <a:lnTo>
                      <a:pt x="713" y="552"/>
                    </a:lnTo>
                    <a:lnTo>
                      <a:pt x="710" y="563"/>
                    </a:lnTo>
                    <a:lnTo>
                      <a:pt x="705" y="574"/>
                    </a:lnTo>
                    <a:lnTo>
                      <a:pt x="697" y="594"/>
                    </a:lnTo>
                    <a:lnTo>
                      <a:pt x="692" y="613"/>
                    </a:lnTo>
                    <a:lnTo>
                      <a:pt x="688" y="634"/>
                    </a:lnTo>
                    <a:lnTo>
                      <a:pt x="683" y="654"/>
                    </a:lnTo>
                    <a:lnTo>
                      <a:pt x="677" y="675"/>
                    </a:lnTo>
                    <a:lnTo>
                      <a:pt x="669" y="693"/>
                    </a:lnTo>
                    <a:lnTo>
                      <a:pt x="657" y="712"/>
                    </a:lnTo>
                    <a:lnTo>
                      <a:pt x="638" y="727"/>
                    </a:lnTo>
                    <a:lnTo>
                      <a:pt x="573" y="781"/>
                    </a:lnTo>
                    <a:lnTo>
                      <a:pt x="573" y="785"/>
                    </a:lnTo>
                    <a:lnTo>
                      <a:pt x="577" y="787"/>
                    </a:lnTo>
                    <a:lnTo>
                      <a:pt x="581" y="787"/>
                    </a:lnTo>
                    <a:lnTo>
                      <a:pt x="585" y="789"/>
                    </a:lnTo>
                    <a:lnTo>
                      <a:pt x="603" y="783"/>
                    </a:lnTo>
                    <a:lnTo>
                      <a:pt x="620" y="775"/>
                    </a:lnTo>
                    <a:lnTo>
                      <a:pt x="635" y="764"/>
                    </a:lnTo>
                    <a:lnTo>
                      <a:pt x="650" y="753"/>
                    </a:lnTo>
                    <a:lnTo>
                      <a:pt x="663" y="739"/>
                    </a:lnTo>
                    <a:lnTo>
                      <a:pt x="674" y="723"/>
                    </a:lnTo>
                    <a:lnTo>
                      <a:pt x="684" y="707"/>
                    </a:lnTo>
                    <a:lnTo>
                      <a:pt x="693" y="691"/>
                    </a:lnTo>
                    <a:lnTo>
                      <a:pt x="697" y="684"/>
                    </a:lnTo>
                    <a:lnTo>
                      <a:pt x="698" y="676"/>
                    </a:lnTo>
                    <a:lnTo>
                      <a:pt x="699" y="669"/>
                    </a:lnTo>
                    <a:lnTo>
                      <a:pt x="702" y="662"/>
                    </a:lnTo>
                    <a:lnTo>
                      <a:pt x="712" y="678"/>
                    </a:lnTo>
                    <a:lnTo>
                      <a:pt x="720" y="696"/>
                    </a:lnTo>
                    <a:lnTo>
                      <a:pt x="727" y="715"/>
                    </a:lnTo>
                    <a:lnTo>
                      <a:pt x="730" y="736"/>
                    </a:lnTo>
                    <a:lnTo>
                      <a:pt x="738" y="736"/>
                    </a:lnTo>
                    <a:lnTo>
                      <a:pt x="735" y="720"/>
                    </a:lnTo>
                    <a:lnTo>
                      <a:pt x="747" y="729"/>
                    </a:lnTo>
                    <a:lnTo>
                      <a:pt x="761" y="738"/>
                    </a:lnTo>
                    <a:lnTo>
                      <a:pt x="774" y="746"/>
                    </a:lnTo>
                    <a:lnTo>
                      <a:pt x="788" y="755"/>
                    </a:lnTo>
                    <a:lnTo>
                      <a:pt x="801" y="764"/>
                    </a:lnTo>
                    <a:lnTo>
                      <a:pt x="814" y="772"/>
                    </a:lnTo>
                    <a:lnTo>
                      <a:pt x="828" y="782"/>
                    </a:lnTo>
                    <a:lnTo>
                      <a:pt x="840" y="791"/>
                    </a:lnTo>
                    <a:lnTo>
                      <a:pt x="854" y="799"/>
                    </a:lnTo>
                    <a:lnTo>
                      <a:pt x="868" y="808"/>
                    </a:lnTo>
                    <a:lnTo>
                      <a:pt x="882" y="817"/>
                    </a:lnTo>
                    <a:lnTo>
                      <a:pt x="894" y="825"/>
                    </a:lnTo>
                    <a:lnTo>
                      <a:pt x="908" y="834"/>
                    </a:lnTo>
                    <a:lnTo>
                      <a:pt x="922" y="844"/>
                    </a:lnTo>
                    <a:lnTo>
                      <a:pt x="935" y="853"/>
                    </a:lnTo>
                    <a:lnTo>
                      <a:pt x="949" y="862"/>
                    </a:lnTo>
                    <a:lnTo>
                      <a:pt x="957" y="870"/>
                    </a:lnTo>
                    <a:lnTo>
                      <a:pt x="965" y="878"/>
                    </a:lnTo>
                    <a:lnTo>
                      <a:pt x="973" y="886"/>
                    </a:lnTo>
                    <a:lnTo>
                      <a:pt x="978" y="896"/>
                    </a:lnTo>
                    <a:lnTo>
                      <a:pt x="984" y="899"/>
                    </a:lnTo>
                    <a:lnTo>
                      <a:pt x="989" y="901"/>
                    </a:lnTo>
                    <a:lnTo>
                      <a:pt x="995" y="904"/>
                    </a:lnTo>
                    <a:lnTo>
                      <a:pt x="1001" y="905"/>
                    </a:lnTo>
                    <a:lnTo>
                      <a:pt x="1005" y="908"/>
                    </a:lnTo>
                    <a:lnTo>
                      <a:pt x="1011" y="910"/>
                    </a:lnTo>
                    <a:lnTo>
                      <a:pt x="1017" y="911"/>
                    </a:lnTo>
                    <a:lnTo>
                      <a:pt x="1023" y="912"/>
                    </a:lnTo>
                    <a:lnTo>
                      <a:pt x="1025" y="908"/>
                    </a:lnTo>
                    <a:lnTo>
                      <a:pt x="1023" y="903"/>
                    </a:lnTo>
                    <a:lnTo>
                      <a:pt x="1019" y="900"/>
                    </a:lnTo>
                    <a:lnTo>
                      <a:pt x="1018" y="895"/>
                    </a:lnTo>
                    <a:lnTo>
                      <a:pt x="1010" y="891"/>
                    </a:lnTo>
                    <a:lnTo>
                      <a:pt x="1002" y="886"/>
                    </a:lnTo>
                    <a:lnTo>
                      <a:pt x="994" y="879"/>
                    </a:lnTo>
                    <a:lnTo>
                      <a:pt x="986" y="872"/>
                    </a:lnTo>
                    <a:lnTo>
                      <a:pt x="979" y="865"/>
                    </a:lnTo>
                    <a:lnTo>
                      <a:pt x="972" y="858"/>
                    </a:lnTo>
                    <a:lnTo>
                      <a:pt x="966" y="850"/>
                    </a:lnTo>
                    <a:lnTo>
                      <a:pt x="962" y="842"/>
                    </a:lnTo>
                    <a:lnTo>
                      <a:pt x="947" y="828"/>
                    </a:lnTo>
                    <a:lnTo>
                      <a:pt x="930" y="815"/>
                    </a:lnTo>
                    <a:lnTo>
                      <a:pt x="911" y="802"/>
                    </a:lnTo>
                    <a:lnTo>
                      <a:pt x="893" y="792"/>
                    </a:lnTo>
                    <a:lnTo>
                      <a:pt x="873" y="782"/>
                    </a:lnTo>
                    <a:lnTo>
                      <a:pt x="854" y="771"/>
                    </a:lnTo>
                    <a:lnTo>
                      <a:pt x="835" y="761"/>
                    </a:lnTo>
                    <a:lnTo>
                      <a:pt x="816" y="751"/>
                    </a:lnTo>
                    <a:lnTo>
                      <a:pt x="797" y="739"/>
                    </a:lnTo>
                    <a:lnTo>
                      <a:pt x="779" y="728"/>
                    </a:lnTo>
                    <a:lnTo>
                      <a:pt x="763" y="714"/>
                    </a:lnTo>
                    <a:lnTo>
                      <a:pt x="749" y="699"/>
                    </a:lnTo>
                    <a:lnTo>
                      <a:pt x="735" y="683"/>
                    </a:lnTo>
                    <a:lnTo>
                      <a:pt x="723" y="664"/>
                    </a:lnTo>
                    <a:lnTo>
                      <a:pt x="715" y="642"/>
                    </a:lnTo>
                    <a:lnTo>
                      <a:pt x="708" y="618"/>
                    </a:lnTo>
                    <a:lnTo>
                      <a:pt x="744" y="529"/>
                    </a:lnTo>
                    <a:lnTo>
                      <a:pt x="750" y="532"/>
                    </a:lnTo>
                    <a:lnTo>
                      <a:pt x="755" y="533"/>
                    </a:lnTo>
                    <a:lnTo>
                      <a:pt x="761" y="533"/>
                    </a:lnTo>
                    <a:lnTo>
                      <a:pt x="767" y="532"/>
                    </a:lnTo>
                    <a:lnTo>
                      <a:pt x="773" y="529"/>
                    </a:lnTo>
                    <a:lnTo>
                      <a:pt x="778" y="527"/>
                    </a:lnTo>
                    <a:lnTo>
                      <a:pt x="784" y="525"/>
                    </a:lnTo>
                    <a:lnTo>
                      <a:pt x="789" y="521"/>
                    </a:lnTo>
                    <a:lnTo>
                      <a:pt x="798" y="497"/>
                    </a:lnTo>
                    <a:lnTo>
                      <a:pt x="807" y="474"/>
                    </a:lnTo>
                    <a:lnTo>
                      <a:pt x="816" y="450"/>
                    </a:lnTo>
                    <a:lnTo>
                      <a:pt x="824" y="427"/>
                    </a:lnTo>
                    <a:lnTo>
                      <a:pt x="830" y="403"/>
                    </a:lnTo>
                    <a:lnTo>
                      <a:pt x="831" y="380"/>
                    </a:lnTo>
                    <a:lnTo>
                      <a:pt x="828" y="357"/>
                    </a:lnTo>
                    <a:lnTo>
                      <a:pt x="818" y="335"/>
                    </a:lnTo>
                    <a:lnTo>
                      <a:pt x="812" y="328"/>
                    </a:lnTo>
                    <a:lnTo>
                      <a:pt x="805" y="323"/>
                    </a:lnTo>
                    <a:lnTo>
                      <a:pt x="796" y="320"/>
                    </a:lnTo>
                    <a:lnTo>
                      <a:pt x="788" y="321"/>
                    </a:lnTo>
                    <a:lnTo>
                      <a:pt x="786" y="285"/>
                    </a:lnTo>
                    <a:lnTo>
                      <a:pt x="789" y="249"/>
                    </a:lnTo>
                    <a:lnTo>
                      <a:pt x="789" y="213"/>
                    </a:lnTo>
                    <a:lnTo>
                      <a:pt x="785" y="177"/>
                    </a:lnTo>
                    <a:lnTo>
                      <a:pt x="785" y="150"/>
                    </a:lnTo>
                    <a:lnTo>
                      <a:pt x="785" y="121"/>
                    </a:lnTo>
                    <a:lnTo>
                      <a:pt x="779" y="95"/>
                    </a:lnTo>
                    <a:lnTo>
                      <a:pt x="765" y="73"/>
                    </a:lnTo>
                    <a:lnTo>
                      <a:pt x="754" y="63"/>
                    </a:lnTo>
                    <a:lnTo>
                      <a:pt x="744" y="54"/>
                    </a:lnTo>
                    <a:lnTo>
                      <a:pt x="732" y="46"/>
                    </a:lnTo>
                    <a:lnTo>
                      <a:pt x="721" y="38"/>
                    </a:lnTo>
                    <a:lnTo>
                      <a:pt x="710" y="31"/>
                    </a:lnTo>
                    <a:lnTo>
                      <a:pt x="697" y="25"/>
                    </a:lnTo>
                    <a:lnTo>
                      <a:pt x="684" y="19"/>
                    </a:lnTo>
                    <a:lnTo>
                      <a:pt x="672" y="15"/>
                    </a:lnTo>
                    <a:lnTo>
                      <a:pt x="658" y="11"/>
                    </a:lnTo>
                    <a:lnTo>
                      <a:pt x="645" y="8"/>
                    </a:lnTo>
                    <a:lnTo>
                      <a:pt x="632" y="5"/>
                    </a:lnTo>
                    <a:lnTo>
                      <a:pt x="618" y="3"/>
                    </a:lnTo>
                    <a:lnTo>
                      <a:pt x="604" y="1"/>
                    </a:lnTo>
                    <a:lnTo>
                      <a:pt x="590" y="0"/>
                    </a:lnTo>
                    <a:lnTo>
                      <a:pt x="578" y="0"/>
                    </a:lnTo>
                    <a:lnTo>
                      <a:pt x="564" y="0"/>
                    </a:lnTo>
                    <a:lnTo>
                      <a:pt x="556" y="1"/>
                    </a:lnTo>
                    <a:lnTo>
                      <a:pt x="549" y="1"/>
                    </a:lnTo>
                    <a:lnTo>
                      <a:pt x="541" y="2"/>
                    </a:lnTo>
                    <a:lnTo>
                      <a:pt x="534" y="2"/>
                    </a:lnTo>
                    <a:lnTo>
                      <a:pt x="527" y="3"/>
                    </a:lnTo>
                    <a:lnTo>
                      <a:pt x="519" y="4"/>
                    </a:lnTo>
                    <a:lnTo>
                      <a:pt x="512" y="4"/>
                    </a:lnTo>
                    <a:lnTo>
                      <a:pt x="50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1" name="Freeform 151">
                <a:extLst>
                  <a:ext uri="{FF2B5EF4-FFF2-40B4-BE49-F238E27FC236}">
                    <a16:creationId xmlns:a16="http://schemas.microsoft.com/office/drawing/2014/main" id="{348642AD-BBA1-D87D-39F7-58E93EA07B39}"/>
                  </a:ext>
                </a:extLst>
              </p:cNvPr>
              <p:cNvSpPr>
                <a:spLocks/>
              </p:cNvSpPr>
              <p:nvPr/>
            </p:nvSpPr>
            <p:spPr bwMode="auto">
              <a:xfrm>
                <a:off x="2123" y="2066"/>
                <a:ext cx="19" cy="19"/>
              </a:xfrm>
              <a:custGeom>
                <a:avLst/>
                <a:gdLst>
                  <a:gd name="T0" fmla="*/ 19 w 93"/>
                  <a:gd name="T1" fmla="*/ 21 h 96"/>
                  <a:gd name="T2" fmla="*/ 23 w 93"/>
                  <a:gd name="T3" fmla="*/ 30 h 96"/>
                  <a:gd name="T4" fmla="*/ 28 w 93"/>
                  <a:gd name="T5" fmla="*/ 38 h 96"/>
                  <a:gd name="T6" fmla="*/ 33 w 93"/>
                  <a:gd name="T7" fmla="*/ 47 h 96"/>
                  <a:gd name="T8" fmla="*/ 40 w 93"/>
                  <a:gd name="T9" fmla="*/ 55 h 96"/>
                  <a:gd name="T10" fmla="*/ 46 w 93"/>
                  <a:gd name="T11" fmla="*/ 64 h 96"/>
                  <a:gd name="T12" fmla="*/ 50 w 93"/>
                  <a:gd name="T13" fmla="*/ 73 h 96"/>
                  <a:gd name="T14" fmla="*/ 56 w 93"/>
                  <a:gd name="T15" fmla="*/ 81 h 96"/>
                  <a:gd name="T16" fmla="*/ 59 w 93"/>
                  <a:gd name="T17" fmla="*/ 90 h 96"/>
                  <a:gd name="T18" fmla="*/ 62 w 93"/>
                  <a:gd name="T19" fmla="*/ 92 h 96"/>
                  <a:gd name="T20" fmla="*/ 65 w 93"/>
                  <a:gd name="T21" fmla="*/ 94 h 96"/>
                  <a:gd name="T22" fmla="*/ 67 w 93"/>
                  <a:gd name="T23" fmla="*/ 96 h 96"/>
                  <a:gd name="T24" fmla="*/ 71 w 93"/>
                  <a:gd name="T25" fmla="*/ 96 h 96"/>
                  <a:gd name="T26" fmla="*/ 78 w 93"/>
                  <a:gd name="T27" fmla="*/ 84 h 96"/>
                  <a:gd name="T28" fmla="*/ 83 w 93"/>
                  <a:gd name="T29" fmla="*/ 72 h 96"/>
                  <a:gd name="T30" fmla="*/ 89 w 93"/>
                  <a:gd name="T31" fmla="*/ 59 h 96"/>
                  <a:gd name="T32" fmla="*/ 93 w 93"/>
                  <a:gd name="T33" fmla="*/ 46 h 96"/>
                  <a:gd name="T34" fmla="*/ 80 w 93"/>
                  <a:gd name="T35" fmla="*/ 44 h 96"/>
                  <a:gd name="T36" fmla="*/ 67 w 93"/>
                  <a:gd name="T37" fmla="*/ 39 h 96"/>
                  <a:gd name="T38" fmla="*/ 56 w 93"/>
                  <a:gd name="T39" fmla="*/ 34 h 96"/>
                  <a:gd name="T40" fmla="*/ 44 w 93"/>
                  <a:gd name="T41" fmla="*/ 28 h 96"/>
                  <a:gd name="T42" fmla="*/ 33 w 93"/>
                  <a:gd name="T43" fmla="*/ 21 h 96"/>
                  <a:gd name="T44" fmla="*/ 22 w 93"/>
                  <a:gd name="T45" fmla="*/ 13 h 96"/>
                  <a:gd name="T46" fmla="*/ 10 w 93"/>
                  <a:gd name="T47" fmla="*/ 6 h 96"/>
                  <a:gd name="T48" fmla="*/ 0 w 93"/>
                  <a:gd name="T49" fmla="*/ 0 h 96"/>
                  <a:gd name="T50" fmla="*/ 3 w 93"/>
                  <a:gd name="T51" fmla="*/ 6 h 96"/>
                  <a:gd name="T52" fmla="*/ 8 w 93"/>
                  <a:gd name="T53" fmla="*/ 12 h 96"/>
                  <a:gd name="T54" fmla="*/ 12 w 93"/>
                  <a:gd name="T55" fmla="*/ 18 h 96"/>
                  <a:gd name="T56" fmla="*/ 19 w 93"/>
                  <a:gd name="T57" fmla="*/ 2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96">
                    <a:moveTo>
                      <a:pt x="19" y="21"/>
                    </a:moveTo>
                    <a:lnTo>
                      <a:pt x="23" y="30"/>
                    </a:lnTo>
                    <a:lnTo>
                      <a:pt x="28" y="38"/>
                    </a:lnTo>
                    <a:lnTo>
                      <a:pt x="33" y="47"/>
                    </a:lnTo>
                    <a:lnTo>
                      <a:pt x="40" y="55"/>
                    </a:lnTo>
                    <a:lnTo>
                      <a:pt x="46" y="64"/>
                    </a:lnTo>
                    <a:lnTo>
                      <a:pt x="50" y="73"/>
                    </a:lnTo>
                    <a:lnTo>
                      <a:pt x="56" y="81"/>
                    </a:lnTo>
                    <a:lnTo>
                      <a:pt x="59" y="90"/>
                    </a:lnTo>
                    <a:lnTo>
                      <a:pt x="62" y="92"/>
                    </a:lnTo>
                    <a:lnTo>
                      <a:pt x="65" y="94"/>
                    </a:lnTo>
                    <a:lnTo>
                      <a:pt x="67" y="96"/>
                    </a:lnTo>
                    <a:lnTo>
                      <a:pt x="71" y="96"/>
                    </a:lnTo>
                    <a:lnTo>
                      <a:pt x="78" y="84"/>
                    </a:lnTo>
                    <a:lnTo>
                      <a:pt x="83" y="72"/>
                    </a:lnTo>
                    <a:lnTo>
                      <a:pt x="89" y="59"/>
                    </a:lnTo>
                    <a:lnTo>
                      <a:pt x="93" y="46"/>
                    </a:lnTo>
                    <a:lnTo>
                      <a:pt x="80" y="44"/>
                    </a:lnTo>
                    <a:lnTo>
                      <a:pt x="67" y="39"/>
                    </a:lnTo>
                    <a:lnTo>
                      <a:pt x="56" y="34"/>
                    </a:lnTo>
                    <a:lnTo>
                      <a:pt x="44" y="28"/>
                    </a:lnTo>
                    <a:lnTo>
                      <a:pt x="33" y="21"/>
                    </a:lnTo>
                    <a:lnTo>
                      <a:pt x="22" y="13"/>
                    </a:lnTo>
                    <a:lnTo>
                      <a:pt x="10" y="6"/>
                    </a:lnTo>
                    <a:lnTo>
                      <a:pt x="0" y="0"/>
                    </a:lnTo>
                    <a:lnTo>
                      <a:pt x="3" y="6"/>
                    </a:lnTo>
                    <a:lnTo>
                      <a:pt x="8" y="12"/>
                    </a:lnTo>
                    <a:lnTo>
                      <a:pt x="12" y="18"/>
                    </a:lnTo>
                    <a:lnTo>
                      <a:pt x="1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2" name="Freeform 152">
                <a:extLst>
                  <a:ext uri="{FF2B5EF4-FFF2-40B4-BE49-F238E27FC236}">
                    <a16:creationId xmlns:a16="http://schemas.microsoft.com/office/drawing/2014/main" id="{07177F7E-BA98-9F6D-4837-524C9C01D7B3}"/>
                  </a:ext>
                </a:extLst>
              </p:cNvPr>
              <p:cNvSpPr>
                <a:spLocks/>
              </p:cNvSpPr>
              <p:nvPr/>
            </p:nvSpPr>
            <p:spPr bwMode="auto">
              <a:xfrm>
                <a:off x="2100" y="2071"/>
                <a:ext cx="8" cy="36"/>
              </a:xfrm>
              <a:custGeom>
                <a:avLst/>
                <a:gdLst>
                  <a:gd name="T0" fmla="*/ 8 w 43"/>
                  <a:gd name="T1" fmla="*/ 112 h 180"/>
                  <a:gd name="T2" fmla="*/ 9 w 43"/>
                  <a:gd name="T3" fmla="*/ 128 h 180"/>
                  <a:gd name="T4" fmla="*/ 9 w 43"/>
                  <a:gd name="T5" fmla="*/ 146 h 180"/>
                  <a:gd name="T6" fmla="*/ 9 w 43"/>
                  <a:gd name="T7" fmla="*/ 163 h 180"/>
                  <a:gd name="T8" fmla="*/ 9 w 43"/>
                  <a:gd name="T9" fmla="*/ 180 h 180"/>
                  <a:gd name="T10" fmla="*/ 19 w 43"/>
                  <a:gd name="T11" fmla="*/ 165 h 180"/>
                  <a:gd name="T12" fmla="*/ 19 w 43"/>
                  <a:gd name="T13" fmla="*/ 149 h 180"/>
                  <a:gd name="T14" fmla="*/ 17 w 43"/>
                  <a:gd name="T15" fmla="*/ 133 h 180"/>
                  <a:gd name="T16" fmla="*/ 19 w 43"/>
                  <a:gd name="T17" fmla="*/ 117 h 180"/>
                  <a:gd name="T18" fmla="*/ 27 w 43"/>
                  <a:gd name="T19" fmla="*/ 123 h 180"/>
                  <a:gd name="T20" fmla="*/ 31 w 43"/>
                  <a:gd name="T21" fmla="*/ 132 h 180"/>
                  <a:gd name="T22" fmla="*/ 32 w 43"/>
                  <a:gd name="T23" fmla="*/ 143 h 180"/>
                  <a:gd name="T24" fmla="*/ 33 w 43"/>
                  <a:gd name="T25" fmla="*/ 152 h 180"/>
                  <a:gd name="T26" fmla="*/ 43 w 43"/>
                  <a:gd name="T27" fmla="*/ 152 h 180"/>
                  <a:gd name="T28" fmla="*/ 39 w 43"/>
                  <a:gd name="T29" fmla="*/ 131 h 180"/>
                  <a:gd name="T30" fmla="*/ 35 w 43"/>
                  <a:gd name="T31" fmla="*/ 110 h 180"/>
                  <a:gd name="T32" fmla="*/ 34 w 43"/>
                  <a:gd name="T33" fmla="*/ 90 h 180"/>
                  <a:gd name="T34" fmla="*/ 33 w 43"/>
                  <a:gd name="T35" fmla="*/ 69 h 180"/>
                  <a:gd name="T36" fmla="*/ 26 w 43"/>
                  <a:gd name="T37" fmla="*/ 52 h 180"/>
                  <a:gd name="T38" fmla="*/ 19 w 43"/>
                  <a:gd name="T39" fmla="*/ 34 h 180"/>
                  <a:gd name="T40" fmla="*/ 10 w 43"/>
                  <a:gd name="T41" fmla="*/ 16 h 180"/>
                  <a:gd name="T42" fmla="*/ 0 w 43"/>
                  <a:gd name="T43" fmla="*/ 0 h 180"/>
                  <a:gd name="T44" fmla="*/ 5 w 43"/>
                  <a:gd name="T45" fmla="*/ 28 h 180"/>
                  <a:gd name="T46" fmla="*/ 11 w 43"/>
                  <a:gd name="T47" fmla="*/ 57 h 180"/>
                  <a:gd name="T48" fmla="*/ 13 w 43"/>
                  <a:gd name="T49" fmla="*/ 85 h 180"/>
                  <a:gd name="T50" fmla="*/ 8 w 43"/>
                  <a:gd name="T51" fmla="*/ 1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180">
                    <a:moveTo>
                      <a:pt x="8" y="112"/>
                    </a:moveTo>
                    <a:lnTo>
                      <a:pt x="9" y="128"/>
                    </a:lnTo>
                    <a:lnTo>
                      <a:pt x="9" y="146"/>
                    </a:lnTo>
                    <a:lnTo>
                      <a:pt x="9" y="163"/>
                    </a:lnTo>
                    <a:lnTo>
                      <a:pt x="9" y="180"/>
                    </a:lnTo>
                    <a:lnTo>
                      <a:pt x="19" y="165"/>
                    </a:lnTo>
                    <a:lnTo>
                      <a:pt x="19" y="149"/>
                    </a:lnTo>
                    <a:lnTo>
                      <a:pt x="17" y="133"/>
                    </a:lnTo>
                    <a:lnTo>
                      <a:pt x="19" y="117"/>
                    </a:lnTo>
                    <a:lnTo>
                      <a:pt x="27" y="123"/>
                    </a:lnTo>
                    <a:lnTo>
                      <a:pt x="31" y="132"/>
                    </a:lnTo>
                    <a:lnTo>
                      <a:pt x="32" y="143"/>
                    </a:lnTo>
                    <a:lnTo>
                      <a:pt x="33" y="152"/>
                    </a:lnTo>
                    <a:lnTo>
                      <a:pt x="43" y="152"/>
                    </a:lnTo>
                    <a:lnTo>
                      <a:pt x="39" y="131"/>
                    </a:lnTo>
                    <a:lnTo>
                      <a:pt x="35" y="110"/>
                    </a:lnTo>
                    <a:lnTo>
                      <a:pt x="34" y="90"/>
                    </a:lnTo>
                    <a:lnTo>
                      <a:pt x="33" y="69"/>
                    </a:lnTo>
                    <a:lnTo>
                      <a:pt x="26" y="52"/>
                    </a:lnTo>
                    <a:lnTo>
                      <a:pt x="19" y="34"/>
                    </a:lnTo>
                    <a:lnTo>
                      <a:pt x="10" y="16"/>
                    </a:lnTo>
                    <a:lnTo>
                      <a:pt x="0" y="0"/>
                    </a:lnTo>
                    <a:lnTo>
                      <a:pt x="5" y="28"/>
                    </a:lnTo>
                    <a:lnTo>
                      <a:pt x="11" y="57"/>
                    </a:lnTo>
                    <a:lnTo>
                      <a:pt x="13" y="85"/>
                    </a:lnTo>
                    <a:lnTo>
                      <a:pt x="8" y="112"/>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3" name="Freeform 153">
                <a:extLst>
                  <a:ext uri="{FF2B5EF4-FFF2-40B4-BE49-F238E27FC236}">
                    <a16:creationId xmlns:a16="http://schemas.microsoft.com/office/drawing/2014/main" id="{196A7CB2-8B2C-6906-6B65-E1CCEC1F4D9D}"/>
                  </a:ext>
                </a:extLst>
              </p:cNvPr>
              <p:cNvSpPr>
                <a:spLocks/>
              </p:cNvSpPr>
              <p:nvPr/>
            </p:nvSpPr>
            <p:spPr bwMode="auto">
              <a:xfrm>
                <a:off x="2012" y="2075"/>
                <a:ext cx="7" cy="33"/>
              </a:xfrm>
              <a:custGeom>
                <a:avLst/>
                <a:gdLst>
                  <a:gd name="T0" fmla="*/ 3 w 37"/>
                  <a:gd name="T1" fmla="*/ 105 h 162"/>
                  <a:gd name="T2" fmla="*/ 4 w 37"/>
                  <a:gd name="T3" fmla="*/ 118 h 162"/>
                  <a:gd name="T4" fmla="*/ 2 w 37"/>
                  <a:gd name="T5" fmla="*/ 133 h 162"/>
                  <a:gd name="T6" fmla="*/ 0 w 37"/>
                  <a:gd name="T7" fmla="*/ 147 h 162"/>
                  <a:gd name="T8" fmla="*/ 3 w 37"/>
                  <a:gd name="T9" fmla="*/ 162 h 162"/>
                  <a:gd name="T10" fmla="*/ 2 w 37"/>
                  <a:gd name="T11" fmla="*/ 145 h 162"/>
                  <a:gd name="T12" fmla="*/ 5 w 37"/>
                  <a:gd name="T13" fmla="*/ 126 h 162"/>
                  <a:gd name="T14" fmla="*/ 10 w 37"/>
                  <a:gd name="T15" fmla="*/ 109 h 162"/>
                  <a:gd name="T16" fmla="*/ 13 w 37"/>
                  <a:gd name="T17" fmla="*/ 92 h 162"/>
                  <a:gd name="T18" fmla="*/ 20 w 37"/>
                  <a:gd name="T19" fmla="*/ 98 h 162"/>
                  <a:gd name="T20" fmla="*/ 20 w 37"/>
                  <a:gd name="T21" fmla="*/ 107 h 162"/>
                  <a:gd name="T22" fmla="*/ 18 w 37"/>
                  <a:gd name="T23" fmla="*/ 116 h 162"/>
                  <a:gd name="T24" fmla="*/ 17 w 37"/>
                  <a:gd name="T25" fmla="*/ 124 h 162"/>
                  <a:gd name="T26" fmla="*/ 19 w 37"/>
                  <a:gd name="T27" fmla="*/ 132 h 162"/>
                  <a:gd name="T28" fmla="*/ 21 w 37"/>
                  <a:gd name="T29" fmla="*/ 140 h 162"/>
                  <a:gd name="T30" fmla="*/ 22 w 37"/>
                  <a:gd name="T31" fmla="*/ 148 h 162"/>
                  <a:gd name="T32" fmla="*/ 22 w 37"/>
                  <a:gd name="T33" fmla="*/ 156 h 162"/>
                  <a:gd name="T34" fmla="*/ 25 w 37"/>
                  <a:gd name="T35" fmla="*/ 142 h 162"/>
                  <a:gd name="T36" fmla="*/ 27 w 37"/>
                  <a:gd name="T37" fmla="*/ 129 h 162"/>
                  <a:gd name="T38" fmla="*/ 32 w 37"/>
                  <a:gd name="T39" fmla="*/ 115 h 162"/>
                  <a:gd name="T40" fmla="*/ 37 w 37"/>
                  <a:gd name="T41" fmla="*/ 101 h 162"/>
                  <a:gd name="T42" fmla="*/ 35 w 37"/>
                  <a:gd name="T43" fmla="*/ 76 h 162"/>
                  <a:gd name="T44" fmla="*/ 33 w 37"/>
                  <a:gd name="T45" fmla="*/ 48 h 162"/>
                  <a:gd name="T46" fmla="*/ 29 w 37"/>
                  <a:gd name="T47" fmla="*/ 23 h 162"/>
                  <a:gd name="T48" fmla="*/ 19 w 37"/>
                  <a:gd name="T49" fmla="*/ 0 h 162"/>
                  <a:gd name="T50" fmla="*/ 6 w 37"/>
                  <a:gd name="T51" fmla="*/ 24 h 162"/>
                  <a:gd name="T52" fmla="*/ 1 w 37"/>
                  <a:gd name="T53" fmla="*/ 51 h 162"/>
                  <a:gd name="T54" fmla="*/ 0 w 37"/>
                  <a:gd name="T55" fmla="*/ 78 h 162"/>
                  <a:gd name="T56" fmla="*/ 3 w 37"/>
                  <a:gd name="T57" fmla="*/ 10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62">
                    <a:moveTo>
                      <a:pt x="3" y="105"/>
                    </a:moveTo>
                    <a:lnTo>
                      <a:pt x="4" y="118"/>
                    </a:lnTo>
                    <a:lnTo>
                      <a:pt x="2" y="133"/>
                    </a:lnTo>
                    <a:lnTo>
                      <a:pt x="0" y="147"/>
                    </a:lnTo>
                    <a:lnTo>
                      <a:pt x="3" y="162"/>
                    </a:lnTo>
                    <a:lnTo>
                      <a:pt x="2" y="145"/>
                    </a:lnTo>
                    <a:lnTo>
                      <a:pt x="5" y="126"/>
                    </a:lnTo>
                    <a:lnTo>
                      <a:pt x="10" y="109"/>
                    </a:lnTo>
                    <a:lnTo>
                      <a:pt x="13" y="92"/>
                    </a:lnTo>
                    <a:lnTo>
                      <a:pt x="20" y="98"/>
                    </a:lnTo>
                    <a:lnTo>
                      <a:pt x="20" y="107"/>
                    </a:lnTo>
                    <a:lnTo>
                      <a:pt x="18" y="116"/>
                    </a:lnTo>
                    <a:lnTo>
                      <a:pt x="17" y="124"/>
                    </a:lnTo>
                    <a:lnTo>
                      <a:pt x="19" y="132"/>
                    </a:lnTo>
                    <a:lnTo>
                      <a:pt x="21" y="140"/>
                    </a:lnTo>
                    <a:lnTo>
                      <a:pt x="22" y="148"/>
                    </a:lnTo>
                    <a:lnTo>
                      <a:pt x="22" y="156"/>
                    </a:lnTo>
                    <a:lnTo>
                      <a:pt x="25" y="142"/>
                    </a:lnTo>
                    <a:lnTo>
                      <a:pt x="27" y="129"/>
                    </a:lnTo>
                    <a:lnTo>
                      <a:pt x="32" y="115"/>
                    </a:lnTo>
                    <a:lnTo>
                      <a:pt x="37" y="101"/>
                    </a:lnTo>
                    <a:lnTo>
                      <a:pt x="35" y="76"/>
                    </a:lnTo>
                    <a:lnTo>
                      <a:pt x="33" y="48"/>
                    </a:lnTo>
                    <a:lnTo>
                      <a:pt x="29" y="23"/>
                    </a:lnTo>
                    <a:lnTo>
                      <a:pt x="19" y="0"/>
                    </a:lnTo>
                    <a:lnTo>
                      <a:pt x="6" y="24"/>
                    </a:lnTo>
                    <a:lnTo>
                      <a:pt x="1" y="51"/>
                    </a:lnTo>
                    <a:lnTo>
                      <a:pt x="0" y="78"/>
                    </a:lnTo>
                    <a:lnTo>
                      <a:pt x="3"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4" name="Freeform 154">
                <a:extLst>
                  <a:ext uri="{FF2B5EF4-FFF2-40B4-BE49-F238E27FC236}">
                    <a16:creationId xmlns:a16="http://schemas.microsoft.com/office/drawing/2014/main" id="{E54E2775-C752-70B6-DE37-F164DA450A61}"/>
                  </a:ext>
                </a:extLst>
              </p:cNvPr>
              <p:cNvSpPr>
                <a:spLocks/>
              </p:cNvSpPr>
              <p:nvPr/>
            </p:nvSpPr>
            <p:spPr bwMode="auto">
              <a:xfrm>
                <a:off x="2317" y="2078"/>
                <a:ext cx="23" cy="8"/>
              </a:xfrm>
              <a:custGeom>
                <a:avLst/>
                <a:gdLst>
                  <a:gd name="T0" fmla="*/ 0 w 115"/>
                  <a:gd name="T1" fmla="*/ 24 h 36"/>
                  <a:gd name="T2" fmla="*/ 2 w 115"/>
                  <a:gd name="T3" fmla="*/ 28 h 36"/>
                  <a:gd name="T4" fmla="*/ 3 w 115"/>
                  <a:gd name="T5" fmla="*/ 31 h 36"/>
                  <a:gd name="T6" fmla="*/ 4 w 115"/>
                  <a:gd name="T7" fmla="*/ 33 h 36"/>
                  <a:gd name="T8" fmla="*/ 7 w 115"/>
                  <a:gd name="T9" fmla="*/ 36 h 36"/>
                  <a:gd name="T10" fmla="*/ 12 w 115"/>
                  <a:gd name="T11" fmla="*/ 31 h 36"/>
                  <a:gd name="T12" fmla="*/ 16 w 115"/>
                  <a:gd name="T13" fmla="*/ 31 h 36"/>
                  <a:gd name="T14" fmla="*/ 22 w 115"/>
                  <a:gd name="T15" fmla="*/ 31 h 36"/>
                  <a:gd name="T16" fmla="*/ 28 w 115"/>
                  <a:gd name="T17" fmla="*/ 29 h 36"/>
                  <a:gd name="T18" fmla="*/ 37 w 115"/>
                  <a:gd name="T19" fmla="*/ 22 h 36"/>
                  <a:gd name="T20" fmla="*/ 47 w 115"/>
                  <a:gd name="T21" fmla="*/ 17 h 36"/>
                  <a:gd name="T22" fmla="*/ 59 w 115"/>
                  <a:gd name="T23" fmla="*/ 15 h 36"/>
                  <a:gd name="T24" fmla="*/ 70 w 115"/>
                  <a:gd name="T25" fmla="*/ 14 h 36"/>
                  <a:gd name="T26" fmla="*/ 82 w 115"/>
                  <a:gd name="T27" fmla="*/ 14 h 36"/>
                  <a:gd name="T28" fmla="*/ 93 w 115"/>
                  <a:gd name="T29" fmla="*/ 14 h 36"/>
                  <a:gd name="T30" fmla="*/ 104 w 115"/>
                  <a:gd name="T31" fmla="*/ 13 h 36"/>
                  <a:gd name="T32" fmla="*/ 115 w 115"/>
                  <a:gd name="T33" fmla="*/ 12 h 36"/>
                  <a:gd name="T34" fmla="*/ 101 w 115"/>
                  <a:gd name="T35" fmla="*/ 4 h 36"/>
                  <a:gd name="T36" fmla="*/ 88 w 115"/>
                  <a:gd name="T37" fmla="*/ 0 h 36"/>
                  <a:gd name="T38" fmla="*/ 73 w 115"/>
                  <a:gd name="T39" fmla="*/ 0 h 36"/>
                  <a:gd name="T40" fmla="*/ 58 w 115"/>
                  <a:gd name="T41" fmla="*/ 3 h 36"/>
                  <a:gd name="T42" fmla="*/ 43 w 115"/>
                  <a:gd name="T43" fmla="*/ 7 h 36"/>
                  <a:gd name="T44" fmla="*/ 28 w 115"/>
                  <a:gd name="T45" fmla="*/ 13 h 36"/>
                  <a:gd name="T46" fmla="*/ 14 w 115"/>
                  <a:gd name="T47" fmla="*/ 19 h 36"/>
                  <a:gd name="T48" fmla="*/ 0 w 115"/>
                  <a:gd name="T4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36">
                    <a:moveTo>
                      <a:pt x="0" y="24"/>
                    </a:moveTo>
                    <a:lnTo>
                      <a:pt x="2" y="28"/>
                    </a:lnTo>
                    <a:lnTo>
                      <a:pt x="3" y="31"/>
                    </a:lnTo>
                    <a:lnTo>
                      <a:pt x="4" y="33"/>
                    </a:lnTo>
                    <a:lnTo>
                      <a:pt x="7" y="36"/>
                    </a:lnTo>
                    <a:lnTo>
                      <a:pt x="12" y="31"/>
                    </a:lnTo>
                    <a:lnTo>
                      <a:pt x="16" y="31"/>
                    </a:lnTo>
                    <a:lnTo>
                      <a:pt x="22" y="31"/>
                    </a:lnTo>
                    <a:lnTo>
                      <a:pt x="28" y="29"/>
                    </a:lnTo>
                    <a:lnTo>
                      <a:pt x="37" y="22"/>
                    </a:lnTo>
                    <a:lnTo>
                      <a:pt x="47" y="17"/>
                    </a:lnTo>
                    <a:lnTo>
                      <a:pt x="59" y="15"/>
                    </a:lnTo>
                    <a:lnTo>
                      <a:pt x="70" y="14"/>
                    </a:lnTo>
                    <a:lnTo>
                      <a:pt x="82" y="14"/>
                    </a:lnTo>
                    <a:lnTo>
                      <a:pt x="93" y="14"/>
                    </a:lnTo>
                    <a:lnTo>
                      <a:pt x="104" y="13"/>
                    </a:lnTo>
                    <a:lnTo>
                      <a:pt x="115" y="12"/>
                    </a:lnTo>
                    <a:lnTo>
                      <a:pt x="101" y="4"/>
                    </a:lnTo>
                    <a:lnTo>
                      <a:pt x="88" y="0"/>
                    </a:lnTo>
                    <a:lnTo>
                      <a:pt x="73" y="0"/>
                    </a:lnTo>
                    <a:lnTo>
                      <a:pt x="58" y="3"/>
                    </a:lnTo>
                    <a:lnTo>
                      <a:pt x="43" y="7"/>
                    </a:lnTo>
                    <a:lnTo>
                      <a:pt x="28" y="13"/>
                    </a:lnTo>
                    <a:lnTo>
                      <a:pt x="14" y="19"/>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5" name="Freeform 155">
                <a:extLst>
                  <a:ext uri="{FF2B5EF4-FFF2-40B4-BE49-F238E27FC236}">
                    <a16:creationId xmlns:a16="http://schemas.microsoft.com/office/drawing/2014/main" id="{8CB31BB6-B6F3-5A91-4D7B-96728CB3AECA}"/>
                  </a:ext>
                </a:extLst>
              </p:cNvPr>
              <p:cNvSpPr>
                <a:spLocks/>
              </p:cNvSpPr>
              <p:nvPr/>
            </p:nvSpPr>
            <p:spPr bwMode="auto">
              <a:xfrm>
                <a:off x="2364" y="2081"/>
                <a:ext cx="17" cy="5"/>
              </a:xfrm>
              <a:custGeom>
                <a:avLst/>
                <a:gdLst>
                  <a:gd name="T0" fmla="*/ 0 w 84"/>
                  <a:gd name="T1" fmla="*/ 12 h 28"/>
                  <a:gd name="T2" fmla="*/ 7 w 84"/>
                  <a:gd name="T3" fmla="*/ 12 h 28"/>
                  <a:gd name="T4" fmla="*/ 14 w 84"/>
                  <a:gd name="T5" fmla="*/ 12 h 28"/>
                  <a:gd name="T6" fmla="*/ 22 w 84"/>
                  <a:gd name="T7" fmla="*/ 13 h 28"/>
                  <a:gd name="T8" fmla="*/ 29 w 84"/>
                  <a:gd name="T9" fmla="*/ 15 h 28"/>
                  <a:gd name="T10" fmla="*/ 37 w 84"/>
                  <a:gd name="T11" fmla="*/ 16 h 28"/>
                  <a:gd name="T12" fmla="*/ 44 w 84"/>
                  <a:gd name="T13" fmla="*/ 17 h 28"/>
                  <a:gd name="T14" fmla="*/ 51 w 84"/>
                  <a:gd name="T15" fmla="*/ 18 h 28"/>
                  <a:gd name="T16" fmla="*/ 57 w 84"/>
                  <a:gd name="T17" fmla="*/ 20 h 28"/>
                  <a:gd name="T18" fmla="*/ 63 w 84"/>
                  <a:gd name="T19" fmla="*/ 23 h 28"/>
                  <a:gd name="T20" fmla="*/ 70 w 84"/>
                  <a:gd name="T21" fmla="*/ 26 h 28"/>
                  <a:gd name="T22" fmla="*/ 78 w 84"/>
                  <a:gd name="T23" fmla="*/ 28 h 28"/>
                  <a:gd name="T24" fmla="*/ 84 w 84"/>
                  <a:gd name="T25" fmla="*/ 26 h 28"/>
                  <a:gd name="T26" fmla="*/ 81 w 84"/>
                  <a:gd name="T27" fmla="*/ 21 h 28"/>
                  <a:gd name="T28" fmla="*/ 75 w 84"/>
                  <a:gd name="T29" fmla="*/ 17 h 28"/>
                  <a:gd name="T30" fmla="*/ 70 w 84"/>
                  <a:gd name="T31" fmla="*/ 13 h 28"/>
                  <a:gd name="T32" fmla="*/ 65 w 84"/>
                  <a:gd name="T33" fmla="*/ 9 h 28"/>
                  <a:gd name="T34" fmla="*/ 58 w 84"/>
                  <a:gd name="T35" fmla="*/ 7 h 28"/>
                  <a:gd name="T36" fmla="*/ 51 w 84"/>
                  <a:gd name="T37" fmla="*/ 4 h 28"/>
                  <a:gd name="T38" fmla="*/ 45 w 84"/>
                  <a:gd name="T39" fmla="*/ 2 h 28"/>
                  <a:gd name="T40" fmla="*/ 38 w 84"/>
                  <a:gd name="T41" fmla="*/ 0 h 28"/>
                  <a:gd name="T42" fmla="*/ 0 w 84"/>
                  <a:gd name="T43" fmla="*/ 5 h 28"/>
                  <a:gd name="T44" fmla="*/ 0 w 84"/>
                  <a:gd name="T45"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28">
                    <a:moveTo>
                      <a:pt x="0" y="12"/>
                    </a:moveTo>
                    <a:lnTo>
                      <a:pt x="7" y="12"/>
                    </a:lnTo>
                    <a:lnTo>
                      <a:pt x="14" y="12"/>
                    </a:lnTo>
                    <a:lnTo>
                      <a:pt x="22" y="13"/>
                    </a:lnTo>
                    <a:lnTo>
                      <a:pt x="29" y="15"/>
                    </a:lnTo>
                    <a:lnTo>
                      <a:pt x="37" y="16"/>
                    </a:lnTo>
                    <a:lnTo>
                      <a:pt x="44" y="17"/>
                    </a:lnTo>
                    <a:lnTo>
                      <a:pt x="51" y="18"/>
                    </a:lnTo>
                    <a:lnTo>
                      <a:pt x="57" y="20"/>
                    </a:lnTo>
                    <a:lnTo>
                      <a:pt x="63" y="23"/>
                    </a:lnTo>
                    <a:lnTo>
                      <a:pt x="70" y="26"/>
                    </a:lnTo>
                    <a:lnTo>
                      <a:pt x="78" y="28"/>
                    </a:lnTo>
                    <a:lnTo>
                      <a:pt x="84" y="26"/>
                    </a:lnTo>
                    <a:lnTo>
                      <a:pt x="81" y="21"/>
                    </a:lnTo>
                    <a:lnTo>
                      <a:pt x="75" y="17"/>
                    </a:lnTo>
                    <a:lnTo>
                      <a:pt x="70" y="13"/>
                    </a:lnTo>
                    <a:lnTo>
                      <a:pt x="65" y="9"/>
                    </a:lnTo>
                    <a:lnTo>
                      <a:pt x="58" y="7"/>
                    </a:lnTo>
                    <a:lnTo>
                      <a:pt x="51" y="4"/>
                    </a:lnTo>
                    <a:lnTo>
                      <a:pt x="45" y="2"/>
                    </a:lnTo>
                    <a:lnTo>
                      <a:pt x="38" y="0"/>
                    </a:lnTo>
                    <a:lnTo>
                      <a:pt x="0" y="5"/>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6" name="Freeform 156">
                <a:extLst>
                  <a:ext uri="{FF2B5EF4-FFF2-40B4-BE49-F238E27FC236}">
                    <a16:creationId xmlns:a16="http://schemas.microsoft.com/office/drawing/2014/main" id="{E3EF2939-862C-3095-72B9-1761C92984E4}"/>
                  </a:ext>
                </a:extLst>
              </p:cNvPr>
              <p:cNvSpPr>
                <a:spLocks/>
              </p:cNvSpPr>
              <p:nvPr/>
            </p:nvSpPr>
            <p:spPr bwMode="auto">
              <a:xfrm>
                <a:off x="2140" y="2088"/>
                <a:ext cx="15" cy="14"/>
              </a:xfrm>
              <a:custGeom>
                <a:avLst/>
                <a:gdLst>
                  <a:gd name="T0" fmla="*/ 0 w 77"/>
                  <a:gd name="T1" fmla="*/ 12 h 71"/>
                  <a:gd name="T2" fmla="*/ 9 w 77"/>
                  <a:gd name="T3" fmla="*/ 19 h 71"/>
                  <a:gd name="T4" fmla="*/ 18 w 77"/>
                  <a:gd name="T5" fmla="*/ 27 h 71"/>
                  <a:gd name="T6" fmla="*/ 27 w 77"/>
                  <a:gd name="T7" fmla="*/ 36 h 71"/>
                  <a:gd name="T8" fmla="*/ 35 w 77"/>
                  <a:gd name="T9" fmla="*/ 45 h 71"/>
                  <a:gd name="T10" fmla="*/ 43 w 77"/>
                  <a:gd name="T11" fmla="*/ 53 h 71"/>
                  <a:gd name="T12" fmla="*/ 51 w 77"/>
                  <a:gd name="T13" fmla="*/ 61 h 71"/>
                  <a:gd name="T14" fmla="*/ 60 w 77"/>
                  <a:gd name="T15" fmla="*/ 67 h 71"/>
                  <a:gd name="T16" fmla="*/ 70 w 77"/>
                  <a:gd name="T17" fmla="*/ 71 h 71"/>
                  <a:gd name="T18" fmla="*/ 76 w 77"/>
                  <a:gd name="T19" fmla="*/ 65 h 71"/>
                  <a:gd name="T20" fmla="*/ 77 w 77"/>
                  <a:gd name="T21" fmla="*/ 57 h 71"/>
                  <a:gd name="T22" fmla="*/ 76 w 77"/>
                  <a:gd name="T23" fmla="*/ 47 h 71"/>
                  <a:gd name="T24" fmla="*/ 74 w 77"/>
                  <a:gd name="T25" fmla="*/ 38 h 71"/>
                  <a:gd name="T26" fmla="*/ 65 w 77"/>
                  <a:gd name="T27" fmla="*/ 36 h 71"/>
                  <a:gd name="T28" fmla="*/ 59 w 77"/>
                  <a:gd name="T29" fmla="*/ 31 h 71"/>
                  <a:gd name="T30" fmla="*/ 53 w 77"/>
                  <a:gd name="T31" fmla="*/ 27 h 71"/>
                  <a:gd name="T32" fmla="*/ 47 w 77"/>
                  <a:gd name="T33" fmla="*/ 21 h 71"/>
                  <a:gd name="T34" fmla="*/ 41 w 77"/>
                  <a:gd name="T35" fmla="*/ 15 h 71"/>
                  <a:gd name="T36" fmla="*/ 35 w 77"/>
                  <a:gd name="T37" fmla="*/ 10 h 71"/>
                  <a:gd name="T38" fmla="*/ 29 w 77"/>
                  <a:gd name="T39" fmla="*/ 5 h 71"/>
                  <a:gd name="T40" fmla="*/ 21 w 77"/>
                  <a:gd name="T41" fmla="*/ 0 h 71"/>
                  <a:gd name="T42" fmla="*/ 14 w 77"/>
                  <a:gd name="T43" fmla="*/ 2 h 71"/>
                  <a:gd name="T44" fmla="*/ 9 w 77"/>
                  <a:gd name="T45" fmla="*/ 4 h 71"/>
                  <a:gd name="T46" fmla="*/ 5 w 77"/>
                  <a:gd name="T47" fmla="*/ 8 h 71"/>
                  <a:gd name="T48" fmla="*/ 0 w 77"/>
                  <a:gd name="T49"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71">
                    <a:moveTo>
                      <a:pt x="0" y="12"/>
                    </a:moveTo>
                    <a:lnTo>
                      <a:pt x="9" y="19"/>
                    </a:lnTo>
                    <a:lnTo>
                      <a:pt x="18" y="27"/>
                    </a:lnTo>
                    <a:lnTo>
                      <a:pt x="27" y="36"/>
                    </a:lnTo>
                    <a:lnTo>
                      <a:pt x="35" y="45"/>
                    </a:lnTo>
                    <a:lnTo>
                      <a:pt x="43" y="53"/>
                    </a:lnTo>
                    <a:lnTo>
                      <a:pt x="51" y="61"/>
                    </a:lnTo>
                    <a:lnTo>
                      <a:pt x="60" y="67"/>
                    </a:lnTo>
                    <a:lnTo>
                      <a:pt x="70" y="71"/>
                    </a:lnTo>
                    <a:lnTo>
                      <a:pt x="76" y="65"/>
                    </a:lnTo>
                    <a:lnTo>
                      <a:pt x="77" y="57"/>
                    </a:lnTo>
                    <a:lnTo>
                      <a:pt x="76" y="47"/>
                    </a:lnTo>
                    <a:lnTo>
                      <a:pt x="74" y="38"/>
                    </a:lnTo>
                    <a:lnTo>
                      <a:pt x="65" y="36"/>
                    </a:lnTo>
                    <a:lnTo>
                      <a:pt x="59" y="31"/>
                    </a:lnTo>
                    <a:lnTo>
                      <a:pt x="53" y="27"/>
                    </a:lnTo>
                    <a:lnTo>
                      <a:pt x="47" y="21"/>
                    </a:lnTo>
                    <a:lnTo>
                      <a:pt x="41" y="15"/>
                    </a:lnTo>
                    <a:lnTo>
                      <a:pt x="35" y="10"/>
                    </a:lnTo>
                    <a:lnTo>
                      <a:pt x="29" y="5"/>
                    </a:lnTo>
                    <a:lnTo>
                      <a:pt x="21" y="0"/>
                    </a:lnTo>
                    <a:lnTo>
                      <a:pt x="14" y="2"/>
                    </a:lnTo>
                    <a:lnTo>
                      <a:pt x="9" y="4"/>
                    </a:lnTo>
                    <a:lnTo>
                      <a:pt x="5" y="8"/>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7" name="Freeform 157">
                <a:extLst>
                  <a:ext uri="{FF2B5EF4-FFF2-40B4-BE49-F238E27FC236}">
                    <a16:creationId xmlns:a16="http://schemas.microsoft.com/office/drawing/2014/main" id="{A93CBBE3-B80F-B9E3-D489-A64E6AD0EDD2}"/>
                  </a:ext>
                </a:extLst>
              </p:cNvPr>
              <p:cNvSpPr>
                <a:spLocks/>
              </p:cNvSpPr>
              <p:nvPr/>
            </p:nvSpPr>
            <p:spPr bwMode="auto">
              <a:xfrm>
                <a:off x="2117" y="2090"/>
                <a:ext cx="14" cy="9"/>
              </a:xfrm>
              <a:custGeom>
                <a:avLst/>
                <a:gdLst>
                  <a:gd name="T0" fmla="*/ 0 w 72"/>
                  <a:gd name="T1" fmla="*/ 42 h 46"/>
                  <a:gd name="T2" fmla="*/ 3 w 72"/>
                  <a:gd name="T3" fmla="*/ 46 h 46"/>
                  <a:gd name="T4" fmla="*/ 8 w 72"/>
                  <a:gd name="T5" fmla="*/ 46 h 46"/>
                  <a:gd name="T6" fmla="*/ 13 w 72"/>
                  <a:gd name="T7" fmla="*/ 44 h 46"/>
                  <a:gd name="T8" fmla="*/ 19 w 72"/>
                  <a:gd name="T9" fmla="*/ 43 h 46"/>
                  <a:gd name="T10" fmla="*/ 25 w 72"/>
                  <a:gd name="T11" fmla="*/ 39 h 46"/>
                  <a:gd name="T12" fmla="*/ 31 w 72"/>
                  <a:gd name="T13" fmla="*/ 35 h 46"/>
                  <a:gd name="T14" fmla="*/ 37 w 72"/>
                  <a:gd name="T15" fmla="*/ 31 h 46"/>
                  <a:gd name="T16" fmla="*/ 43 w 72"/>
                  <a:gd name="T17" fmla="*/ 27 h 46"/>
                  <a:gd name="T18" fmla="*/ 50 w 72"/>
                  <a:gd name="T19" fmla="*/ 24 h 46"/>
                  <a:gd name="T20" fmla="*/ 57 w 72"/>
                  <a:gd name="T21" fmla="*/ 19 h 46"/>
                  <a:gd name="T22" fmla="*/ 64 w 72"/>
                  <a:gd name="T23" fmla="*/ 16 h 46"/>
                  <a:gd name="T24" fmla="*/ 70 w 72"/>
                  <a:gd name="T25" fmla="*/ 11 h 46"/>
                  <a:gd name="T26" fmla="*/ 72 w 72"/>
                  <a:gd name="T27" fmla="*/ 3 h 46"/>
                  <a:gd name="T28" fmla="*/ 70 w 72"/>
                  <a:gd name="T29" fmla="*/ 1 h 46"/>
                  <a:gd name="T30" fmla="*/ 66 w 72"/>
                  <a:gd name="T31" fmla="*/ 0 h 46"/>
                  <a:gd name="T32" fmla="*/ 60 w 72"/>
                  <a:gd name="T33" fmla="*/ 0 h 46"/>
                  <a:gd name="T34" fmla="*/ 56 w 72"/>
                  <a:gd name="T35" fmla="*/ 2 h 46"/>
                  <a:gd name="T36" fmla="*/ 49 w 72"/>
                  <a:gd name="T37" fmla="*/ 3 h 46"/>
                  <a:gd name="T38" fmla="*/ 43 w 72"/>
                  <a:gd name="T39" fmla="*/ 5 h 46"/>
                  <a:gd name="T40" fmla="*/ 37 w 72"/>
                  <a:gd name="T41" fmla="*/ 7 h 46"/>
                  <a:gd name="T42" fmla="*/ 32 w 72"/>
                  <a:gd name="T43" fmla="*/ 8 h 46"/>
                  <a:gd name="T44" fmla="*/ 24 w 72"/>
                  <a:gd name="T45" fmla="*/ 15 h 46"/>
                  <a:gd name="T46" fmla="*/ 12 w 72"/>
                  <a:gd name="T47" fmla="*/ 21 h 46"/>
                  <a:gd name="T48" fmla="*/ 3 w 72"/>
                  <a:gd name="T49" fmla="*/ 29 h 46"/>
                  <a:gd name="T50" fmla="*/ 0 w 72"/>
                  <a:gd name="T51"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46">
                    <a:moveTo>
                      <a:pt x="0" y="42"/>
                    </a:moveTo>
                    <a:lnTo>
                      <a:pt x="3" y="46"/>
                    </a:lnTo>
                    <a:lnTo>
                      <a:pt x="8" y="46"/>
                    </a:lnTo>
                    <a:lnTo>
                      <a:pt x="13" y="44"/>
                    </a:lnTo>
                    <a:lnTo>
                      <a:pt x="19" y="43"/>
                    </a:lnTo>
                    <a:lnTo>
                      <a:pt x="25" y="39"/>
                    </a:lnTo>
                    <a:lnTo>
                      <a:pt x="31" y="35"/>
                    </a:lnTo>
                    <a:lnTo>
                      <a:pt x="37" y="31"/>
                    </a:lnTo>
                    <a:lnTo>
                      <a:pt x="43" y="27"/>
                    </a:lnTo>
                    <a:lnTo>
                      <a:pt x="50" y="24"/>
                    </a:lnTo>
                    <a:lnTo>
                      <a:pt x="57" y="19"/>
                    </a:lnTo>
                    <a:lnTo>
                      <a:pt x="64" y="16"/>
                    </a:lnTo>
                    <a:lnTo>
                      <a:pt x="70" y="11"/>
                    </a:lnTo>
                    <a:lnTo>
                      <a:pt x="72" y="3"/>
                    </a:lnTo>
                    <a:lnTo>
                      <a:pt x="70" y="1"/>
                    </a:lnTo>
                    <a:lnTo>
                      <a:pt x="66" y="0"/>
                    </a:lnTo>
                    <a:lnTo>
                      <a:pt x="60" y="0"/>
                    </a:lnTo>
                    <a:lnTo>
                      <a:pt x="56" y="2"/>
                    </a:lnTo>
                    <a:lnTo>
                      <a:pt x="49" y="3"/>
                    </a:lnTo>
                    <a:lnTo>
                      <a:pt x="43" y="5"/>
                    </a:lnTo>
                    <a:lnTo>
                      <a:pt x="37" y="7"/>
                    </a:lnTo>
                    <a:lnTo>
                      <a:pt x="32" y="8"/>
                    </a:lnTo>
                    <a:lnTo>
                      <a:pt x="24" y="15"/>
                    </a:lnTo>
                    <a:lnTo>
                      <a:pt x="12" y="21"/>
                    </a:lnTo>
                    <a:lnTo>
                      <a:pt x="3" y="29"/>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8" name="Freeform 158">
                <a:extLst>
                  <a:ext uri="{FF2B5EF4-FFF2-40B4-BE49-F238E27FC236}">
                    <a16:creationId xmlns:a16="http://schemas.microsoft.com/office/drawing/2014/main" id="{07659D96-2003-DABF-62D6-8D72F21E6821}"/>
                  </a:ext>
                </a:extLst>
              </p:cNvPr>
              <p:cNvSpPr>
                <a:spLocks/>
              </p:cNvSpPr>
              <p:nvPr/>
            </p:nvSpPr>
            <p:spPr bwMode="auto">
              <a:xfrm>
                <a:off x="2355" y="2087"/>
                <a:ext cx="3" cy="22"/>
              </a:xfrm>
              <a:custGeom>
                <a:avLst/>
                <a:gdLst>
                  <a:gd name="T0" fmla="*/ 1 w 16"/>
                  <a:gd name="T1" fmla="*/ 2 h 113"/>
                  <a:gd name="T2" fmla="*/ 1 w 16"/>
                  <a:gd name="T3" fmla="*/ 28 h 113"/>
                  <a:gd name="T4" fmla="*/ 0 w 16"/>
                  <a:gd name="T5" fmla="*/ 53 h 113"/>
                  <a:gd name="T6" fmla="*/ 1 w 16"/>
                  <a:gd name="T7" fmla="*/ 78 h 113"/>
                  <a:gd name="T8" fmla="*/ 7 w 16"/>
                  <a:gd name="T9" fmla="*/ 104 h 113"/>
                  <a:gd name="T10" fmla="*/ 7 w 16"/>
                  <a:gd name="T11" fmla="*/ 107 h 113"/>
                  <a:gd name="T12" fmla="*/ 6 w 16"/>
                  <a:gd name="T13" fmla="*/ 109 h 113"/>
                  <a:gd name="T14" fmla="*/ 7 w 16"/>
                  <a:gd name="T15" fmla="*/ 112 h 113"/>
                  <a:gd name="T16" fmla="*/ 10 w 16"/>
                  <a:gd name="T17" fmla="*/ 113 h 113"/>
                  <a:gd name="T18" fmla="*/ 12 w 16"/>
                  <a:gd name="T19" fmla="*/ 113 h 113"/>
                  <a:gd name="T20" fmla="*/ 14 w 16"/>
                  <a:gd name="T21" fmla="*/ 89 h 113"/>
                  <a:gd name="T22" fmla="*/ 12 w 16"/>
                  <a:gd name="T23" fmla="*/ 65 h 113"/>
                  <a:gd name="T24" fmla="*/ 12 w 16"/>
                  <a:gd name="T25" fmla="*/ 39 h 113"/>
                  <a:gd name="T26" fmla="*/ 16 w 16"/>
                  <a:gd name="T27" fmla="*/ 15 h 113"/>
                  <a:gd name="T28" fmla="*/ 14 w 16"/>
                  <a:gd name="T29" fmla="*/ 11 h 113"/>
                  <a:gd name="T30" fmla="*/ 10 w 16"/>
                  <a:gd name="T31" fmla="*/ 5 h 113"/>
                  <a:gd name="T32" fmla="*/ 7 w 16"/>
                  <a:gd name="T33" fmla="*/ 0 h 113"/>
                  <a:gd name="T34" fmla="*/ 1 w 16"/>
                  <a:gd name="T3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13">
                    <a:moveTo>
                      <a:pt x="1" y="2"/>
                    </a:moveTo>
                    <a:lnTo>
                      <a:pt x="1" y="28"/>
                    </a:lnTo>
                    <a:lnTo>
                      <a:pt x="0" y="53"/>
                    </a:lnTo>
                    <a:lnTo>
                      <a:pt x="1" y="78"/>
                    </a:lnTo>
                    <a:lnTo>
                      <a:pt x="7" y="104"/>
                    </a:lnTo>
                    <a:lnTo>
                      <a:pt x="7" y="107"/>
                    </a:lnTo>
                    <a:lnTo>
                      <a:pt x="6" y="109"/>
                    </a:lnTo>
                    <a:lnTo>
                      <a:pt x="7" y="112"/>
                    </a:lnTo>
                    <a:lnTo>
                      <a:pt x="10" y="113"/>
                    </a:lnTo>
                    <a:lnTo>
                      <a:pt x="12" y="113"/>
                    </a:lnTo>
                    <a:lnTo>
                      <a:pt x="14" y="89"/>
                    </a:lnTo>
                    <a:lnTo>
                      <a:pt x="12" y="65"/>
                    </a:lnTo>
                    <a:lnTo>
                      <a:pt x="12" y="39"/>
                    </a:lnTo>
                    <a:lnTo>
                      <a:pt x="16" y="15"/>
                    </a:lnTo>
                    <a:lnTo>
                      <a:pt x="14" y="11"/>
                    </a:lnTo>
                    <a:lnTo>
                      <a:pt x="10" y="5"/>
                    </a:lnTo>
                    <a:lnTo>
                      <a:pt x="7" y="0"/>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19" name="Freeform 159">
                <a:extLst>
                  <a:ext uri="{FF2B5EF4-FFF2-40B4-BE49-F238E27FC236}">
                    <a16:creationId xmlns:a16="http://schemas.microsoft.com/office/drawing/2014/main" id="{4D866C34-AF0D-A84F-311D-A3B0EC1366F7}"/>
                  </a:ext>
                </a:extLst>
              </p:cNvPr>
              <p:cNvSpPr>
                <a:spLocks/>
              </p:cNvSpPr>
              <p:nvPr/>
            </p:nvSpPr>
            <p:spPr bwMode="auto">
              <a:xfrm>
                <a:off x="2324" y="2089"/>
                <a:ext cx="17" cy="4"/>
              </a:xfrm>
              <a:custGeom>
                <a:avLst/>
                <a:gdLst>
                  <a:gd name="T0" fmla="*/ 0 w 86"/>
                  <a:gd name="T1" fmla="*/ 2 h 23"/>
                  <a:gd name="T2" fmla="*/ 1 w 86"/>
                  <a:gd name="T3" fmla="*/ 9 h 23"/>
                  <a:gd name="T4" fmla="*/ 9 w 86"/>
                  <a:gd name="T5" fmla="*/ 12 h 23"/>
                  <a:gd name="T6" fmla="*/ 18 w 86"/>
                  <a:gd name="T7" fmla="*/ 16 h 23"/>
                  <a:gd name="T8" fmla="*/ 26 w 86"/>
                  <a:gd name="T9" fmla="*/ 18 h 23"/>
                  <a:gd name="T10" fmla="*/ 34 w 86"/>
                  <a:gd name="T11" fmla="*/ 20 h 23"/>
                  <a:gd name="T12" fmla="*/ 43 w 86"/>
                  <a:gd name="T13" fmla="*/ 23 h 23"/>
                  <a:gd name="T14" fmla="*/ 52 w 86"/>
                  <a:gd name="T15" fmla="*/ 23 h 23"/>
                  <a:gd name="T16" fmla="*/ 58 w 86"/>
                  <a:gd name="T17" fmla="*/ 23 h 23"/>
                  <a:gd name="T18" fmla="*/ 66 w 86"/>
                  <a:gd name="T19" fmla="*/ 22 h 23"/>
                  <a:gd name="T20" fmla="*/ 69 w 86"/>
                  <a:gd name="T21" fmla="*/ 17 h 23"/>
                  <a:gd name="T22" fmla="*/ 73 w 86"/>
                  <a:gd name="T23" fmla="*/ 16 h 23"/>
                  <a:gd name="T24" fmla="*/ 77 w 86"/>
                  <a:gd name="T25" fmla="*/ 16 h 23"/>
                  <a:gd name="T26" fmla="*/ 80 w 86"/>
                  <a:gd name="T27" fmla="*/ 12 h 23"/>
                  <a:gd name="T28" fmla="*/ 82 w 86"/>
                  <a:gd name="T29" fmla="*/ 14 h 23"/>
                  <a:gd name="T30" fmla="*/ 85 w 86"/>
                  <a:gd name="T31" fmla="*/ 14 h 23"/>
                  <a:gd name="T32" fmla="*/ 85 w 86"/>
                  <a:gd name="T33" fmla="*/ 15 h 23"/>
                  <a:gd name="T34" fmla="*/ 86 w 86"/>
                  <a:gd name="T35" fmla="*/ 12 h 23"/>
                  <a:gd name="T36" fmla="*/ 86 w 86"/>
                  <a:gd name="T37" fmla="*/ 9 h 23"/>
                  <a:gd name="T38" fmla="*/ 85 w 86"/>
                  <a:gd name="T39" fmla="*/ 7 h 23"/>
                  <a:gd name="T40" fmla="*/ 82 w 86"/>
                  <a:gd name="T41" fmla="*/ 6 h 23"/>
                  <a:gd name="T42" fmla="*/ 79 w 86"/>
                  <a:gd name="T43" fmla="*/ 4 h 23"/>
                  <a:gd name="T44" fmla="*/ 69 w 86"/>
                  <a:gd name="T45" fmla="*/ 2 h 23"/>
                  <a:gd name="T46" fmla="*/ 58 w 86"/>
                  <a:gd name="T47" fmla="*/ 1 h 23"/>
                  <a:gd name="T48" fmla="*/ 49 w 86"/>
                  <a:gd name="T49" fmla="*/ 0 h 23"/>
                  <a:gd name="T50" fmla="*/ 39 w 86"/>
                  <a:gd name="T51" fmla="*/ 0 h 23"/>
                  <a:gd name="T52" fmla="*/ 29 w 86"/>
                  <a:gd name="T53" fmla="*/ 0 h 23"/>
                  <a:gd name="T54" fmla="*/ 18 w 86"/>
                  <a:gd name="T55" fmla="*/ 1 h 23"/>
                  <a:gd name="T56" fmla="*/ 9 w 86"/>
                  <a:gd name="T57" fmla="*/ 2 h 23"/>
                  <a:gd name="T58" fmla="*/ 0 w 86"/>
                  <a:gd name="T5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23">
                    <a:moveTo>
                      <a:pt x="0" y="2"/>
                    </a:moveTo>
                    <a:lnTo>
                      <a:pt x="1" y="9"/>
                    </a:lnTo>
                    <a:lnTo>
                      <a:pt x="9" y="12"/>
                    </a:lnTo>
                    <a:lnTo>
                      <a:pt x="18" y="16"/>
                    </a:lnTo>
                    <a:lnTo>
                      <a:pt x="26" y="18"/>
                    </a:lnTo>
                    <a:lnTo>
                      <a:pt x="34" y="20"/>
                    </a:lnTo>
                    <a:lnTo>
                      <a:pt x="43" y="23"/>
                    </a:lnTo>
                    <a:lnTo>
                      <a:pt x="52" y="23"/>
                    </a:lnTo>
                    <a:lnTo>
                      <a:pt x="58" y="23"/>
                    </a:lnTo>
                    <a:lnTo>
                      <a:pt x="66" y="22"/>
                    </a:lnTo>
                    <a:lnTo>
                      <a:pt x="69" y="17"/>
                    </a:lnTo>
                    <a:lnTo>
                      <a:pt x="73" y="16"/>
                    </a:lnTo>
                    <a:lnTo>
                      <a:pt x="77" y="16"/>
                    </a:lnTo>
                    <a:lnTo>
                      <a:pt x="80" y="12"/>
                    </a:lnTo>
                    <a:lnTo>
                      <a:pt x="82" y="14"/>
                    </a:lnTo>
                    <a:lnTo>
                      <a:pt x="85" y="14"/>
                    </a:lnTo>
                    <a:lnTo>
                      <a:pt x="85" y="15"/>
                    </a:lnTo>
                    <a:lnTo>
                      <a:pt x="86" y="12"/>
                    </a:lnTo>
                    <a:lnTo>
                      <a:pt x="86" y="9"/>
                    </a:lnTo>
                    <a:lnTo>
                      <a:pt x="85" y="7"/>
                    </a:lnTo>
                    <a:lnTo>
                      <a:pt x="82" y="6"/>
                    </a:lnTo>
                    <a:lnTo>
                      <a:pt x="79" y="4"/>
                    </a:lnTo>
                    <a:lnTo>
                      <a:pt x="69" y="2"/>
                    </a:lnTo>
                    <a:lnTo>
                      <a:pt x="58" y="1"/>
                    </a:lnTo>
                    <a:lnTo>
                      <a:pt x="49" y="0"/>
                    </a:lnTo>
                    <a:lnTo>
                      <a:pt x="39" y="0"/>
                    </a:lnTo>
                    <a:lnTo>
                      <a:pt x="29" y="0"/>
                    </a:lnTo>
                    <a:lnTo>
                      <a:pt x="18" y="1"/>
                    </a:lnTo>
                    <a:lnTo>
                      <a:pt x="9"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0" name="Freeform 160">
                <a:extLst>
                  <a:ext uri="{FF2B5EF4-FFF2-40B4-BE49-F238E27FC236}">
                    <a16:creationId xmlns:a16="http://schemas.microsoft.com/office/drawing/2014/main" id="{E5BB929A-8F99-0AF4-06A4-DC20BEE27D76}"/>
                  </a:ext>
                </a:extLst>
              </p:cNvPr>
              <p:cNvSpPr>
                <a:spLocks/>
              </p:cNvSpPr>
              <p:nvPr/>
            </p:nvSpPr>
            <p:spPr bwMode="auto">
              <a:xfrm>
                <a:off x="2021" y="2094"/>
                <a:ext cx="27" cy="23"/>
              </a:xfrm>
              <a:custGeom>
                <a:avLst/>
                <a:gdLst>
                  <a:gd name="T0" fmla="*/ 2 w 136"/>
                  <a:gd name="T1" fmla="*/ 23 h 114"/>
                  <a:gd name="T2" fmla="*/ 0 w 136"/>
                  <a:gd name="T3" fmla="*/ 36 h 114"/>
                  <a:gd name="T4" fmla="*/ 2 w 136"/>
                  <a:gd name="T5" fmla="*/ 49 h 114"/>
                  <a:gd name="T6" fmla="*/ 4 w 136"/>
                  <a:gd name="T7" fmla="*/ 60 h 114"/>
                  <a:gd name="T8" fmla="*/ 8 w 136"/>
                  <a:gd name="T9" fmla="*/ 72 h 114"/>
                  <a:gd name="T10" fmla="*/ 13 w 136"/>
                  <a:gd name="T11" fmla="*/ 83 h 114"/>
                  <a:gd name="T12" fmla="*/ 20 w 136"/>
                  <a:gd name="T13" fmla="*/ 93 h 114"/>
                  <a:gd name="T14" fmla="*/ 27 w 136"/>
                  <a:gd name="T15" fmla="*/ 103 h 114"/>
                  <a:gd name="T16" fmla="*/ 35 w 136"/>
                  <a:gd name="T17" fmla="*/ 112 h 114"/>
                  <a:gd name="T18" fmla="*/ 45 w 136"/>
                  <a:gd name="T19" fmla="*/ 113 h 114"/>
                  <a:gd name="T20" fmla="*/ 55 w 136"/>
                  <a:gd name="T21" fmla="*/ 114 h 114"/>
                  <a:gd name="T22" fmla="*/ 66 w 136"/>
                  <a:gd name="T23" fmla="*/ 114 h 114"/>
                  <a:gd name="T24" fmla="*/ 76 w 136"/>
                  <a:gd name="T25" fmla="*/ 113 h 114"/>
                  <a:gd name="T26" fmla="*/ 85 w 136"/>
                  <a:gd name="T27" fmla="*/ 112 h 114"/>
                  <a:gd name="T28" fmla="*/ 96 w 136"/>
                  <a:gd name="T29" fmla="*/ 109 h 114"/>
                  <a:gd name="T30" fmla="*/ 106 w 136"/>
                  <a:gd name="T31" fmla="*/ 107 h 114"/>
                  <a:gd name="T32" fmla="*/ 116 w 136"/>
                  <a:gd name="T33" fmla="*/ 105 h 114"/>
                  <a:gd name="T34" fmla="*/ 117 w 136"/>
                  <a:gd name="T35" fmla="*/ 103 h 114"/>
                  <a:gd name="T36" fmla="*/ 120 w 136"/>
                  <a:gd name="T37" fmla="*/ 101 h 114"/>
                  <a:gd name="T38" fmla="*/ 122 w 136"/>
                  <a:gd name="T39" fmla="*/ 100 h 114"/>
                  <a:gd name="T40" fmla="*/ 124 w 136"/>
                  <a:gd name="T41" fmla="*/ 98 h 114"/>
                  <a:gd name="T42" fmla="*/ 127 w 136"/>
                  <a:gd name="T43" fmla="*/ 86 h 114"/>
                  <a:gd name="T44" fmla="*/ 130 w 136"/>
                  <a:gd name="T45" fmla="*/ 74 h 114"/>
                  <a:gd name="T46" fmla="*/ 133 w 136"/>
                  <a:gd name="T47" fmla="*/ 61 h 114"/>
                  <a:gd name="T48" fmla="*/ 136 w 136"/>
                  <a:gd name="T49" fmla="*/ 49 h 114"/>
                  <a:gd name="T50" fmla="*/ 136 w 136"/>
                  <a:gd name="T51" fmla="*/ 36 h 114"/>
                  <a:gd name="T52" fmla="*/ 132 w 136"/>
                  <a:gd name="T53" fmla="*/ 25 h 114"/>
                  <a:gd name="T54" fmla="*/ 127 w 136"/>
                  <a:gd name="T55" fmla="*/ 13 h 114"/>
                  <a:gd name="T56" fmla="*/ 116 w 136"/>
                  <a:gd name="T57" fmla="*/ 4 h 114"/>
                  <a:gd name="T58" fmla="*/ 104 w 136"/>
                  <a:gd name="T59" fmla="*/ 2 h 114"/>
                  <a:gd name="T60" fmla="*/ 91 w 136"/>
                  <a:gd name="T61" fmla="*/ 0 h 114"/>
                  <a:gd name="T62" fmla="*/ 77 w 136"/>
                  <a:gd name="T63" fmla="*/ 0 h 114"/>
                  <a:gd name="T64" fmla="*/ 63 w 136"/>
                  <a:gd name="T65" fmla="*/ 2 h 114"/>
                  <a:gd name="T66" fmla="*/ 50 w 136"/>
                  <a:gd name="T67" fmla="*/ 4 h 114"/>
                  <a:gd name="T68" fmla="*/ 36 w 136"/>
                  <a:gd name="T69" fmla="*/ 6 h 114"/>
                  <a:gd name="T70" fmla="*/ 23 w 136"/>
                  <a:gd name="T71" fmla="*/ 8 h 114"/>
                  <a:gd name="T72" fmla="*/ 11 w 136"/>
                  <a:gd name="T73" fmla="*/ 12 h 114"/>
                  <a:gd name="T74" fmla="*/ 2 w 136"/>
                  <a:gd name="T75" fmla="*/ 2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14">
                    <a:moveTo>
                      <a:pt x="2" y="23"/>
                    </a:moveTo>
                    <a:lnTo>
                      <a:pt x="0" y="36"/>
                    </a:lnTo>
                    <a:lnTo>
                      <a:pt x="2" y="49"/>
                    </a:lnTo>
                    <a:lnTo>
                      <a:pt x="4" y="60"/>
                    </a:lnTo>
                    <a:lnTo>
                      <a:pt x="8" y="72"/>
                    </a:lnTo>
                    <a:lnTo>
                      <a:pt x="13" y="83"/>
                    </a:lnTo>
                    <a:lnTo>
                      <a:pt x="20" y="93"/>
                    </a:lnTo>
                    <a:lnTo>
                      <a:pt x="27" y="103"/>
                    </a:lnTo>
                    <a:lnTo>
                      <a:pt x="35" y="112"/>
                    </a:lnTo>
                    <a:lnTo>
                      <a:pt x="45" y="113"/>
                    </a:lnTo>
                    <a:lnTo>
                      <a:pt x="55" y="114"/>
                    </a:lnTo>
                    <a:lnTo>
                      <a:pt x="66" y="114"/>
                    </a:lnTo>
                    <a:lnTo>
                      <a:pt x="76" y="113"/>
                    </a:lnTo>
                    <a:lnTo>
                      <a:pt x="85" y="112"/>
                    </a:lnTo>
                    <a:lnTo>
                      <a:pt x="96" y="109"/>
                    </a:lnTo>
                    <a:lnTo>
                      <a:pt x="106" y="107"/>
                    </a:lnTo>
                    <a:lnTo>
                      <a:pt x="116" y="105"/>
                    </a:lnTo>
                    <a:lnTo>
                      <a:pt x="117" y="103"/>
                    </a:lnTo>
                    <a:lnTo>
                      <a:pt x="120" y="101"/>
                    </a:lnTo>
                    <a:lnTo>
                      <a:pt x="122" y="100"/>
                    </a:lnTo>
                    <a:lnTo>
                      <a:pt x="124" y="98"/>
                    </a:lnTo>
                    <a:lnTo>
                      <a:pt x="127" y="86"/>
                    </a:lnTo>
                    <a:lnTo>
                      <a:pt x="130" y="74"/>
                    </a:lnTo>
                    <a:lnTo>
                      <a:pt x="133" y="61"/>
                    </a:lnTo>
                    <a:lnTo>
                      <a:pt x="136" y="49"/>
                    </a:lnTo>
                    <a:lnTo>
                      <a:pt x="136" y="36"/>
                    </a:lnTo>
                    <a:lnTo>
                      <a:pt x="132" y="25"/>
                    </a:lnTo>
                    <a:lnTo>
                      <a:pt x="127" y="13"/>
                    </a:lnTo>
                    <a:lnTo>
                      <a:pt x="116" y="4"/>
                    </a:lnTo>
                    <a:lnTo>
                      <a:pt x="104" y="2"/>
                    </a:lnTo>
                    <a:lnTo>
                      <a:pt x="91" y="0"/>
                    </a:lnTo>
                    <a:lnTo>
                      <a:pt x="77" y="0"/>
                    </a:lnTo>
                    <a:lnTo>
                      <a:pt x="63" y="2"/>
                    </a:lnTo>
                    <a:lnTo>
                      <a:pt x="50" y="4"/>
                    </a:lnTo>
                    <a:lnTo>
                      <a:pt x="36" y="6"/>
                    </a:lnTo>
                    <a:lnTo>
                      <a:pt x="23" y="8"/>
                    </a:lnTo>
                    <a:lnTo>
                      <a:pt x="11" y="12"/>
                    </a:lnTo>
                    <a:lnTo>
                      <a:pt x="2"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1" name="Freeform 161">
                <a:extLst>
                  <a:ext uri="{FF2B5EF4-FFF2-40B4-BE49-F238E27FC236}">
                    <a16:creationId xmlns:a16="http://schemas.microsoft.com/office/drawing/2014/main" id="{5545CA66-6CCD-2AB6-6A01-7BB34DC4860B}"/>
                  </a:ext>
                </a:extLst>
              </p:cNvPr>
              <p:cNvSpPr>
                <a:spLocks/>
              </p:cNvSpPr>
              <p:nvPr/>
            </p:nvSpPr>
            <p:spPr bwMode="auto">
              <a:xfrm>
                <a:off x="2071" y="2094"/>
                <a:ext cx="28" cy="23"/>
              </a:xfrm>
              <a:custGeom>
                <a:avLst/>
                <a:gdLst>
                  <a:gd name="T0" fmla="*/ 0 w 139"/>
                  <a:gd name="T1" fmla="*/ 13 h 113"/>
                  <a:gd name="T2" fmla="*/ 0 w 139"/>
                  <a:gd name="T3" fmla="*/ 38 h 113"/>
                  <a:gd name="T4" fmla="*/ 2 w 139"/>
                  <a:gd name="T5" fmla="*/ 62 h 113"/>
                  <a:gd name="T6" fmla="*/ 6 w 139"/>
                  <a:gd name="T7" fmla="*/ 85 h 113"/>
                  <a:gd name="T8" fmla="*/ 19 w 139"/>
                  <a:gd name="T9" fmla="*/ 105 h 113"/>
                  <a:gd name="T10" fmla="*/ 30 w 139"/>
                  <a:gd name="T11" fmla="*/ 107 h 113"/>
                  <a:gd name="T12" fmla="*/ 42 w 139"/>
                  <a:gd name="T13" fmla="*/ 109 h 113"/>
                  <a:gd name="T14" fmla="*/ 56 w 139"/>
                  <a:gd name="T15" fmla="*/ 112 h 113"/>
                  <a:gd name="T16" fmla="*/ 68 w 139"/>
                  <a:gd name="T17" fmla="*/ 112 h 113"/>
                  <a:gd name="T18" fmla="*/ 81 w 139"/>
                  <a:gd name="T19" fmla="*/ 113 h 113"/>
                  <a:gd name="T20" fmla="*/ 94 w 139"/>
                  <a:gd name="T21" fmla="*/ 111 h 113"/>
                  <a:gd name="T22" fmla="*/ 106 w 139"/>
                  <a:gd name="T23" fmla="*/ 108 h 113"/>
                  <a:gd name="T24" fmla="*/ 117 w 139"/>
                  <a:gd name="T25" fmla="*/ 103 h 113"/>
                  <a:gd name="T26" fmla="*/ 127 w 139"/>
                  <a:gd name="T27" fmla="*/ 88 h 113"/>
                  <a:gd name="T28" fmla="*/ 133 w 139"/>
                  <a:gd name="T29" fmla="*/ 70 h 113"/>
                  <a:gd name="T30" fmla="*/ 138 w 139"/>
                  <a:gd name="T31" fmla="*/ 53 h 113"/>
                  <a:gd name="T32" fmla="*/ 139 w 139"/>
                  <a:gd name="T33" fmla="*/ 35 h 113"/>
                  <a:gd name="T34" fmla="*/ 135 w 139"/>
                  <a:gd name="T35" fmla="*/ 20 h 113"/>
                  <a:gd name="T36" fmla="*/ 127 w 139"/>
                  <a:gd name="T37" fmla="*/ 11 h 113"/>
                  <a:gd name="T38" fmla="*/ 115 w 139"/>
                  <a:gd name="T39" fmla="*/ 5 h 113"/>
                  <a:gd name="T40" fmla="*/ 103 w 139"/>
                  <a:gd name="T41" fmla="*/ 3 h 113"/>
                  <a:gd name="T42" fmla="*/ 89 w 139"/>
                  <a:gd name="T43" fmla="*/ 3 h 113"/>
                  <a:gd name="T44" fmla="*/ 74 w 139"/>
                  <a:gd name="T45" fmla="*/ 3 h 113"/>
                  <a:gd name="T46" fmla="*/ 60 w 139"/>
                  <a:gd name="T47" fmla="*/ 3 h 113"/>
                  <a:gd name="T48" fmla="*/ 49 w 139"/>
                  <a:gd name="T49" fmla="*/ 0 h 113"/>
                  <a:gd name="T50" fmla="*/ 43 w 139"/>
                  <a:gd name="T51" fmla="*/ 3 h 113"/>
                  <a:gd name="T52" fmla="*/ 37 w 139"/>
                  <a:gd name="T53" fmla="*/ 4 h 113"/>
                  <a:gd name="T54" fmla="*/ 30 w 139"/>
                  <a:gd name="T55" fmla="*/ 4 h 113"/>
                  <a:gd name="T56" fmla="*/ 25 w 139"/>
                  <a:gd name="T57" fmla="*/ 5 h 113"/>
                  <a:gd name="T58" fmla="*/ 18 w 139"/>
                  <a:gd name="T59" fmla="*/ 5 h 113"/>
                  <a:gd name="T60" fmla="*/ 12 w 139"/>
                  <a:gd name="T61" fmla="*/ 6 h 113"/>
                  <a:gd name="T62" fmla="*/ 5 w 139"/>
                  <a:gd name="T63" fmla="*/ 10 h 113"/>
                  <a:gd name="T64" fmla="*/ 0 w 139"/>
                  <a:gd name="T65" fmla="*/ 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13">
                    <a:moveTo>
                      <a:pt x="0" y="13"/>
                    </a:moveTo>
                    <a:lnTo>
                      <a:pt x="0" y="38"/>
                    </a:lnTo>
                    <a:lnTo>
                      <a:pt x="2" y="62"/>
                    </a:lnTo>
                    <a:lnTo>
                      <a:pt x="6" y="85"/>
                    </a:lnTo>
                    <a:lnTo>
                      <a:pt x="19" y="105"/>
                    </a:lnTo>
                    <a:lnTo>
                      <a:pt x="30" y="107"/>
                    </a:lnTo>
                    <a:lnTo>
                      <a:pt x="42" y="109"/>
                    </a:lnTo>
                    <a:lnTo>
                      <a:pt x="56" y="112"/>
                    </a:lnTo>
                    <a:lnTo>
                      <a:pt x="68" y="112"/>
                    </a:lnTo>
                    <a:lnTo>
                      <a:pt x="81" y="113"/>
                    </a:lnTo>
                    <a:lnTo>
                      <a:pt x="94" y="111"/>
                    </a:lnTo>
                    <a:lnTo>
                      <a:pt x="106" y="108"/>
                    </a:lnTo>
                    <a:lnTo>
                      <a:pt x="117" y="103"/>
                    </a:lnTo>
                    <a:lnTo>
                      <a:pt x="127" y="88"/>
                    </a:lnTo>
                    <a:lnTo>
                      <a:pt x="133" y="70"/>
                    </a:lnTo>
                    <a:lnTo>
                      <a:pt x="138" y="53"/>
                    </a:lnTo>
                    <a:lnTo>
                      <a:pt x="139" y="35"/>
                    </a:lnTo>
                    <a:lnTo>
                      <a:pt x="135" y="20"/>
                    </a:lnTo>
                    <a:lnTo>
                      <a:pt x="127" y="11"/>
                    </a:lnTo>
                    <a:lnTo>
                      <a:pt x="115" y="5"/>
                    </a:lnTo>
                    <a:lnTo>
                      <a:pt x="103" y="3"/>
                    </a:lnTo>
                    <a:lnTo>
                      <a:pt x="89" y="3"/>
                    </a:lnTo>
                    <a:lnTo>
                      <a:pt x="74" y="3"/>
                    </a:lnTo>
                    <a:lnTo>
                      <a:pt x="60" y="3"/>
                    </a:lnTo>
                    <a:lnTo>
                      <a:pt x="49" y="0"/>
                    </a:lnTo>
                    <a:lnTo>
                      <a:pt x="43" y="3"/>
                    </a:lnTo>
                    <a:lnTo>
                      <a:pt x="37" y="4"/>
                    </a:lnTo>
                    <a:lnTo>
                      <a:pt x="30" y="4"/>
                    </a:lnTo>
                    <a:lnTo>
                      <a:pt x="25" y="5"/>
                    </a:lnTo>
                    <a:lnTo>
                      <a:pt x="18" y="5"/>
                    </a:lnTo>
                    <a:lnTo>
                      <a:pt x="12" y="6"/>
                    </a:lnTo>
                    <a:lnTo>
                      <a:pt x="5" y="1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2" name="Freeform 162">
                <a:extLst>
                  <a:ext uri="{FF2B5EF4-FFF2-40B4-BE49-F238E27FC236}">
                    <a16:creationId xmlns:a16="http://schemas.microsoft.com/office/drawing/2014/main" id="{46DD9F5F-E317-30B6-A27E-9E4640C0F77D}"/>
                  </a:ext>
                </a:extLst>
              </p:cNvPr>
              <p:cNvSpPr>
                <a:spLocks/>
              </p:cNvSpPr>
              <p:nvPr/>
            </p:nvSpPr>
            <p:spPr bwMode="auto">
              <a:xfrm>
                <a:off x="2363" y="2090"/>
                <a:ext cx="15" cy="4"/>
              </a:xfrm>
              <a:custGeom>
                <a:avLst/>
                <a:gdLst>
                  <a:gd name="T0" fmla="*/ 0 w 75"/>
                  <a:gd name="T1" fmla="*/ 4 h 22"/>
                  <a:gd name="T2" fmla="*/ 2 w 75"/>
                  <a:gd name="T3" fmla="*/ 11 h 22"/>
                  <a:gd name="T4" fmla="*/ 5 w 75"/>
                  <a:gd name="T5" fmla="*/ 14 h 22"/>
                  <a:gd name="T6" fmla="*/ 12 w 75"/>
                  <a:gd name="T7" fmla="*/ 17 h 22"/>
                  <a:gd name="T8" fmla="*/ 18 w 75"/>
                  <a:gd name="T9" fmla="*/ 19 h 22"/>
                  <a:gd name="T10" fmla="*/ 24 w 75"/>
                  <a:gd name="T11" fmla="*/ 19 h 22"/>
                  <a:gd name="T12" fmla="*/ 29 w 75"/>
                  <a:gd name="T13" fmla="*/ 19 h 22"/>
                  <a:gd name="T14" fmla="*/ 34 w 75"/>
                  <a:gd name="T15" fmla="*/ 19 h 22"/>
                  <a:gd name="T16" fmla="*/ 40 w 75"/>
                  <a:gd name="T17" fmla="*/ 19 h 22"/>
                  <a:gd name="T18" fmla="*/ 44 w 75"/>
                  <a:gd name="T19" fmla="*/ 19 h 22"/>
                  <a:gd name="T20" fmla="*/ 49 w 75"/>
                  <a:gd name="T21" fmla="*/ 19 h 22"/>
                  <a:gd name="T22" fmla="*/ 55 w 75"/>
                  <a:gd name="T23" fmla="*/ 19 h 22"/>
                  <a:gd name="T24" fmla="*/ 59 w 75"/>
                  <a:gd name="T25" fmla="*/ 18 h 22"/>
                  <a:gd name="T26" fmla="*/ 64 w 75"/>
                  <a:gd name="T27" fmla="*/ 19 h 22"/>
                  <a:gd name="T28" fmla="*/ 68 w 75"/>
                  <a:gd name="T29" fmla="*/ 21 h 22"/>
                  <a:gd name="T30" fmla="*/ 73 w 75"/>
                  <a:gd name="T31" fmla="*/ 22 h 22"/>
                  <a:gd name="T32" fmla="*/ 75 w 75"/>
                  <a:gd name="T33" fmla="*/ 19 h 22"/>
                  <a:gd name="T34" fmla="*/ 73 w 75"/>
                  <a:gd name="T35" fmla="*/ 13 h 22"/>
                  <a:gd name="T36" fmla="*/ 67 w 75"/>
                  <a:gd name="T37" fmla="*/ 10 h 22"/>
                  <a:gd name="T38" fmla="*/ 60 w 75"/>
                  <a:gd name="T39" fmla="*/ 9 h 22"/>
                  <a:gd name="T40" fmla="*/ 55 w 75"/>
                  <a:gd name="T41" fmla="*/ 5 h 22"/>
                  <a:gd name="T42" fmla="*/ 48 w 75"/>
                  <a:gd name="T43" fmla="*/ 4 h 22"/>
                  <a:gd name="T44" fmla="*/ 41 w 75"/>
                  <a:gd name="T45" fmla="*/ 3 h 22"/>
                  <a:gd name="T46" fmla="*/ 34 w 75"/>
                  <a:gd name="T47" fmla="*/ 2 h 22"/>
                  <a:gd name="T48" fmla="*/ 27 w 75"/>
                  <a:gd name="T49" fmla="*/ 1 h 22"/>
                  <a:gd name="T50" fmla="*/ 19 w 75"/>
                  <a:gd name="T51" fmla="*/ 0 h 22"/>
                  <a:gd name="T52" fmla="*/ 12 w 75"/>
                  <a:gd name="T53" fmla="*/ 0 h 22"/>
                  <a:gd name="T54" fmla="*/ 5 w 75"/>
                  <a:gd name="T55" fmla="*/ 2 h 22"/>
                  <a:gd name="T56" fmla="*/ 0 w 75"/>
                  <a:gd name="T5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 h="22">
                    <a:moveTo>
                      <a:pt x="0" y="4"/>
                    </a:moveTo>
                    <a:lnTo>
                      <a:pt x="2" y="11"/>
                    </a:lnTo>
                    <a:lnTo>
                      <a:pt x="5" y="14"/>
                    </a:lnTo>
                    <a:lnTo>
                      <a:pt x="12" y="17"/>
                    </a:lnTo>
                    <a:lnTo>
                      <a:pt x="18" y="19"/>
                    </a:lnTo>
                    <a:lnTo>
                      <a:pt x="24" y="19"/>
                    </a:lnTo>
                    <a:lnTo>
                      <a:pt x="29" y="19"/>
                    </a:lnTo>
                    <a:lnTo>
                      <a:pt x="34" y="19"/>
                    </a:lnTo>
                    <a:lnTo>
                      <a:pt x="40" y="19"/>
                    </a:lnTo>
                    <a:lnTo>
                      <a:pt x="44" y="19"/>
                    </a:lnTo>
                    <a:lnTo>
                      <a:pt x="49" y="19"/>
                    </a:lnTo>
                    <a:lnTo>
                      <a:pt x="55" y="19"/>
                    </a:lnTo>
                    <a:lnTo>
                      <a:pt x="59" y="18"/>
                    </a:lnTo>
                    <a:lnTo>
                      <a:pt x="64" y="19"/>
                    </a:lnTo>
                    <a:lnTo>
                      <a:pt x="68" y="21"/>
                    </a:lnTo>
                    <a:lnTo>
                      <a:pt x="73" y="22"/>
                    </a:lnTo>
                    <a:lnTo>
                      <a:pt x="75" y="19"/>
                    </a:lnTo>
                    <a:lnTo>
                      <a:pt x="73" y="13"/>
                    </a:lnTo>
                    <a:lnTo>
                      <a:pt x="67" y="10"/>
                    </a:lnTo>
                    <a:lnTo>
                      <a:pt x="60" y="9"/>
                    </a:lnTo>
                    <a:lnTo>
                      <a:pt x="55" y="5"/>
                    </a:lnTo>
                    <a:lnTo>
                      <a:pt x="48" y="4"/>
                    </a:lnTo>
                    <a:lnTo>
                      <a:pt x="41" y="3"/>
                    </a:lnTo>
                    <a:lnTo>
                      <a:pt x="34" y="2"/>
                    </a:lnTo>
                    <a:lnTo>
                      <a:pt x="27" y="1"/>
                    </a:lnTo>
                    <a:lnTo>
                      <a:pt x="19" y="0"/>
                    </a:lnTo>
                    <a:lnTo>
                      <a:pt x="12" y="0"/>
                    </a:lnTo>
                    <a:lnTo>
                      <a:pt x="5" y="2"/>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3" name="Freeform 163">
                <a:extLst>
                  <a:ext uri="{FF2B5EF4-FFF2-40B4-BE49-F238E27FC236}">
                    <a16:creationId xmlns:a16="http://schemas.microsoft.com/office/drawing/2014/main" id="{9A37A3D3-5BED-36C8-33F6-BAFB848A0769}"/>
                  </a:ext>
                </a:extLst>
              </p:cNvPr>
              <p:cNvSpPr>
                <a:spLocks/>
              </p:cNvSpPr>
              <p:nvPr/>
            </p:nvSpPr>
            <p:spPr bwMode="auto">
              <a:xfrm>
                <a:off x="2030" y="2102"/>
                <a:ext cx="12" cy="4"/>
              </a:xfrm>
              <a:custGeom>
                <a:avLst/>
                <a:gdLst>
                  <a:gd name="T0" fmla="*/ 0 w 60"/>
                  <a:gd name="T1" fmla="*/ 10 h 18"/>
                  <a:gd name="T2" fmla="*/ 0 w 60"/>
                  <a:gd name="T3" fmla="*/ 16 h 18"/>
                  <a:gd name="T4" fmla="*/ 7 w 60"/>
                  <a:gd name="T5" fmla="*/ 18 h 18"/>
                  <a:gd name="T6" fmla="*/ 15 w 60"/>
                  <a:gd name="T7" fmla="*/ 18 h 18"/>
                  <a:gd name="T8" fmla="*/ 22 w 60"/>
                  <a:gd name="T9" fmla="*/ 16 h 18"/>
                  <a:gd name="T10" fmla="*/ 29 w 60"/>
                  <a:gd name="T11" fmla="*/ 15 h 18"/>
                  <a:gd name="T12" fmla="*/ 36 w 60"/>
                  <a:gd name="T13" fmla="*/ 13 h 18"/>
                  <a:gd name="T14" fmla="*/ 43 w 60"/>
                  <a:gd name="T15" fmla="*/ 13 h 18"/>
                  <a:gd name="T16" fmla="*/ 51 w 60"/>
                  <a:gd name="T17" fmla="*/ 14 h 18"/>
                  <a:gd name="T18" fmla="*/ 57 w 60"/>
                  <a:gd name="T19" fmla="*/ 18 h 18"/>
                  <a:gd name="T20" fmla="*/ 60 w 60"/>
                  <a:gd name="T21" fmla="*/ 14 h 18"/>
                  <a:gd name="T22" fmla="*/ 60 w 60"/>
                  <a:gd name="T23" fmla="*/ 12 h 18"/>
                  <a:gd name="T24" fmla="*/ 59 w 60"/>
                  <a:gd name="T25" fmla="*/ 8 h 18"/>
                  <a:gd name="T26" fmla="*/ 57 w 60"/>
                  <a:gd name="T27" fmla="*/ 4 h 18"/>
                  <a:gd name="T28" fmla="*/ 49 w 60"/>
                  <a:gd name="T29" fmla="*/ 3 h 18"/>
                  <a:gd name="T30" fmla="*/ 43 w 60"/>
                  <a:gd name="T31" fmla="*/ 2 h 18"/>
                  <a:gd name="T32" fmla="*/ 36 w 60"/>
                  <a:gd name="T33" fmla="*/ 0 h 18"/>
                  <a:gd name="T34" fmla="*/ 29 w 60"/>
                  <a:gd name="T35" fmla="*/ 2 h 18"/>
                  <a:gd name="T36" fmla="*/ 22 w 60"/>
                  <a:gd name="T37" fmla="*/ 2 h 18"/>
                  <a:gd name="T38" fmla="*/ 14 w 60"/>
                  <a:gd name="T39" fmla="*/ 4 h 18"/>
                  <a:gd name="T40" fmla="*/ 7 w 60"/>
                  <a:gd name="T41" fmla="*/ 6 h 18"/>
                  <a:gd name="T42" fmla="*/ 0 w 60"/>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18">
                    <a:moveTo>
                      <a:pt x="0" y="10"/>
                    </a:moveTo>
                    <a:lnTo>
                      <a:pt x="0" y="16"/>
                    </a:lnTo>
                    <a:lnTo>
                      <a:pt x="7" y="18"/>
                    </a:lnTo>
                    <a:lnTo>
                      <a:pt x="15" y="18"/>
                    </a:lnTo>
                    <a:lnTo>
                      <a:pt x="22" y="16"/>
                    </a:lnTo>
                    <a:lnTo>
                      <a:pt x="29" y="15"/>
                    </a:lnTo>
                    <a:lnTo>
                      <a:pt x="36" y="13"/>
                    </a:lnTo>
                    <a:lnTo>
                      <a:pt x="43" y="13"/>
                    </a:lnTo>
                    <a:lnTo>
                      <a:pt x="51" y="14"/>
                    </a:lnTo>
                    <a:lnTo>
                      <a:pt x="57" y="18"/>
                    </a:lnTo>
                    <a:lnTo>
                      <a:pt x="60" y="14"/>
                    </a:lnTo>
                    <a:lnTo>
                      <a:pt x="60" y="12"/>
                    </a:lnTo>
                    <a:lnTo>
                      <a:pt x="59" y="8"/>
                    </a:lnTo>
                    <a:lnTo>
                      <a:pt x="57" y="4"/>
                    </a:lnTo>
                    <a:lnTo>
                      <a:pt x="49" y="3"/>
                    </a:lnTo>
                    <a:lnTo>
                      <a:pt x="43" y="2"/>
                    </a:lnTo>
                    <a:lnTo>
                      <a:pt x="36" y="0"/>
                    </a:lnTo>
                    <a:lnTo>
                      <a:pt x="29" y="2"/>
                    </a:lnTo>
                    <a:lnTo>
                      <a:pt x="22" y="2"/>
                    </a:lnTo>
                    <a:lnTo>
                      <a:pt x="14" y="4"/>
                    </a:lnTo>
                    <a:lnTo>
                      <a:pt x="7" y="6"/>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4" name="Freeform 164">
                <a:extLst>
                  <a:ext uri="{FF2B5EF4-FFF2-40B4-BE49-F238E27FC236}">
                    <a16:creationId xmlns:a16="http://schemas.microsoft.com/office/drawing/2014/main" id="{A5A0C1CC-5A78-DFB1-BC1B-167916BC1284}"/>
                  </a:ext>
                </a:extLst>
              </p:cNvPr>
              <p:cNvSpPr>
                <a:spLocks/>
              </p:cNvSpPr>
              <p:nvPr/>
            </p:nvSpPr>
            <p:spPr bwMode="auto">
              <a:xfrm>
                <a:off x="2076" y="2103"/>
                <a:ext cx="13" cy="3"/>
              </a:xfrm>
              <a:custGeom>
                <a:avLst/>
                <a:gdLst>
                  <a:gd name="T0" fmla="*/ 0 w 65"/>
                  <a:gd name="T1" fmla="*/ 0 h 18"/>
                  <a:gd name="T2" fmla="*/ 1 w 65"/>
                  <a:gd name="T3" fmla="*/ 4 h 18"/>
                  <a:gd name="T4" fmla="*/ 3 w 65"/>
                  <a:gd name="T5" fmla="*/ 5 h 18"/>
                  <a:gd name="T6" fmla="*/ 7 w 65"/>
                  <a:gd name="T7" fmla="*/ 6 h 18"/>
                  <a:gd name="T8" fmla="*/ 7 w 65"/>
                  <a:gd name="T9" fmla="*/ 11 h 18"/>
                  <a:gd name="T10" fmla="*/ 15 w 65"/>
                  <a:gd name="T11" fmla="*/ 10 h 18"/>
                  <a:gd name="T12" fmla="*/ 23 w 65"/>
                  <a:gd name="T13" fmla="*/ 11 h 18"/>
                  <a:gd name="T14" fmla="*/ 31 w 65"/>
                  <a:gd name="T15" fmla="*/ 12 h 18"/>
                  <a:gd name="T16" fmla="*/ 38 w 65"/>
                  <a:gd name="T17" fmla="*/ 16 h 18"/>
                  <a:gd name="T18" fmla="*/ 44 w 65"/>
                  <a:gd name="T19" fmla="*/ 17 h 18"/>
                  <a:gd name="T20" fmla="*/ 51 w 65"/>
                  <a:gd name="T21" fmla="*/ 18 h 18"/>
                  <a:gd name="T22" fmla="*/ 58 w 65"/>
                  <a:gd name="T23" fmla="*/ 17 h 18"/>
                  <a:gd name="T24" fmla="*/ 65 w 65"/>
                  <a:gd name="T25" fmla="*/ 13 h 18"/>
                  <a:gd name="T26" fmla="*/ 59 w 65"/>
                  <a:gd name="T27" fmla="*/ 8 h 18"/>
                  <a:gd name="T28" fmla="*/ 51 w 65"/>
                  <a:gd name="T29" fmla="*/ 4 h 18"/>
                  <a:gd name="T30" fmla="*/ 43 w 65"/>
                  <a:gd name="T31" fmla="*/ 2 h 18"/>
                  <a:gd name="T32" fmla="*/ 35 w 65"/>
                  <a:gd name="T33" fmla="*/ 1 h 18"/>
                  <a:gd name="T34" fmla="*/ 26 w 65"/>
                  <a:gd name="T35" fmla="*/ 0 h 18"/>
                  <a:gd name="T36" fmla="*/ 17 w 65"/>
                  <a:gd name="T37" fmla="*/ 0 h 18"/>
                  <a:gd name="T38" fmla="*/ 8 w 65"/>
                  <a:gd name="T39" fmla="*/ 0 h 18"/>
                  <a:gd name="T40" fmla="*/ 0 w 65"/>
                  <a:gd name="T4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18">
                    <a:moveTo>
                      <a:pt x="0" y="0"/>
                    </a:moveTo>
                    <a:lnTo>
                      <a:pt x="1" y="4"/>
                    </a:lnTo>
                    <a:lnTo>
                      <a:pt x="3" y="5"/>
                    </a:lnTo>
                    <a:lnTo>
                      <a:pt x="7" y="6"/>
                    </a:lnTo>
                    <a:lnTo>
                      <a:pt x="7" y="11"/>
                    </a:lnTo>
                    <a:lnTo>
                      <a:pt x="15" y="10"/>
                    </a:lnTo>
                    <a:lnTo>
                      <a:pt x="23" y="11"/>
                    </a:lnTo>
                    <a:lnTo>
                      <a:pt x="31" y="12"/>
                    </a:lnTo>
                    <a:lnTo>
                      <a:pt x="38" y="16"/>
                    </a:lnTo>
                    <a:lnTo>
                      <a:pt x="44" y="17"/>
                    </a:lnTo>
                    <a:lnTo>
                      <a:pt x="51" y="18"/>
                    </a:lnTo>
                    <a:lnTo>
                      <a:pt x="58" y="17"/>
                    </a:lnTo>
                    <a:lnTo>
                      <a:pt x="65" y="13"/>
                    </a:lnTo>
                    <a:lnTo>
                      <a:pt x="59" y="8"/>
                    </a:lnTo>
                    <a:lnTo>
                      <a:pt x="51" y="4"/>
                    </a:lnTo>
                    <a:lnTo>
                      <a:pt x="43" y="2"/>
                    </a:lnTo>
                    <a:lnTo>
                      <a:pt x="35" y="1"/>
                    </a:lnTo>
                    <a:lnTo>
                      <a:pt x="26" y="0"/>
                    </a:lnTo>
                    <a:lnTo>
                      <a:pt x="17" y="0"/>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5" name="Freeform 165">
                <a:extLst>
                  <a:ext uri="{FF2B5EF4-FFF2-40B4-BE49-F238E27FC236}">
                    <a16:creationId xmlns:a16="http://schemas.microsoft.com/office/drawing/2014/main" id="{8DE2843A-B959-9982-665A-7DF33D2FCDC7}"/>
                  </a:ext>
                </a:extLst>
              </p:cNvPr>
              <p:cNvSpPr>
                <a:spLocks/>
              </p:cNvSpPr>
              <p:nvPr/>
            </p:nvSpPr>
            <p:spPr bwMode="auto">
              <a:xfrm>
                <a:off x="2245" y="2102"/>
                <a:ext cx="1" cy="6"/>
              </a:xfrm>
              <a:custGeom>
                <a:avLst/>
                <a:gdLst>
                  <a:gd name="T0" fmla="*/ 0 w 6"/>
                  <a:gd name="T1" fmla="*/ 27 h 29"/>
                  <a:gd name="T2" fmla="*/ 1 w 6"/>
                  <a:gd name="T3" fmla="*/ 29 h 29"/>
                  <a:gd name="T4" fmla="*/ 2 w 6"/>
                  <a:gd name="T5" fmla="*/ 29 h 29"/>
                  <a:gd name="T6" fmla="*/ 4 w 6"/>
                  <a:gd name="T7" fmla="*/ 29 h 29"/>
                  <a:gd name="T8" fmla="*/ 6 w 6"/>
                  <a:gd name="T9" fmla="*/ 29 h 29"/>
                  <a:gd name="T10" fmla="*/ 5 w 6"/>
                  <a:gd name="T11" fmla="*/ 21 h 29"/>
                  <a:gd name="T12" fmla="*/ 6 w 6"/>
                  <a:gd name="T13" fmla="*/ 12 h 29"/>
                  <a:gd name="T14" fmla="*/ 5 w 6"/>
                  <a:gd name="T15" fmla="*/ 5 h 29"/>
                  <a:gd name="T16" fmla="*/ 0 w 6"/>
                  <a:gd name="T17" fmla="*/ 0 h 29"/>
                  <a:gd name="T18" fmla="*/ 0 w 6"/>
                  <a:gd name="T19" fmla="*/ 6 h 29"/>
                  <a:gd name="T20" fmla="*/ 0 w 6"/>
                  <a:gd name="T21" fmla="*/ 13 h 29"/>
                  <a:gd name="T22" fmla="*/ 0 w 6"/>
                  <a:gd name="T23" fmla="*/ 20 h 29"/>
                  <a:gd name="T24" fmla="*/ 0 w 6"/>
                  <a:gd name="T2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9">
                    <a:moveTo>
                      <a:pt x="0" y="27"/>
                    </a:moveTo>
                    <a:lnTo>
                      <a:pt x="1" y="29"/>
                    </a:lnTo>
                    <a:lnTo>
                      <a:pt x="2" y="29"/>
                    </a:lnTo>
                    <a:lnTo>
                      <a:pt x="4" y="29"/>
                    </a:lnTo>
                    <a:lnTo>
                      <a:pt x="6" y="29"/>
                    </a:lnTo>
                    <a:lnTo>
                      <a:pt x="5" y="21"/>
                    </a:lnTo>
                    <a:lnTo>
                      <a:pt x="6" y="12"/>
                    </a:lnTo>
                    <a:lnTo>
                      <a:pt x="5" y="5"/>
                    </a:lnTo>
                    <a:lnTo>
                      <a:pt x="0" y="0"/>
                    </a:lnTo>
                    <a:lnTo>
                      <a:pt x="0" y="6"/>
                    </a:lnTo>
                    <a:lnTo>
                      <a:pt x="0" y="13"/>
                    </a:lnTo>
                    <a:lnTo>
                      <a:pt x="0" y="20"/>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6" name="Freeform 166">
                <a:extLst>
                  <a:ext uri="{FF2B5EF4-FFF2-40B4-BE49-F238E27FC236}">
                    <a16:creationId xmlns:a16="http://schemas.microsoft.com/office/drawing/2014/main" id="{1D6D49B5-27C2-E6A6-95E4-36C1CB0A07BA}"/>
                  </a:ext>
                </a:extLst>
              </p:cNvPr>
              <p:cNvSpPr>
                <a:spLocks/>
              </p:cNvSpPr>
              <p:nvPr/>
            </p:nvSpPr>
            <p:spPr bwMode="auto">
              <a:xfrm>
                <a:off x="2302" y="2104"/>
                <a:ext cx="8" cy="13"/>
              </a:xfrm>
              <a:custGeom>
                <a:avLst/>
                <a:gdLst>
                  <a:gd name="T0" fmla="*/ 0 w 40"/>
                  <a:gd name="T1" fmla="*/ 13 h 68"/>
                  <a:gd name="T2" fmla="*/ 4 w 40"/>
                  <a:gd name="T3" fmla="*/ 28 h 68"/>
                  <a:gd name="T4" fmla="*/ 7 w 40"/>
                  <a:gd name="T5" fmla="*/ 44 h 68"/>
                  <a:gd name="T6" fmla="*/ 15 w 40"/>
                  <a:gd name="T7" fmla="*/ 59 h 68"/>
                  <a:gd name="T8" fmla="*/ 28 w 40"/>
                  <a:gd name="T9" fmla="*/ 68 h 68"/>
                  <a:gd name="T10" fmla="*/ 32 w 40"/>
                  <a:gd name="T11" fmla="*/ 66 h 68"/>
                  <a:gd name="T12" fmla="*/ 36 w 40"/>
                  <a:gd name="T13" fmla="*/ 66 h 68"/>
                  <a:gd name="T14" fmla="*/ 39 w 40"/>
                  <a:gd name="T15" fmla="*/ 65 h 68"/>
                  <a:gd name="T16" fmla="*/ 40 w 40"/>
                  <a:gd name="T17" fmla="*/ 59 h 68"/>
                  <a:gd name="T18" fmla="*/ 35 w 40"/>
                  <a:gd name="T19" fmla="*/ 45 h 68"/>
                  <a:gd name="T20" fmla="*/ 29 w 40"/>
                  <a:gd name="T21" fmla="*/ 31 h 68"/>
                  <a:gd name="T22" fmla="*/ 24 w 40"/>
                  <a:gd name="T23" fmla="*/ 16 h 68"/>
                  <a:gd name="T24" fmla="*/ 21 w 40"/>
                  <a:gd name="T25" fmla="*/ 0 h 68"/>
                  <a:gd name="T26" fmla="*/ 15 w 40"/>
                  <a:gd name="T27" fmla="*/ 3 h 68"/>
                  <a:gd name="T28" fmla="*/ 10 w 40"/>
                  <a:gd name="T29" fmla="*/ 6 h 68"/>
                  <a:gd name="T30" fmla="*/ 6 w 40"/>
                  <a:gd name="T31" fmla="*/ 9 h 68"/>
                  <a:gd name="T32" fmla="*/ 0 w 40"/>
                  <a:gd name="T33"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68">
                    <a:moveTo>
                      <a:pt x="0" y="13"/>
                    </a:moveTo>
                    <a:lnTo>
                      <a:pt x="4" y="28"/>
                    </a:lnTo>
                    <a:lnTo>
                      <a:pt x="7" y="44"/>
                    </a:lnTo>
                    <a:lnTo>
                      <a:pt x="15" y="59"/>
                    </a:lnTo>
                    <a:lnTo>
                      <a:pt x="28" y="68"/>
                    </a:lnTo>
                    <a:lnTo>
                      <a:pt x="32" y="66"/>
                    </a:lnTo>
                    <a:lnTo>
                      <a:pt x="36" y="66"/>
                    </a:lnTo>
                    <a:lnTo>
                      <a:pt x="39" y="65"/>
                    </a:lnTo>
                    <a:lnTo>
                      <a:pt x="40" y="59"/>
                    </a:lnTo>
                    <a:lnTo>
                      <a:pt x="35" y="45"/>
                    </a:lnTo>
                    <a:lnTo>
                      <a:pt x="29" y="31"/>
                    </a:lnTo>
                    <a:lnTo>
                      <a:pt x="24" y="16"/>
                    </a:lnTo>
                    <a:lnTo>
                      <a:pt x="21" y="0"/>
                    </a:lnTo>
                    <a:lnTo>
                      <a:pt x="15" y="3"/>
                    </a:lnTo>
                    <a:lnTo>
                      <a:pt x="10" y="6"/>
                    </a:lnTo>
                    <a:lnTo>
                      <a:pt x="6" y="9"/>
                    </a:lnTo>
                    <a:lnTo>
                      <a:pt x="0" y="13"/>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7" name="Freeform 167">
                <a:extLst>
                  <a:ext uri="{FF2B5EF4-FFF2-40B4-BE49-F238E27FC236}">
                    <a16:creationId xmlns:a16="http://schemas.microsoft.com/office/drawing/2014/main" id="{F726EA0F-9C19-EBB3-EDE1-495A2D79EFAC}"/>
                  </a:ext>
                </a:extLst>
              </p:cNvPr>
              <p:cNvSpPr>
                <a:spLocks/>
              </p:cNvSpPr>
              <p:nvPr/>
            </p:nvSpPr>
            <p:spPr bwMode="auto">
              <a:xfrm>
                <a:off x="2372" y="2104"/>
                <a:ext cx="8" cy="15"/>
              </a:xfrm>
              <a:custGeom>
                <a:avLst/>
                <a:gdLst>
                  <a:gd name="T0" fmla="*/ 0 w 39"/>
                  <a:gd name="T1" fmla="*/ 63 h 79"/>
                  <a:gd name="T2" fmla="*/ 0 w 39"/>
                  <a:gd name="T3" fmla="*/ 78 h 79"/>
                  <a:gd name="T4" fmla="*/ 1 w 39"/>
                  <a:gd name="T5" fmla="*/ 78 h 79"/>
                  <a:gd name="T6" fmla="*/ 1 w 39"/>
                  <a:gd name="T7" fmla="*/ 78 h 79"/>
                  <a:gd name="T8" fmla="*/ 2 w 39"/>
                  <a:gd name="T9" fmla="*/ 78 h 79"/>
                  <a:gd name="T10" fmla="*/ 2 w 39"/>
                  <a:gd name="T11" fmla="*/ 79 h 79"/>
                  <a:gd name="T12" fmla="*/ 9 w 39"/>
                  <a:gd name="T13" fmla="*/ 67 h 79"/>
                  <a:gd name="T14" fmla="*/ 15 w 39"/>
                  <a:gd name="T15" fmla="*/ 54 h 79"/>
                  <a:gd name="T16" fmla="*/ 20 w 39"/>
                  <a:gd name="T17" fmla="*/ 42 h 79"/>
                  <a:gd name="T18" fmla="*/ 29 w 39"/>
                  <a:gd name="T19" fmla="*/ 30 h 79"/>
                  <a:gd name="T20" fmla="*/ 29 w 39"/>
                  <a:gd name="T21" fmla="*/ 28 h 79"/>
                  <a:gd name="T22" fmla="*/ 29 w 39"/>
                  <a:gd name="T23" fmla="*/ 26 h 79"/>
                  <a:gd name="T24" fmla="*/ 29 w 39"/>
                  <a:gd name="T25" fmla="*/ 23 h 79"/>
                  <a:gd name="T26" fmla="*/ 30 w 39"/>
                  <a:gd name="T27" fmla="*/ 21 h 79"/>
                  <a:gd name="T28" fmla="*/ 32 w 39"/>
                  <a:gd name="T29" fmla="*/ 21 h 79"/>
                  <a:gd name="T30" fmla="*/ 32 w 39"/>
                  <a:gd name="T31" fmla="*/ 16 h 79"/>
                  <a:gd name="T32" fmla="*/ 35 w 39"/>
                  <a:gd name="T33" fmla="*/ 11 h 79"/>
                  <a:gd name="T34" fmla="*/ 39 w 39"/>
                  <a:gd name="T35" fmla="*/ 6 h 79"/>
                  <a:gd name="T36" fmla="*/ 37 w 39"/>
                  <a:gd name="T37" fmla="*/ 0 h 79"/>
                  <a:gd name="T38" fmla="*/ 30 w 39"/>
                  <a:gd name="T39" fmla="*/ 6 h 79"/>
                  <a:gd name="T40" fmla="*/ 24 w 39"/>
                  <a:gd name="T41" fmla="*/ 13 h 79"/>
                  <a:gd name="T42" fmla="*/ 19 w 39"/>
                  <a:gd name="T43" fmla="*/ 21 h 79"/>
                  <a:gd name="T44" fmla="*/ 16 w 39"/>
                  <a:gd name="T45" fmla="*/ 30 h 79"/>
                  <a:gd name="T46" fmla="*/ 12 w 39"/>
                  <a:gd name="T47" fmla="*/ 39 h 79"/>
                  <a:gd name="T48" fmla="*/ 9 w 39"/>
                  <a:gd name="T49" fmla="*/ 47 h 79"/>
                  <a:gd name="T50" fmla="*/ 4 w 39"/>
                  <a:gd name="T51" fmla="*/ 57 h 79"/>
                  <a:gd name="T52" fmla="*/ 0 w 39"/>
                  <a:gd name="T53"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79">
                    <a:moveTo>
                      <a:pt x="0" y="63"/>
                    </a:moveTo>
                    <a:lnTo>
                      <a:pt x="0" y="78"/>
                    </a:lnTo>
                    <a:lnTo>
                      <a:pt x="1" y="78"/>
                    </a:lnTo>
                    <a:lnTo>
                      <a:pt x="1" y="78"/>
                    </a:lnTo>
                    <a:lnTo>
                      <a:pt x="2" y="78"/>
                    </a:lnTo>
                    <a:lnTo>
                      <a:pt x="2" y="79"/>
                    </a:lnTo>
                    <a:lnTo>
                      <a:pt x="9" y="67"/>
                    </a:lnTo>
                    <a:lnTo>
                      <a:pt x="15" y="54"/>
                    </a:lnTo>
                    <a:lnTo>
                      <a:pt x="20" y="42"/>
                    </a:lnTo>
                    <a:lnTo>
                      <a:pt x="29" y="30"/>
                    </a:lnTo>
                    <a:lnTo>
                      <a:pt x="29" y="28"/>
                    </a:lnTo>
                    <a:lnTo>
                      <a:pt x="29" y="26"/>
                    </a:lnTo>
                    <a:lnTo>
                      <a:pt x="29" y="23"/>
                    </a:lnTo>
                    <a:lnTo>
                      <a:pt x="30" y="21"/>
                    </a:lnTo>
                    <a:lnTo>
                      <a:pt x="32" y="21"/>
                    </a:lnTo>
                    <a:lnTo>
                      <a:pt x="32" y="16"/>
                    </a:lnTo>
                    <a:lnTo>
                      <a:pt x="35" y="11"/>
                    </a:lnTo>
                    <a:lnTo>
                      <a:pt x="39" y="6"/>
                    </a:lnTo>
                    <a:lnTo>
                      <a:pt x="37" y="0"/>
                    </a:lnTo>
                    <a:lnTo>
                      <a:pt x="30" y="6"/>
                    </a:lnTo>
                    <a:lnTo>
                      <a:pt x="24" y="13"/>
                    </a:lnTo>
                    <a:lnTo>
                      <a:pt x="19" y="21"/>
                    </a:lnTo>
                    <a:lnTo>
                      <a:pt x="16" y="30"/>
                    </a:lnTo>
                    <a:lnTo>
                      <a:pt x="12" y="39"/>
                    </a:lnTo>
                    <a:lnTo>
                      <a:pt x="9" y="47"/>
                    </a:lnTo>
                    <a:lnTo>
                      <a:pt x="4" y="57"/>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8" name="Freeform 168">
                <a:extLst>
                  <a:ext uri="{FF2B5EF4-FFF2-40B4-BE49-F238E27FC236}">
                    <a16:creationId xmlns:a16="http://schemas.microsoft.com/office/drawing/2014/main" id="{73238A4C-2852-C364-4766-66C2C8E30A17}"/>
                  </a:ext>
                </a:extLst>
              </p:cNvPr>
              <p:cNvSpPr>
                <a:spLocks/>
              </p:cNvSpPr>
              <p:nvPr/>
            </p:nvSpPr>
            <p:spPr bwMode="auto">
              <a:xfrm>
                <a:off x="2103" y="2110"/>
                <a:ext cx="7" cy="21"/>
              </a:xfrm>
              <a:custGeom>
                <a:avLst/>
                <a:gdLst>
                  <a:gd name="T0" fmla="*/ 19 w 35"/>
                  <a:gd name="T1" fmla="*/ 17 h 108"/>
                  <a:gd name="T2" fmla="*/ 17 w 35"/>
                  <a:gd name="T3" fmla="*/ 35 h 108"/>
                  <a:gd name="T4" fmla="*/ 15 w 35"/>
                  <a:gd name="T5" fmla="*/ 54 h 108"/>
                  <a:gd name="T6" fmla="*/ 11 w 35"/>
                  <a:gd name="T7" fmla="*/ 71 h 108"/>
                  <a:gd name="T8" fmla="*/ 1 w 35"/>
                  <a:gd name="T9" fmla="*/ 85 h 108"/>
                  <a:gd name="T10" fmla="*/ 1 w 35"/>
                  <a:gd name="T11" fmla="*/ 92 h 108"/>
                  <a:gd name="T12" fmla="*/ 0 w 35"/>
                  <a:gd name="T13" fmla="*/ 100 h 108"/>
                  <a:gd name="T14" fmla="*/ 1 w 35"/>
                  <a:gd name="T15" fmla="*/ 106 h 108"/>
                  <a:gd name="T16" fmla="*/ 8 w 35"/>
                  <a:gd name="T17" fmla="*/ 108 h 108"/>
                  <a:gd name="T18" fmla="*/ 10 w 35"/>
                  <a:gd name="T19" fmla="*/ 99 h 108"/>
                  <a:gd name="T20" fmla="*/ 13 w 35"/>
                  <a:gd name="T21" fmla="*/ 91 h 108"/>
                  <a:gd name="T22" fmla="*/ 19 w 35"/>
                  <a:gd name="T23" fmla="*/ 83 h 108"/>
                  <a:gd name="T24" fmla="*/ 26 w 35"/>
                  <a:gd name="T25" fmla="*/ 76 h 108"/>
                  <a:gd name="T26" fmla="*/ 28 w 35"/>
                  <a:gd name="T27" fmla="*/ 59 h 108"/>
                  <a:gd name="T28" fmla="*/ 28 w 35"/>
                  <a:gd name="T29" fmla="*/ 42 h 108"/>
                  <a:gd name="T30" fmla="*/ 30 w 35"/>
                  <a:gd name="T31" fmla="*/ 23 h 108"/>
                  <a:gd name="T32" fmla="*/ 35 w 35"/>
                  <a:gd name="T33" fmla="*/ 7 h 108"/>
                  <a:gd name="T34" fmla="*/ 33 w 35"/>
                  <a:gd name="T35" fmla="*/ 0 h 108"/>
                  <a:gd name="T36" fmla="*/ 27 w 35"/>
                  <a:gd name="T37" fmla="*/ 3 h 108"/>
                  <a:gd name="T38" fmla="*/ 24 w 35"/>
                  <a:gd name="T39" fmla="*/ 7 h 108"/>
                  <a:gd name="T40" fmla="*/ 21 w 35"/>
                  <a:gd name="T41" fmla="*/ 12 h 108"/>
                  <a:gd name="T42" fmla="*/ 19 w 35"/>
                  <a:gd name="T43"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108">
                    <a:moveTo>
                      <a:pt x="19" y="17"/>
                    </a:moveTo>
                    <a:lnTo>
                      <a:pt x="17" y="35"/>
                    </a:lnTo>
                    <a:lnTo>
                      <a:pt x="15" y="54"/>
                    </a:lnTo>
                    <a:lnTo>
                      <a:pt x="11" y="71"/>
                    </a:lnTo>
                    <a:lnTo>
                      <a:pt x="1" y="85"/>
                    </a:lnTo>
                    <a:lnTo>
                      <a:pt x="1" y="92"/>
                    </a:lnTo>
                    <a:lnTo>
                      <a:pt x="0" y="100"/>
                    </a:lnTo>
                    <a:lnTo>
                      <a:pt x="1" y="106"/>
                    </a:lnTo>
                    <a:lnTo>
                      <a:pt x="8" y="108"/>
                    </a:lnTo>
                    <a:lnTo>
                      <a:pt x="10" y="99"/>
                    </a:lnTo>
                    <a:lnTo>
                      <a:pt x="13" y="91"/>
                    </a:lnTo>
                    <a:lnTo>
                      <a:pt x="19" y="83"/>
                    </a:lnTo>
                    <a:lnTo>
                      <a:pt x="26" y="76"/>
                    </a:lnTo>
                    <a:lnTo>
                      <a:pt x="28" y="59"/>
                    </a:lnTo>
                    <a:lnTo>
                      <a:pt x="28" y="42"/>
                    </a:lnTo>
                    <a:lnTo>
                      <a:pt x="30" y="23"/>
                    </a:lnTo>
                    <a:lnTo>
                      <a:pt x="35" y="7"/>
                    </a:lnTo>
                    <a:lnTo>
                      <a:pt x="33" y="0"/>
                    </a:lnTo>
                    <a:lnTo>
                      <a:pt x="27" y="3"/>
                    </a:lnTo>
                    <a:lnTo>
                      <a:pt x="24" y="7"/>
                    </a:lnTo>
                    <a:lnTo>
                      <a:pt x="21" y="12"/>
                    </a:lnTo>
                    <a:lnTo>
                      <a:pt x="1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29" name="Freeform 169">
                <a:extLst>
                  <a:ext uri="{FF2B5EF4-FFF2-40B4-BE49-F238E27FC236}">
                    <a16:creationId xmlns:a16="http://schemas.microsoft.com/office/drawing/2014/main" id="{61693060-9A67-E073-708B-2DD5E176FFEE}"/>
                  </a:ext>
                </a:extLst>
              </p:cNvPr>
              <p:cNvSpPr>
                <a:spLocks/>
              </p:cNvSpPr>
              <p:nvPr/>
            </p:nvSpPr>
            <p:spPr bwMode="auto">
              <a:xfrm>
                <a:off x="2064" y="2112"/>
                <a:ext cx="9" cy="18"/>
              </a:xfrm>
              <a:custGeom>
                <a:avLst/>
                <a:gdLst>
                  <a:gd name="T0" fmla="*/ 9 w 47"/>
                  <a:gd name="T1" fmla="*/ 80 h 87"/>
                  <a:gd name="T2" fmla="*/ 15 w 47"/>
                  <a:gd name="T3" fmla="*/ 78 h 87"/>
                  <a:gd name="T4" fmla="*/ 17 w 47"/>
                  <a:gd name="T5" fmla="*/ 71 h 87"/>
                  <a:gd name="T6" fmla="*/ 17 w 47"/>
                  <a:gd name="T7" fmla="*/ 63 h 87"/>
                  <a:gd name="T8" fmla="*/ 18 w 47"/>
                  <a:gd name="T9" fmla="*/ 57 h 87"/>
                  <a:gd name="T10" fmla="*/ 21 w 47"/>
                  <a:gd name="T11" fmla="*/ 59 h 87"/>
                  <a:gd name="T12" fmla="*/ 27 w 47"/>
                  <a:gd name="T13" fmla="*/ 63 h 87"/>
                  <a:gd name="T14" fmla="*/ 33 w 47"/>
                  <a:gd name="T15" fmla="*/ 66 h 87"/>
                  <a:gd name="T16" fmla="*/ 36 w 47"/>
                  <a:gd name="T17" fmla="*/ 72 h 87"/>
                  <a:gd name="T18" fmla="*/ 35 w 47"/>
                  <a:gd name="T19" fmla="*/ 77 h 87"/>
                  <a:gd name="T20" fmla="*/ 34 w 47"/>
                  <a:gd name="T21" fmla="*/ 80 h 87"/>
                  <a:gd name="T22" fmla="*/ 34 w 47"/>
                  <a:gd name="T23" fmla="*/ 83 h 87"/>
                  <a:gd name="T24" fmla="*/ 34 w 47"/>
                  <a:gd name="T25" fmla="*/ 87 h 87"/>
                  <a:gd name="T26" fmla="*/ 40 w 47"/>
                  <a:gd name="T27" fmla="*/ 87 h 87"/>
                  <a:gd name="T28" fmla="*/ 43 w 47"/>
                  <a:gd name="T29" fmla="*/ 83 h 87"/>
                  <a:gd name="T30" fmla="*/ 45 w 47"/>
                  <a:gd name="T31" fmla="*/ 77 h 87"/>
                  <a:gd name="T32" fmla="*/ 47 w 47"/>
                  <a:gd name="T33" fmla="*/ 70 h 87"/>
                  <a:gd name="T34" fmla="*/ 41 w 47"/>
                  <a:gd name="T35" fmla="*/ 63 h 87"/>
                  <a:gd name="T36" fmla="*/ 34 w 47"/>
                  <a:gd name="T37" fmla="*/ 56 h 87"/>
                  <a:gd name="T38" fmla="*/ 27 w 47"/>
                  <a:gd name="T39" fmla="*/ 50 h 87"/>
                  <a:gd name="T40" fmla="*/ 20 w 47"/>
                  <a:gd name="T41" fmla="*/ 44 h 87"/>
                  <a:gd name="T42" fmla="*/ 15 w 47"/>
                  <a:gd name="T43" fmla="*/ 39 h 87"/>
                  <a:gd name="T44" fmla="*/ 10 w 47"/>
                  <a:gd name="T45" fmla="*/ 31 h 87"/>
                  <a:gd name="T46" fmla="*/ 8 w 47"/>
                  <a:gd name="T47" fmla="*/ 22 h 87"/>
                  <a:gd name="T48" fmla="*/ 8 w 47"/>
                  <a:gd name="T49" fmla="*/ 11 h 87"/>
                  <a:gd name="T50" fmla="*/ 3 w 47"/>
                  <a:gd name="T51" fmla="*/ 0 h 87"/>
                  <a:gd name="T52" fmla="*/ 0 w 47"/>
                  <a:gd name="T53" fmla="*/ 18 h 87"/>
                  <a:gd name="T54" fmla="*/ 1 w 47"/>
                  <a:gd name="T55" fmla="*/ 40 h 87"/>
                  <a:gd name="T56" fmla="*/ 4 w 47"/>
                  <a:gd name="T57" fmla="*/ 61 h 87"/>
                  <a:gd name="T58" fmla="*/ 9 w 47"/>
                  <a:gd name="T59"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87">
                    <a:moveTo>
                      <a:pt x="9" y="80"/>
                    </a:moveTo>
                    <a:lnTo>
                      <a:pt x="15" y="78"/>
                    </a:lnTo>
                    <a:lnTo>
                      <a:pt x="17" y="71"/>
                    </a:lnTo>
                    <a:lnTo>
                      <a:pt x="17" y="63"/>
                    </a:lnTo>
                    <a:lnTo>
                      <a:pt x="18" y="57"/>
                    </a:lnTo>
                    <a:lnTo>
                      <a:pt x="21" y="59"/>
                    </a:lnTo>
                    <a:lnTo>
                      <a:pt x="27" y="63"/>
                    </a:lnTo>
                    <a:lnTo>
                      <a:pt x="33" y="66"/>
                    </a:lnTo>
                    <a:lnTo>
                      <a:pt x="36" y="72"/>
                    </a:lnTo>
                    <a:lnTo>
                      <a:pt x="35" y="77"/>
                    </a:lnTo>
                    <a:lnTo>
                      <a:pt x="34" y="80"/>
                    </a:lnTo>
                    <a:lnTo>
                      <a:pt x="34" y="83"/>
                    </a:lnTo>
                    <a:lnTo>
                      <a:pt x="34" y="87"/>
                    </a:lnTo>
                    <a:lnTo>
                      <a:pt x="40" y="87"/>
                    </a:lnTo>
                    <a:lnTo>
                      <a:pt x="43" y="83"/>
                    </a:lnTo>
                    <a:lnTo>
                      <a:pt x="45" y="77"/>
                    </a:lnTo>
                    <a:lnTo>
                      <a:pt x="47" y="70"/>
                    </a:lnTo>
                    <a:lnTo>
                      <a:pt x="41" y="63"/>
                    </a:lnTo>
                    <a:lnTo>
                      <a:pt x="34" y="56"/>
                    </a:lnTo>
                    <a:lnTo>
                      <a:pt x="27" y="50"/>
                    </a:lnTo>
                    <a:lnTo>
                      <a:pt x="20" y="44"/>
                    </a:lnTo>
                    <a:lnTo>
                      <a:pt x="15" y="39"/>
                    </a:lnTo>
                    <a:lnTo>
                      <a:pt x="10" y="31"/>
                    </a:lnTo>
                    <a:lnTo>
                      <a:pt x="8" y="22"/>
                    </a:lnTo>
                    <a:lnTo>
                      <a:pt x="8" y="11"/>
                    </a:lnTo>
                    <a:lnTo>
                      <a:pt x="3" y="0"/>
                    </a:lnTo>
                    <a:lnTo>
                      <a:pt x="0" y="18"/>
                    </a:lnTo>
                    <a:lnTo>
                      <a:pt x="1" y="40"/>
                    </a:lnTo>
                    <a:lnTo>
                      <a:pt x="4" y="61"/>
                    </a:lnTo>
                    <a:lnTo>
                      <a:pt x="9"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0" name="Freeform 170">
                <a:extLst>
                  <a:ext uri="{FF2B5EF4-FFF2-40B4-BE49-F238E27FC236}">
                    <a16:creationId xmlns:a16="http://schemas.microsoft.com/office/drawing/2014/main" id="{581E5224-D269-4891-BE10-828F3A2BBF6A}"/>
                  </a:ext>
                </a:extLst>
              </p:cNvPr>
              <p:cNvSpPr>
                <a:spLocks/>
              </p:cNvSpPr>
              <p:nvPr/>
            </p:nvSpPr>
            <p:spPr bwMode="auto">
              <a:xfrm>
                <a:off x="2216" y="2111"/>
                <a:ext cx="22" cy="6"/>
              </a:xfrm>
              <a:custGeom>
                <a:avLst/>
                <a:gdLst>
                  <a:gd name="T0" fmla="*/ 4 w 110"/>
                  <a:gd name="T1" fmla="*/ 12 h 31"/>
                  <a:gd name="T2" fmla="*/ 4 w 110"/>
                  <a:gd name="T3" fmla="*/ 17 h 31"/>
                  <a:gd name="T4" fmla="*/ 1 w 110"/>
                  <a:gd name="T5" fmla="*/ 20 h 31"/>
                  <a:gd name="T6" fmla="*/ 0 w 110"/>
                  <a:gd name="T7" fmla="*/ 25 h 31"/>
                  <a:gd name="T8" fmla="*/ 1 w 110"/>
                  <a:gd name="T9" fmla="*/ 30 h 31"/>
                  <a:gd name="T10" fmla="*/ 8 w 110"/>
                  <a:gd name="T11" fmla="*/ 31 h 31"/>
                  <a:gd name="T12" fmla="*/ 14 w 110"/>
                  <a:gd name="T13" fmla="*/ 27 h 31"/>
                  <a:gd name="T14" fmla="*/ 21 w 110"/>
                  <a:gd name="T15" fmla="*/ 23 h 31"/>
                  <a:gd name="T16" fmla="*/ 28 w 110"/>
                  <a:gd name="T17" fmla="*/ 20 h 31"/>
                  <a:gd name="T18" fmla="*/ 37 w 110"/>
                  <a:gd name="T19" fmla="*/ 20 h 31"/>
                  <a:gd name="T20" fmla="*/ 46 w 110"/>
                  <a:gd name="T21" fmla="*/ 20 h 31"/>
                  <a:gd name="T22" fmla="*/ 56 w 110"/>
                  <a:gd name="T23" fmla="*/ 19 h 31"/>
                  <a:gd name="T24" fmla="*/ 67 w 110"/>
                  <a:gd name="T25" fmla="*/ 19 h 31"/>
                  <a:gd name="T26" fmla="*/ 76 w 110"/>
                  <a:gd name="T27" fmla="*/ 20 h 31"/>
                  <a:gd name="T28" fmla="*/ 86 w 110"/>
                  <a:gd name="T29" fmla="*/ 22 h 31"/>
                  <a:gd name="T30" fmla="*/ 95 w 110"/>
                  <a:gd name="T31" fmla="*/ 23 h 31"/>
                  <a:gd name="T32" fmla="*/ 104 w 110"/>
                  <a:gd name="T33" fmla="*/ 26 h 31"/>
                  <a:gd name="T34" fmla="*/ 110 w 110"/>
                  <a:gd name="T35" fmla="*/ 25 h 31"/>
                  <a:gd name="T36" fmla="*/ 107 w 110"/>
                  <a:gd name="T37" fmla="*/ 19 h 31"/>
                  <a:gd name="T38" fmla="*/ 103 w 110"/>
                  <a:gd name="T39" fmla="*/ 15 h 31"/>
                  <a:gd name="T40" fmla="*/ 98 w 110"/>
                  <a:gd name="T41" fmla="*/ 11 h 31"/>
                  <a:gd name="T42" fmla="*/ 91 w 110"/>
                  <a:gd name="T43" fmla="*/ 8 h 31"/>
                  <a:gd name="T44" fmla="*/ 84 w 110"/>
                  <a:gd name="T45" fmla="*/ 5 h 31"/>
                  <a:gd name="T46" fmla="*/ 77 w 110"/>
                  <a:gd name="T47" fmla="*/ 3 h 31"/>
                  <a:gd name="T48" fmla="*/ 70 w 110"/>
                  <a:gd name="T49" fmla="*/ 2 h 31"/>
                  <a:gd name="T50" fmla="*/ 63 w 110"/>
                  <a:gd name="T51" fmla="*/ 0 h 31"/>
                  <a:gd name="T52" fmla="*/ 55 w 110"/>
                  <a:gd name="T53" fmla="*/ 0 h 31"/>
                  <a:gd name="T54" fmla="*/ 48 w 110"/>
                  <a:gd name="T55" fmla="*/ 1 h 31"/>
                  <a:gd name="T56" fmla="*/ 40 w 110"/>
                  <a:gd name="T57" fmla="*/ 1 h 31"/>
                  <a:gd name="T58" fmla="*/ 33 w 110"/>
                  <a:gd name="T59" fmla="*/ 2 h 31"/>
                  <a:gd name="T60" fmla="*/ 25 w 110"/>
                  <a:gd name="T61" fmla="*/ 4 h 31"/>
                  <a:gd name="T62" fmla="*/ 18 w 110"/>
                  <a:gd name="T63" fmla="*/ 7 h 31"/>
                  <a:gd name="T64" fmla="*/ 10 w 110"/>
                  <a:gd name="T65" fmla="*/ 9 h 31"/>
                  <a:gd name="T66" fmla="*/ 4 w 110"/>
                  <a:gd name="T6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31">
                    <a:moveTo>
                      <a:pt x="4" y="12"/>
                    </a:moveTo>
                    <a:lnTo>
                      <a:pt x="4" y="17"/>
                    </a:lnTo>
                    <a:lnTo>
                      <a:pt x="1" y="20"/>
                    </a:lnTo>
                    <a:lnTo>
                      <a:pt x="0" y="25"/>
                    </a:lnTo>
                    <a:lnTo>
                      <a:pt x="1" y="30"/>
                    </a:lnTo>
                    <a:lnTo>
                      <a:pt x="8" y="31"/>
                    </a:lnTo>
                    <a:lnTo>
                      <a:pt x="14" y="27"/>
                    </a:lnTo>
                    <a:lnTo>
                      <a:pt x="21" y="23"/>
                    </a:lnTo>
                    <a:lnTo>
                      <a:pt x="28" y="20"/>
                    </a:lnTo>
                    <a:lnTo>
                      <a:pt x="37" y="20"/>
                    </a:lnTo>
                    <a:lnTo>
                      <a:pt x="46" y="20"/>
                    </a:lnTo>
                    <a:lnTo>
                      <a:pt x="56" y="19"/>
                    </a:lnTo>
                    <a:lnTo>
                      <a:pt x="67" y="19"/>
                    </a:lnTo>
                    <a:lnTo>
                      <a:pt x="76" y="20"/>
                    </a:lnTo>
                    <a:lnTo>
                      <a:pt x="86" y="22"/>
                    </a:lnTo>
                    <a:lnTo>
                      <a:pt x="95" y="23"/>
                    </a:lnTo>
                    <a:lnTo>
                      <a:pt x="104" y="26"/>
                    </a:lnTo>
                    <a:lnTo>
                      <a:pt x="110" y="25"/>
                    </a:lnTo>
                    <a:lnTo>
                      <a:pt x="107" y="19"/>
                    </a:lnTo>
                    <a:lnTo>
                      <a:pt x="103" y="15"/>
                    </a:lnTo>
                    <a:lnTo>
                      <a:pt x="98" y="11"/>
                    </a:lnTo>
                    <a:lnTo>
                      <a:pt x="91" y="8"/>
                    </a:lnTo>
                    <a:lnTo>
                      <a:pt x="84" y="5"/>
                    </a:lnTo>
                    <a:lnTo>
                      <a:pt x="77" y="3"/>
                    </a:lnTo>
                    <a:lnTo>
                      <a:pt x="70" y="2"/>
                    </a:lnTo>
                    <a:lnTo>
                      <a:pt x="63" y="0"/>
                    </a:lnTo>
                    <a:lnTo>
                      <a:pt x="55" y="0"/>
                    </a:lnTo>
                    <a:lnTo>
                      <a:pt x="48" y="1"/>
                    </a:lnTo>
                    <a:lnTo>
                      <a:pt x="40" y="1"/>
                    </a:lnTo>
                    <a:lnTo>
                      <a:pt x="33" y="2"/>
                    </a:lnTo>
                    <a:lnTo>
                      <a:pt x="25" y="4"/>
                    </a:lnTo>
                    <a:lnTo>
                      <a:pt x="18" y="7"/>
                    </a:lnTo>
                    <a:lnTo>
                      <a:pt x="10" y="9"/>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1" name="Freeform 171">
                <a:extLst>
                  <a:ext uri="{FF2B5EF4-FFF2-40B4-BE49-F238E27FC236}">
                    <a16:creationId xmlns:a16="http://schemas.microsoft.com/office/drawing/2014/main" id="{C6FE3206-2442-7980-D88A-B514329BE0F0}"/>
                  </a:ext>
                </a:extLst>
              </p:cNvPr>
              <p:cNvSpPr>
                <a:spLocks/>
              </p:cNvSpPr>
              <p:nvPr/>
            </p:nvSpPr>
            <p:spPr bwMode="auto">
              <a:xfrm>
                <a:off x="2007" y="2114"/>
                <a:ext cx="10" cy="18"/>
              </a:xfrm>
              <a:custGeom>
                <a:avLst/>
                <a:gdLst>
                  <a:gd name="T0" fmla="*/ 25 w 47"/>
                  <a:gd name="T1" fmla="*/ 71 h 92"/>
                  <a:gd name="T2" fmla="*/ 29 w 47"/>
                  <a:gd name="T3" fmla="*/ 77 h 92"/>
                  <a:gd name="T4" fmla="*/ 34 w 47"/>
                  <a:gd name="T5" fmla="*/ 85 h 92"/>
                  <a:gd name="T6" fmla="*/ 40 w 47"/>
                  <a:gd name="T7" fmla="*/ 90 h 92"/>
                  <a:gd name="T8" fmla="*/ 47 w 47"/>
                  <a:gd name="T9" fmla="*/ 92 h 92"/>
                  <a:gd name="T10" fmla="*/ 45 w 47"/>
                  <a:gd name="T11" fmla="*/ 80 h 92"/>
                  <a:gd name="T12" fmla="*/ 44 w 47"/>
                  <a:gd name="T13" fmla="*/ 71 h 92"/>
                  <a:gd name="T14" fmla="*/ 42 w 47"/>
                  <a:gd name="T15" fmla="*/ 62 h 92"/>
                  <a:gd name="T16" fmla="*/ 39 w 47"/>
                  <a:gd name="T17" fmla="*/ 50 h 92"/>
                  <a:gd name="T18" fmla="*/ 34 w 47"/>
                  <a:gd name="T19" fmla="*/ 45 h 92"/>
                  <a:gd name="T20" fmla="*/ 29 w 47"/>
                  <a:gd name="T21" fmla="*/ 38 h 92"/>
                  <a:gd name="T22" fmla="*/ 25 w 47"/>
                  <a:gd name="T23" fmla="*/ 31 h 92"/>
                  <a:gd name="T24" fmla="*/ 20 w 47"/>
                  <a:gd name="T25" fmla="*/ 24 h 92"/>
                  <a:gd name="T26" fmla="*/ 16 w 47"/>
                  <a:gd name="T27" fmla="*/ 17 h 92"/>
                  <a:gd name="T28" fmla="*/ 11 w 47"/>
                  <a:gd name="T29" fmla="*/ 11 h 92"/>
                  <a:gd name="T30" fmla="*/ 5 w 47"/>
                  <a:gd name="T31" fmla="*/ 5 h 92"/>
                  <a:gd name="T32" fmla="*/ 0 w 47"/>
                  <a:gd name="T33" fmla="*/ 0 h 92"/>
                  <a:gd name="T34" fmla="*/ 10 w 47"/>
                  <a:gd name="T35" fmla="*/ 15 h 92"/>
                  <a:gd name="T36" fmla="*/ 16 w 47"/>
                  <a:gd name="T37" fmla="*/ 33 h 92"/>
                  <a:gd name="T38" fmla="*/ 19 w 47"/>
                  <a:gd name="T39" fmla="*/ 53 h 92"/>
                  <a:gd name="T40" fmla="*/ 25 w 47"/>
                  <a:gd name="T41" fmla="*/ 7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92">
                    <a:moveTo>
                      <a:pt x="25" y="71"/>
                    </a:moveTo>
                    <a:lnTo>
                      <a:pt x="29" y="77"/>
                    </a:lnTo>
                    <a:lnTo>
                      <a:pt x="34" y="85"/>
                    </a:lnTo>
                    <a:lnTo>
                      <a:pt x="40" y="90"/>
                    </a:lnTo>
                    <a:lnTo>
                      <a:pt x="47" y="92"/>
                    </a:lnTo>
                    <a:lnTo>
                      <a:pt x="45" y="80"/>
                    </a:lnTo>
                    <a:lnTo>
                      <a:pt x="44" y="71"/>
                    </a:lnTo>
                    <a:lnTo>
                      <a:pt x="42" y="62"/>
                    </a:lnTo>
                    <a:lnTo>
                      <a:pt x="39" y="50"/>
                    </a:lnTo>
                    <a:lnTo>
                      <a:pt x="34" y="45"/>
                    </a:lnTo>
                    <a:lnTo>
                      <a:pt x="29" y="38"/>
                    </a:lnTo>
                    <a:lnTo>
                      <a:pt x="25" y="31"/>
                    </a:lnTo>
                    <a:lnTo>
                      <a:pt x="20" y="24"/>
                    </a:lnTo>
                    <a:lnTo>
                      <a:pt x="16" y="17"/>
                    </a:lnTo>
                    <a:lnTo>
                      <a:pt x="11" y="11"/>
                    </a:lnTo>
                    <a:lnTo>
                      <a:pt x="5" y="5"/>
                    </a:lnTo>
                    <a:lnTo>
                      <a:pt x="0" y="0"/>
                    </a:lnTo>
                    <a:lnTo>
                      <a:pt x="10" y="15"/>
                    </a:lnTo>
                    <a:lnTo>
                      <a:pt x="16" y="33"/>
                    </a:lnTo>
                    <a:lnTo>
                      <a:pt x="19" y="53"/>
                    </a:lnTo>
                    <a:lnTo>
                      <a:pt x="25"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2" name="Freeform 172">
                <a:extLst>
                  <a:ext uri="{FF2B5EF4-FFF2-40B4-BE49-F238E27FC236}">
                    <a16:creationId xmlns:a16="http://schemas.microsoft.com/office/drawing/2014/main" id="{6E625987-1A7A-D6FC-31CA-0CA5C13FF69F}"/>
                  </a:ext>
                </a:extLst>
              </p:cNvPr>
              <p:cNvSpPr>
                <a:spLocks/>
              </p:cNvSpPr>
              <p:nvPr/>
            </p:nvSpPr>
            <p:spPr bwMode="auto">
              <a:xfrm>
                <a:off x="2346" y="2114"/>
                <a:ext cx="11" cy="3"/>
              </a:xfrm>
              <a:custGeom>
                <a:avLst/>
                <a:gdLst>
                  <a:gd name="T0" fmla="*/ 5 w 53"/>
                  <a:gd name="T1" fmla="*/ 5 h 17"/>
                  <a:gd name="T2" fmla="*/ 3 w 53"/>
                  <a:gd name="T3" fmla="*/ 6 h 17"/>
                  <a:gd name="T4" fmla="*/ 1 w 53"/>
                  <a:gd name="T5" fmla="*/ 8 h 17"/>
                  <a:gd name="T6" fmla="*/ 0 w 53"/>
                  <a:gd name="T7" fmla="*/ 10 h 17"/>
                  <a:gd name="T8" fmla="*/ 0 w 53"/>
                  <a:gd name="T9" fmla="*/ 13 h 17"/>
                  <a:gd name="T10" fmla="*/ 5 w 53"/>
                  <a:gd name="T11" fmla="*/ 15 h 17"/>
                  <a:gd name="T12" fmla="*/ 9 w 53"/>
                  <a:gd name="T13" fmla="*/ 16 h 17"/>
                  <a:gd name="T14" fmla="*/ 14 w 53"/>
                  <a:gd name="T15" fmla="*/ 17 h 17"/>
                  <a:gd name="T16" fmla="*/ 19 w 53"/>
                  <a:gd name="T17" fmla="*/ 17 h 17"/>
                  <a:gd name="T18" fmla="*/ 23 w 53"/>
                  <a:gd name="T19" fmla="*/ 17 h 17"/>
                  <a:gd name="T20" fmla="*/ 29 w 53"/>
                  <a:gd name="T21" fmla="*/ 17 h 17"/>
                  <a:gd name="T22" fmla="*/ 34 w 53"/>
                  <a:gd name="T23" fmla="*/ 17 h 17"/>
                  <a:gd name="T24" fmla="*/ 39 w 53"/>
                  <a:gd name="T25" fmla="*/ 16 h 17"/>
                  <a:gd name="T26" fmla="*/ 44 w 53"/>
                  <a:gd name="T27" fmla="*/ 16 h 17"/>
                  <a:gd name="T28" fmla="*/ 48 w 53"/>
                  <a:gd name="T29" fmla="*/ 15 h 17"/>
                  <a:gd name="T30" fmla="*/ 51 w 53"/>
                  <a:gd name="T31" fmla="*/ 15 h 17"/>
                  <a:gd name="T32" fmla="*/ 53 w 53"/>
                  <a:gd name="T33" fmla="*/ 11 h 17"/>
                  <a:gd name="T34" fmla="*/ 52 w 53"/>
                  <a:gd name="T35" fmla="*/ 7 h 17"/>
                  <a:gd name="T36" fmla="*/ 47 w 53"/>
                  <a:gd name="T37" fmla="*/ 5 h 17"/>
                  <a:gd name="T38" fmla="*/ 44 w 53"/>
                  <a:gd name="T39" fmla="*/ 3 h 17"/>
                  <a:gd name="T40" fmla="*/ 42 w 53"/>
                  <a:gd name="T41" fmla="*/ 0 h 17"/>
                  <a:gd name="T42" fmla="*/ 37 w 53"/>
                  <a:gd name="T43" fmla="*/ 0 h 17"/>
                  <a:gd name="T44" fmla="*/ 31 w 53"/>
                  <a:gd name="T45" fmla="*/ 1 h 17"/>
                  <a:gd name="T46" fmla="*/ 27 w 53"/>
                  <a:gd name="T47" fmla="*/ 1 h 17"/>
                  <a:gd name="T48" fmla="*/ 22 w 53"/>
                  <a:gd name="T49" fmla="*/ 1 h 17"/>
                  <a:gd name="T50" fmla="*/ 16 w 53"/>
                  <a:gd name="T51" fmla="*/ 2 h 17"/>
                  <a:gd name="T52" fmla="*/ 13 w 53"/>
                  <a:gd name="T53" fmla="*/ 2 h 17"/>
                  <a:gd name="T54" fmla="*/ 8 w 53"/>
                  <a:gd name="T55" fmla="*/ 3 h 17"/>
                  <a:gd name="T56" fmla="*/ 5 w 53"/>
                  <a:gd name="T57"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17">
                    <a:moveTo>
                      <a:pt x="5" y="5"/>
                    </a:moveTo>
                    <a:lnTo>
                      <a:pt x="3" y="6"/>
                    </a:lnTo>
                    <a:lnTo>
                      <a:pt x="1" y="8"/>
                    </a:lnTo>
                    <a:lnTo>
                      <a:pt x="0" y="10"/>
                    </a:lnTo>
                    <a:lnTo>
                      <a:pt x="0" y="13"/>
                    </a:lnTo>
                    <a:lnTo>
                      <a:pt x="5" y="15"/>
                    </a:lnTo>
                    <a:lnTo>
                      <a:pt x="9" y="16"/>
                    </a:lnTo>
                    <a:lnTo>
                      <a:pt x="14" y="17"/>
                    </a:lnTo>
                    <a:lnTo>
                      <a:pt x="19" y="17"/>
                    </a:lnTo>
                    <a:lnTo>
                      <a:pt x="23" y="17"/>
                    </a:lnTo>
                    <a:lnTo>
                      <a:pt x="29" y="17"/>
                    </a:lnTo>
                    <a:lnTo>
                      <a:pt x="34" y="17"/>
                    </a:lnTo>
                    <a:lnTo>
                      <a:pt x="39" y="16"/>
                    </a:lnTo>
                    <a:lnTo>
                      <a:pt x="44" y="16"/>
                    </a:lnTo>
                    <a:lnTo>
                      <a:pt x="48" y="15"/>
                    </a:lnTo>
                    <a:lnTo>
                      <a:pt x="51" y="15"/>
                    </a:lnTo>
                    <a:lnTo>
                      <a:pt x="53" y="11"/>
                    </a:lnTo>
                    <a:lnTo>
                      <a:pt x="52" y="7"/>
                    </a:lnTo>
                    <a:lnTo>
                      <a:pt x="47" y="5"/>
                    </a:lnTo>
                    <a:lnTo>
                      <a:pt x="44" y="3"/>
                    </a:lnTo>
                    <a:lnTo>
                      <a:pt x="42" y="0"/>
                    </a:lnTo>
                    <a:lnTo>
                      <a:pt x="37" y="0"/>
                    </a:lnTo>
                    <a:lnTo>
                      <a:pt x="31" y="1"/>
                    </a:lnTo>
                    <a:lnTo>
                      <a:pt x="27" y="1"/>
                    </a:lnTo>
                    <a:lnTo>
                      <a:pt x="22" y="1"/>
                    </a:lnTo>
                    <a:lnTo>
                      <a:pt x="16" y="2"/>
                    </a:lnTo>
                    <a:lnTo>
                      <a:pt x="13" y="2"/>
                    </a:lnTo>
                    <a:lnTo>
                      <a:pt x="8" y="3"/>
                    </a:lnTo>
                    <a:lnTo>
                      <a:pt x="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3" name="Freeform 173">
                <a:extLst>
                  <a:ext uri="{FF2B5EF4-FFF2-40B4-BE49-F238E27FC236}">
                    <a16:creationId xmlns:a16="http://schemas.microsoft.com/office/drawing/2014/main" id="{894A0A61-782F-4E96-3C7E-7AD8C912A339}"/>
                  </a:ext>
                </a:extLst>
              </p:cNvPr>
              <p:cNvSpPr>
                <a:spLocks/>
              </p:cNvSpPr>
              <p:nvPr/>
            </p:nvSpPr>
            <p:spPr bwMode="auto">
              <a:xfrm>
                <a:off x="2378" y="2115"/>
                <a:ext cx="5" cy="13"/>
              </a:xfrm>
              <a:custGeom>
                <a:avLst/>
                <a:gdLst>
                  <a:gd name="T0" fmla="*/ 0 w 24"/>
                  <a:gd name="T1" fmla="*/ 68 h 68"/>
                  <a:gd name="T2" fmla="*/ 10 w 24"/>
                  <a:gd name="T3" fmla="*/ 61 h 68"/>
                  <a:gd name="T4" fmla="*/ 16 w 24"/>
                  <a:gd name="T5" fmla="*/ 51 h 68"/>
                  <a:gd name="T6" fmla="*/ 21 w 24"/>
                  <a:gd name="T7" fmla="*/ 40 h 68"/>
                  <a:gd name="T8" fmla="*/ 24 w 24"/>
                  <a:gd name="T9" fmla="*/ 29 h 68"/>
                  <a:gd name="T10" fmla="*/ 22 w 24"/>
                  <a:gd name="T11" fmla="*/ 21 h 68"/>
                  <a:gd name="T12" fmla="*/ 23 w 24"/>
                  <a:gd name="T13" fmla="*/ 11 h 68"/>
                  <a:gd name="T14" fmla="*/ 22 w 24"/>
                  <a:gd name="T15" fmla="*/ 4 h 68"/>
                  <a:gd name="T16" fmla="*/ 14 w 24"/>
                  <a:gd name="T17" fmla="*/ 0 h 68"/>
                  <a:gd name="T18" fmla="*/ 12 w 24"/>
                  <a:gd name="T19" fmla="*/ 18 h 68"/>
                  <a:gd name="T20" fmla="*/ 7 w 24"/>
                  <a:gd name="T21" fmla="*/ 35 h 68"/>
                  <a:gd name="T22" fmla="*/ 3 w 24"/>
                  <a:gd name="T23" fmla="*/ 52 h 68"/>
                  <a:gd name="T24" fmla="*/ 0 w 24"/>
                  <a:gd name="T2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68">
                    <a:moveTo>
                      <a:pt x="0" y="68"/>
                    </a:moveTo>
                    <a:lnTo>
                      <a:pt x="10" y="61"/>
                    </a:lnTo>
                    <a:lnTo>
                      <a:pt x="16" y="51"/>
                    </a:lnTo>
                    <a:lnTo>
                      <a:pt x="21" y="40"/>
                    </a:lnTo>
                    <a:lnTo>
                      <a:pt x="24" y="29"/>
                    </a:lnTo>
                    <a:lnTo>
                      <a:pt x="22" y="21"/>
                    </a:lnTo>
                    <a:lnTo>
                      <a:pt x="23" y="11"/>
                    </a:lnTo>
                    <a:lnTo>
                      <a:pt x="22" y="4"/>
                    </a:lnTo>
                    <a:lnTo>
                      <a:pt x="14" y="0"/>
                    </a:lnTo>
                    <a:lnTo>
                      <a:pt x="12" y="18"/>
                    </a:lnTo>
                    <a:lnTo>
                      <a:pt x="7" y="35"/>
                    </a:lnTo>
                    <a:lnTo>
                      <a:pt x="3" y="52"/>
                    </a:lnTo>
                    <a:lnTo>
                      <a:pt x="0" y="68"/>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4" name="Freeform 174">
                <a:extLst>
                  <a:ext uri="{FF2B5EF4-FFF2-40B4-BE49-F238E27FC236}">
                    <a16:creationId xmlns:a16="http://schemas.microsoft.com/office/drawing/2014/main" id="{9CC864B5-D555-659E-4112-F9B5D5CFF8B9}"/>
                  </a:ext>
                </a:extLst>
              </p:cNvPr>
              <p:cNvSpPr>
                <a:spLocks/>
              </p:cNvSpPr>
              <p:nvPr/>
            </p:nvSpPr>
            <p:spPr bwMode="auto">
              <a:xfrm>
                <a:off x="2094" y="2121"/>
                <a:ext cx="5" cy="21"/>
              </a:xfrm>
              <a:custGeom>
                <a:avLst/>
                <a:gdLst>
                  <a:gd name="T0" fmla="*/ 23 w 28"/>
                  <a:gd name="T1" fmla="*/ 0 h 108"/>
                  <a:gd name="T2" fmla="*/ 15 w 28"/>
                  <a:gd name="T3" fmla="*/ 27 h 108"/>
                  <a:gd name="T4" fmla="*/ 8 w 28"/>
                  <a:gd name="T5" fmla="*/ 52 h 108"/>
                  <a:gd name="T6" fmla="*/ 3 w 28"/>
                  <a:gd name="T7" fmla="*/ 77 h 108"/>
                  <a:gd name="T8" fmla="*/ 0 w 28"/>
                  <a:gd name="T9" fmla="*/ 103 h 108"/>
                  <a:gd name="T10" fmla="*/ 1 w 28"/>
                  <a:gd name="T11" fmla="*/ 108 h 108"/>
                  <a:gd name="T12" fmla="*/ 12 w 28"/>
                  <a:gd name="T13" fmla="*/ 95 h 108"/>
                  <a:gd name="T14" fmla="*/ 18 w 28"/>
                  <a:gd name="T15" fmla="*/ 78 h 108"/>
                  <a:gd name="T16" fmla="*/ 21 w 28"/>
                  <a:gd name="T17" fmla="*/ 60 h 108"/>
                  <a:gd name="T18" fmla="*/ 26 w 28"/>
                  <a:gd name="T19" fmla="*/ 43 h 108"/>
                  <a:gd name="T20" fmla="*/ 28 w 28"/>
                  <a:gd name="T21" fmla="*/ 0 h 108"/>
                  <a:gd name="T22" fmla="*/ 23 w 28"/>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08">
                    <a:moveTo>
                      <a:pt x="23" y="0"/>
                    </a:moveTo>
                    <a:lnTo>
                      <a:pt x="15" y="27"/>
                    </a:lnTo>
                    <a:lnTo>
                      <a:pt x="8" y="52"/>
                    </a:lnTo>
                    <a:lnTo>
                      <a:pt x="3" y="77"/>
                    </a:lnTo>
                    <a:lnTo>
                      <a:pt x="0" y="103"/>
                    </a:lnTo>
                    <a:lnTo>
                      <a:pt x="1" y="108"/>
                    </a:lnTo>
                    <a:lnTo>
                      <a:pt x="12" y="95"/>
                    </a:lnTo>
                    <a:lnTo>
                      <a:pt x="18" y="78"/>
                    </a:lnTo>
                    <a:lnTo>
                      <a:pt x="21" y="60"/>
                    </a:lnTo>
                    <a:lnTo>
                      <a:pt x="26" y="43"/>
                    </a:lnTo>
                    <a:lnTo>
                      <a:pt x="28"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5" name="Freeform 175">
                <a:extLst>
                  <a:ext uri="{FF2B5EF4-FFF2-40B4-BE49-F238E27FC236}">
                    <a16:creationId xmlns:a16="http://schemas.microsoft.com/office/drawing/2014/main" id="{5033DB42-03C8-94E2-F916-2218C5AFCC76}"/>
                  </a:ext>
                </a:extLst>
              </p:cNvPr>
              <p:cNvSpPr>
                <a:spLocks/>
              </p:cNvSpPr>
              <p:nvPr/>
            </p:nvSpPr>
            <p:spPr bwMode="auto">
              <a:xfrm>
                <a:off x="2221" y="2121"/>
                <a:ext cx="14" cy="4"/>
              </a:xfrm>
              <a:custGeom>
                <a:avLst/>
                <a:gdLst>
                  <a:gd name="T0" fmla="*/ 0 w 71"/>
                  <a:gd name="T1" fmla="*/ 11 h 19"/>
                  <a:gd name="T2" fmla="*/ 3 w 71"/>
                  <a:gd name="T3" fmla="*/ 15 h 19"/>
                  <a:gd name="T4" fmla="*/ 8 w 71"/>
                  <a:gd name="T5" fmla="*/ 15 h 19"/>
                  <a:gd name="T6" fmla="*/ 14 w 71"/>
                  <a:gd name="T7" fmla="*/ 15 h 19"/>
                  <a:gd name="T8" fmla="*/ 19 w 71"/>
                  <a:gd name="T9" fmla="*/ 16 h 19"/>
                  <a:gd name="T10" fmla="*/ 25 w 71"/>
                  <a:gd name="T11" fmla="*/ 18 h 19"/>
                  <a:gd name="T12" fmla="*/ 32 w 71"/>
                  <a:gd name="T13" fmla="*/ 18 h 19"/>
                  <a:gd name="T14" fmla="*/ 39 w 71"/>
                  <a:gd name="T15" fmla="*/ 19 h 19"/>
                  <a:gd name="T16" fmla="*/ 46 w 71"/>
                  <a:gd name="T17" fmla="*/ 18 h 19"/>
                  <a:gd name="T18" fmla="*/ 52 w 71"/>
                  <a:gd name="T19" fmla="*/ 18 h 19"/>
                  <a:gd name="T20" fmla="*/ 58 w 71"/>
                  <a:gd name="T21" fmla="*/ 16 h 19"/>
                  <a:gd name="T22" fmla="*/ 65 w 71"/>
                  <a:gd name="T23" fmla="*/ 15 h 19"/>
                  <a:gd name="T24" fmla="*/ 71 w 71"/>
                  <a:gd name="T25" fmla="*/ 13 h 19"/>
                  <a:gd name="T26" fmla="*/ 68 w 71"/>
                  <a:gd name="T27" fmla="*/ 6 h 19"/>
                  <a:gd name="T28" fmla="*/ 62 w 71"/>
                  <a:gd name="T29" fmla="*/ 3 h 19"/>
                  <a:gd name="T30" fmla="*/ 54 w 71"/>
                  <a:gd name="T31" fmla="*/ 1 h 19"/>
                  <a:gd name="T32" fmla="*/ 46 w 71"/>
                  <a:gd name="T33" fmla="*/ 0 h 19"/>
                  <a:gd name="T34" fmla="*/ 40 w 71"/>
                  <a:gd name="T35" fmla="*/ 0 h 19"/>
                  <a:gd name="T36" fmla="*/ 34 w 71"/>
                  <a:gd name="T37" fmla="*/ 0 h 19"/>
                  <a:gd name="T38" fmla="*/ 28 w 71"/>
                  <a:gd name="T39" fmla="*/ 0 h 19"/>
                  <a:gd name="T40" fmla="*/ 22 w 71"/>
                  <a:gd name="T41" fmla="*/ 1 h 19"/>
                  <a:gd name="T42" fmla="*/ 15 w 71"/>
                  <a:gd name="T43" fmla="*/ 3 h 19"/>
                  <a:gd name="T44" fmla="*/ 9 w 71"/>
                  <a:gd name="T45" fmla="*/ 4 h 19"/>
                  <a:gd name="T46" fmla="*/ 5 w 71"/>
                  <a:gd name="T47" fmla="*/ 6 h 19"/>
                  <a:gd name="T48" fmla="*/ 0 w 71"/>
                  <a:gd name="T4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19">
                    <a:moveTo>
                      <a:pt x="0" y="11"/>
                    </a:moveTo>
                    <a:lnTo>
                      <a:pt x="3" y="15"/>
                    </a:lnTo>
                    <a:lnTo>
                      <a:pt x="8" y="15"/>
                    </a:lnTo>
                    <a:lnTo>
                      <a:pt x="14" y="15"/>
                    </a:lnTo>
                    <a:lnTo>
                      <a:pt x="19" y="16"/>
                    </a:lnTo>
                    <a:lnTo>
                      <a:pt x="25" y="18"/>
                    </a:lnTo>
                    <a:lnTo>
                      <a:pt x="32" y="18"/>
                    </a:lnTo>
                    <a:lnTo>
                      <a:pt x="39" y="19"/>
                    </a:lnTo>
                    <a:lnTo>
                      <a:pt x="46" y="18"/>
                    </a:lnTo>
                    <a:lnTo>
                      <a:pt x="52" y="18"/>
                    </a:lnTo>
                    <a:lnTo>
                      <a:pt x="58" y="16"/>
                    </a:lnTo>
                    <a:lnTo>
                      <a:pt x="65" y="15"/>
                    </a:lnTo>
                    <a:lnTo>
                      <a:pt x="71" y="13"/>
                    </a:lnTo>
                    <a:lnTo>
                      <a:pt x="68" y="6"/>
                    </a:lnTo>
                    <a:lnTo>
                      <a:pt x="62" y="3"/>
                    </a:lnTo>
                    <a:lnTo>
                      <a:pt x="54" y="1"/>
                    </a:lnTo>
                    <a:lnTo>
                      <a:pt x="46" y="0"/>
                    </a:lnTo>
                    <a:lnTo>
                      <a:pt x="40" y="0"/>
                    </a:lnTo>
                    <a:lnTo>
                      <a:pt x="34" y="0"/>
                    </a:lnTo>
                    <a:lnTo>
                      <a:pt x="28" y="0"/>
                    </a:lnTo>
                    <a:lnTo>
                      <a:pt x="22" y="1"/>
                    </a:lnTo>
                    <a:lnTo>
                      <a:pt x="15" y="3"/>
                    </a:lnTo>
                    <a:lnTo>
                      <a:pt x="9" y="4"/>
                    </a:lnTo>
                    <a:lnTo>
                      <a:pt x="5" y="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6" name="Freeform 176">
                <a:extLst>
                  <a:ext uri="{FF2B5EF4-FFF2-40B4-BE49-F238E27FC236}">
                    <a16:creationId xmlns:a16="http://schemas.microsoft.com/office/drawing/2014/main" id="{2963AB59-2847-8833-6BF9-3B8792EBE02B}"/>
                  </a:ext>
                </a:extLst>
              </p:cNvPr>
              <p:cNvSpPr>
                <a:spLocks/>
              </p:cNvSpPr>
              <p:nvPr/>
            </p:nvSpPr>
            <p:spPr bwMode="auto">
              <a:xfrm>
                <a:off x="2211" y="2126"/>
                <a:ext cx="4" cy="23"/>
              </a:xfrm>
              <a:custGeom>
                <a:avLst/>
                <a:gdLst>
                  <a:gd name="T0" fmla="*/ 0 w 20"/>
                  <a:gd name="T1" fmla="*/ 39 h 115"/>
                  <a:gd name="T2" fmla="*/ 1 w 20"/>
                  <a:gd name="T3" fmla="*/ 54 h 115"/>
                  <a:gd name="T4" fmla="*/ 3 w 20"/>
                  <a:gd name="T5" fmla="*/ 67 h 115"/>
                  <a:gd name="T6" fmla="*/ 5 w 20"/>
                  <a:gd name="T7" fmla="*/ 81 h 115"/>
                  <a:gd name="T8" fmla="*/ 8 w 20"/>
                  <a:gd name="T9" fmla="*/ 97 h 115"/>
                  <a:gd name="T10" fmla="*/ 9 w 20"/>
                  <a:gd name="T11" fmla="*/ 101 h 115"/>
                  <a:gd name="T12" fmla="*/ 8 w 20"/>
                  <a:gd name="T13" fmla="*/ 106 h 115"/>
                  <a:gd name="T14" fmla="*/ 6 w 20"/>
                  <a:gd name="T15" fmla="*/ 110 h 115"/>
                  <a:gd name="T16" fmla="*/ 6 w 20"/>
                  <a:gd name="T17" fmla="*/ 114 h 115"/>
                  <a:gd name="T18" fmla="*/ 11 w 20"/>
                  <a:gd name="T19" fmla="*/ 115 h 115"/>
                  <a:gd name="T20" fmla="*/ 16 w 20"/>
                  <a:gd name="T21" fmla="*/ 113 h 115"/>
                  <a:gd name="T22" fmla="*/ 18 w 20"/>
                  <a:gd name="T23" fmla="*/ 109 h 115"/>
                  <a:gd name="T24" fmla="*/ 20 w 20"/>
                  <a:gd name="T25" fmla="*/ 105 h 115"/>
                  <a:gd name="T26" fmla="*/ 20 w 20"/>
                  <a:gd name="T27" fmla="*/ 81 h 115"/>
                  <a:gd name="T28" fmla="*/ 17 w 20"/>
                  <a:gd name="T29" fmla="*/ 59 h 115"/>
                  <a:gd name="T30" fmla="*/ 12 w 20"/>
                  <a:gd name="T31" fmla="*/ 37 h 115"/>
                  <a:gd name="T32" fmla="*/ 8 w 20"/>
                  <a:gd name="T33" fmla="*/ 14 h 115"/>
                  <a:gd name="T34" fmla="*/ 9 w 20"/>
                  <a:gd name="T35" fmla="*/ 11 h 115"/>
                  <a:gd name="T36" fmla="*/ 11 w 20"/>
                  <a:gd name="T37" fmla="*/ 7 h 115"/>
                  <a:gd name="T38" fmla="*/ 11 w 20"/>
                  <a:gd name="T39" fmla="*/ 4 h 115"/>
                  <a:gd name="T40" fmla="*/ 10 w 20"/>
                  <a:gd name="T41" fmla="*/ 0 h 115"/>
                  <a:gd name="T42" fmla="*/ 2 w 20"/>
                  <a:gd name="T43" fmla="*/ 4 h 115"/>
                  <a:gd name="T44" fmla="*/ 0 w 20"/>
                  <a:gd name="T45" fmla="*/ 14 h 115"/>
                  <a:gd name="T46" fmla="*/ 0 w 20"/>
                  <a:gd name="T47" fmla="*/ 28 h 115"/>
                  <a:gd name="T48" fmla="*/ 0 w 20"/>
                  <a:gd name="T49"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15">
                    <a:moveTo>
                      <a:pt x="0" y="39"/>
                    </a:moveTo>
                    <a:lnTo>
                      <a:pt x="1" y="54"/>
                    </a:lnTo>
                    <a:lnTo>
                      <a:pt x="3" y="67"/>
                    </a:lnTo>
                    <a:lnTo>
                      <a:pt x="5" y="81"/>
                    </a:lnTo>
                    <a:lnTo>
                      <a:pt x="8" y="97"/>
                    </a:lnTo>
                    <a:lnTo>
                      <a:pt x="9" y="101"/>
                    </a:lnTo>
                    <a:lnTo>
                      <a:pt x="8" y="106"/>
                    </a:lnTo>
                    <a:lnTo>
                      <a:pt x="6" y="110"/>
                    </a:lnTo>
                    <a:lnTo>
                      <a:pt x="6" y="114"/>
                    </a:lnTo>
                    <a:lnTo>
                      <a:pt x="11" y="115"/>
                    </a:lnTo>
                    <a:lnTo>
                      <a:pt x="16" y="113"/>
                    </a:lnTo>
                    <a:lnTo>
                      <a:pt x="18" y="109"/>
                    </a:lnTo>
                    <a:lnTo>
                      <a:pt x="20" y="105"/>
                    </a:lnTo>
                    <a:lnTo>
                      <a:pt x="20" y="81"/>
                    </a:lnTo>
                    <a:lnTo>
                      <a:pt x="17" y="59"/>
                    </a:lnTo>
                    <a:lnTo>
                      <a:pt x="12" y="37"/>
                    </a:lnTo>
                    <a:lnTo>
                      <a:pt x="8" y="14"/>
                    </a:lnTo>
                    <a:lnTo>
                      <a:pt x="9" y="11"/>
                    </a:lnTo>
                    <a:lnTo>
                      <a:pt x="11" y="7"/>
                    </a:lnTo>
                    <a:lnTo>
                      <a:pt x="11" y="4"/>
                    </a:lnTo>
                    <a:lnTo>
                      <a:pt x="10" y="0"/>
                    </a:lnTo>
                    <a:lnTo>
                      <a:pt x="2" y="4"/>
                    </a:lnTo>
                    <a:lnTo>
                      <a:pt x="0" y="14"/>
                    </a:lnTo>
                    <a:lnTo>
                      <a:pt x="0" y="28"/>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7" name="Freeform 177">
                <a:extLst>
                  <a:ext uri="{FF2B5EF4-FFF2-40B4-BE49-F238E27FC236}">
                    <a16:creationId xmlns:a16="http://schemas.microsoft.com/office/drawing/2014/main" id="{2BE3B9F7-2402-AD30-030B-FC5A61AC5DEA}"/>
                  </a:ext>
                </a:extLst>
              </p:cNvPr>
              <p:cNvSpPr>
                <a:spLocks/>
              </p:cNvSpPr>
              <p:nvPr/>
            </p:nvSpPr>
            <p:spPr bwMode="auto">
              <a:xfrm>
                <a:off x="2153" y="2127"/>
                <a:ext cx="9" cy="23"/>
              </a:xfrm>
              <a:custGeom>
                <a:avLst/>
                <a:gdLst>
                  <a:gd name="T0" fmla="*/ 0 w 47"/>
                  <a:gd name="T1" fmla="*/ 6 h 116"/>
                  <a:gd name="T2" fmla="*/ 3 w 47"/>
                  <a:gd name="T3" fmla="*/ 21 h 116"/>
                  <a:gd name="T4" fmla="*/ 6 w 47"/>
                  <a:gd name="T5" fmla="*/ 33 h 116"/>
                  <a:gd name="T6" fmla="*/ 12 w 47"/>
                  <a:gd name="T7" fmla="*/ 47 h 116"/>
                  <a:gd name="T8" fmla="*/ 19 w 47"/>
                  <a:gd name="T9" fmla="*/ 59 h 116"/>
                  <a:gd name="T10" fmla="*/ 26 w 47"/>
                  <a:gd name="T11" fmla="*/ 71 h 116"/>
                  <a:gd name="T12" fmla="*/ 31 w 47"/>
                  <a:gd name="T13" fmla="*/ 85 h 116"/>
                  <a:gd name="T14" fmla="*/ 37 w 47"/>
                  <a:gd name="T15" fmla="*/ 98 h 116"/>
                  <a:gd name="T16" fmla="*/ 41 w 47"/>
                  <a:gd name="T17" fmla="*/ 112 h 116"/>
                  <a:gd name="T18" fmla="*/ 42 w 47"/>
                  <a:gd name="T19" fmla="*/ 112 h 116"/>
                  <a:gd name="T20" fmla="*/ 44 w 47"/>
                  <a:gd name="T21" fmla="*/ 115 h 116"/>
                  <a:gd name="T22" fmla="*/ 45 w 47"/>
                  <a:gd name="T23" fmla="*/ 116 h 116"/>
                  <a:gd name="T24" fmla="*/ 47 w 47"/>
                  <a:gd name="T25" fmla="*/ 115 h 116"/>
                  <a:gd name="T26" fmla="*/ 45 w 47"/>
                  <a:gd name="T27" fmla="*/ 94 h 116"/>
                  <a:gd name="T28" fmla="*/ 37 w 47"/>
                  <a:gd name="T29" fmla="*/ 75 h 116"/>
                  <a:gd name="T30" fmla="*/ 29 w 47"/>
                  <a:gd name="T31" fmla="*/ 54 h 116"/>
                  <a:gd name="T32" fmla="*/ 27 w 47"/>
                  <a:gd name="T33" fmla="*/ 32 h 116"/>
                  <a:gd name="T34" fmla="*/ 18 w 47"/>
                  <a:gd name="T35" fmla="*/ 26 h 116"/>
                  <a:gd name="T36" fmla="*/ 14 w 47"/>
                  <a:gd name="T37" fmla="*/ 17 h 116"/>
                  <a:gd name="T38" fmla="*/ 11 w 47"/>
                  <a:gd name="T39" fmla="*/ 8 h 116"/>
                  <a:gd name="T40" fmla="*/ 5 w 47"/>
                  <a:gd name="T41" fmla="*/ 0 h 116"/>
                  <a:gd name="T42" fmla="*/ 0 w 47"/>
                  <a:gd name="T43" fmla="*/ 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116">
                    <a:moveTo>
                      <a:pt x="0" y="6"/>
                    </a:moveTo>
                    <a:lnTo>
                      <a:pt x="3" y="21"/>
                    </a:lnTo>
                    <a:lnTo>
                      <a:pt x="6" y="33"/>
                    </a:lnTo>
                    <a:lnTo>
                      <a:pt x="12" y="47"/>
                    </a:lnTo>
                    <a:lnTo>
                      <a:pt x="19" y="59"/>
                    </a:lnTo>
                    <a:lnTo>
                      <a:pt x="26" y="71"/>
                    </a:lnTo>
                    <a:lnTo>
                      <a:pt x="31" y="85"/>
                    </a:lnTo>
                    <a:lnTo>
                      <a:pt x="37" y="98"/>
                    </a:lnTo>
                    <a:lnTo>
                      <a:pt x="41" y="112"/>
                    </a:lnTo>
                    <a:lnTo>
                      <a:pt x="42" y="112"/>
                    </a:lnTo>
                    <a:lnTo>
                      <a:pt x="44" y="115"/>
                    </a:lnTo>
                    <a:lnTo>
                      <a:pt x="45" y="116"/>
                    </a:lnTo>
                    <a:lnTo>
                      <a:pt x="47" y="115"/>
                    </a:lnTo>
                    <a:lnTo>
                      <a:pt x="45" y="94"/>
                    </a:lnTo>
                    <a:lnTo>
                      <a:pt x="37" y="75"/>
                    </a:lnTo>
                    <a:lnTo>
                      <a:pt x="29" y="54"/>
                    </a:lnTo>
                    <a:lnTo>
                      <a:pt x="27" y="32"/>
                    </a:lnTo>
                    <a:lnTo>
                      <a:pt x="18" y="26"/>
                    </a:lnTo>
                    <a:lnTo>
                      <a:pt x="14" y="17"/>
                    </a:lnTo>
                    <a:lnTo>
                      <a:pt x="11" y="8"/>
                    </a:lnTo>
                    <a:lnTo>
                      <a:pt x="5"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8" name="Freeform 178">
                <a:extLst>
                  <a:ext uri="{FF2B5EF4-FFF2-40B4-BE49-F238E27FC236}">
                    <a16:creationId xmlns:a16="http://schemas.microsoft.com/office/drawing/2014/main" id="{0A721C80-1447-2ABE-177C-2FF050C05AA7}"/>
                  </a:ext>
                </a:extLst>
              </p:cNvPr>
              <p:cNvSpPr>
                <a:spLocks/>
              </p:cNvSpPr>
              <p:nvPr/>
            </p:nvSpPr>
            <p:spPr bwMode="auto">
              <a:xfrm>
                <a:off x="2046" y="2129"/>
                <a:ext cx="32" cy="17"/>
              </a:xfrm>
              <a:custGeom>
                <a:avLst/>
                <a:gdLst>
                  <a:gd name="T0" fmla="*/ 78 w 161"/>
                  <a:gd name="T1" fmla="*/ 17 h 89"/>
                  <a:gd name="T2" fmla="*/ 74 w 161"/>
                  <a:gd name="T3" fmla="*/ 19 h 89"/>
                  <a:gd name="T4" fmla="*/ 63 w 161"/>
                  <a:gd name="T5" fmla="*/ 19 h 89"/>
                  <a:gd name="T6" fmla="*/ 52 w 161"/>
                  <a:gd name="T7" fmla="*/ 14 h 89"/>
                  <a:gd name="T8" fmla="*/ 39 w 161"/>
                  <a:gd name="T9" fmla="*/ 8 h 89"/>
                  <a:gd name="T10" fmla="*/ 28 w 161"/>
                  <a:gd name="T11" fmla="*/ 4 h 89"/>
                  <a:gd name="T12" fmla="*/ 21 w 161"/>
                  <a:gd name="T13" fmla="*/ 13 h 89"/>
                  <a:gd name="T14" fmla="*/ 34 w 161"/>
                  <a:gd name="T15" fmla="*/ 22 h 89"/>
                  <a:gd name="T16" fmla="*/ 37 w 161"/>
                  <a:gd name="T17" fmla="*/ 34 h 89"/>
                  <a:gd name="T18" fmla="*/ 38 w 161"/>
                  <a:gd name="T19" fmla="*/ 44 h 89"/>
                  <a:gd name="T20" fmla="*/ 39 w 161"/>
                  <a:gd name="T21" fmla="*/ 53 h 89"/>
                  <a:gd name="T22" fmla="*/ 36 w 161"/>
                  <a:gd name="T23" fmla="*/ 61 h 89"/>
                  <a:gd name="T24" fmla="*/ 32 w 161"/>
                  <a:gd name="T25" fmla="*/ 67 h 89"/>
                  <a:gd name="T26" fmla="*/ 26 w 161"/>
                  <a:gd name="T27" fmla="*/ 64 h 89"/>
                  <a:gd name="T28" fmla="*/ 19 w 161"/>
                  <a:gd name="T29" fmla="*/ 52 h 89"/>
                  <a:gd name="T30" fmla="*/ 29 w 161"/>
                  <a:gd name="T31" fmla="*/ 28 h 89"/>
                  <a:gd name="T32" fmla="*/ 14 w 161"/>
                  <a:gd name="T33" fmla="*/ 29 h 89"/>
                  <a:gd name="T34" fmla="*/ 5 w 161"/>
                  <a:gd name="T35" fmla="*/ 50 h 89"/>
                  <a:gd name="T36" fmla="*/ 2 w 161"/>
                  <a:gd name="T37" fmla="*/ 67 h 89"/>
                  <a:gd name="T38" fmla="*/ 2 w 161"/>
                  <a:gd name="T39" fmla="*/ 79 h 89"/>
                  <a:gd name="T40" fmla="*/ 2 w 161"/>
                  <a:gd name="T41" fmla="*/ 89 h 89"/>
                  <a:gd name="T42" fmla="*/ 18 w 161"/>
                  <a:gd name="T43" fmla="*/ 82 h 89"/>
                  <a:gd name="T44" fmla="*/ 36 w 161"/>
                  <a:gd name="T45" fmla="*/ 79 h 89"/>
                  <a:gd name="T46" fmla="*/ 55 w 161"/>
                  <a:gd name="T47" fmla="*/ 81 h 89"/>
                  <a:gd name="T48" fmla="*/ 70 w 161"/>
                  <a:gd name="T49" fmla="*/ 85 h 89"/>
                  <a:gd name="T50" fmla="*/ 90 w 161"/>
                  <a:gd name="T51" fmla="*/ 86 h 89"/>
                  <a:gd name="T52" fmla="*/ 109 w 161"/>
                  <a:gd name="T53" fmla="*/ 86 h 89"/>
                  <a:gd name="T54" fmla="*/ 130 w 161"/>
                  <a:gd name="T55" fmla="*/ 86 h 89"/>
                  <a:gd name="T56" fmla="*/ 148 w 161"/>
                  <a:gd name="T57" fmla="*/ 82 h 89"/>
                  <a:gd name="T58" fmla="*/ 151 w 161"/>
                  <a:gd name="T59" fmla="*/ 85 h 89"/>
                  <a:gd name="T60" fmla="*/ 154 w 161"/>
                  <a:gd name="T61" fmla="*/ 86 h 89"/>
                  <a:gd name="T62" fmla="*/ 159 w 161"/>
                  <a:gd name="T63" fmla="*/ 84 h 89"/>
                  <a:gd name="T64" fmla="*/ 161 w 161"/>
                  <a:gd name="T65" fmla="*/ 78 h 89"/>
                  <a:gd name="T66" fmla="*/ 153 w 161"/>
                  <a:gd name="T67" fmla="*/ 64 h 89"/>
                  <a:gd name="T68" fmla="*/ 146 w 161"/>
                  <a:gd name="T69" fmla="*/ 51 h 89"/>
                  <a:gd name="T70" fmla="*/ 137 w 161"/>
                  <a:gd name="T71" fmla="*/ 37 h 89"/>
                  <a:gd name="T72" fmla="*/ 126 w 161"/>
                  <a:gd name="T73" fmla="*/ 27 h 89"/>
                  <a:gd name="T74" fmla="*/ 143 w 161"/>
                  <a:gd name="T75" fmla="*/ 64 h 89"/>
                  <a:gd name="T76" fmla="*/ 138 w 161"/>
                  <a:gd name="T77" fmla="*/ 68 h 89"/>
                  <a:gd name="T78" fmla="*/ 131 w 161"/>
                  <a:gd name="T79" fmla="*/ 69 h 89"/>
                  <a:gd name="T80" fmla="*/ 122 w 161"/>
                  <a:gd name="T81" fmla="*/ 50 h 89"/>
                  <a:gd name="T82" fmla="*/ 109 w 161"/>
                  <a:gd name="T83" fmla="*/ 32 h 89"/>
                  <a:gd name="T84" fmla="*/ 106 w 161"/>
                  <a:gd name="T85" fmla="*/ 36 h 89"/>
                  <a:gd name="T86" fmla="*/ 105 w 161"/>
                  <a:gd name="T87" fmla="*/ 40 h 89"/>
                  <a:gd name="T88" fmla="*/ 112 w 161"/>
                  <a:gd name="T89" fmla="*/ 55 h 89"/>
                  <a:gd name="T90" fmla="*/ 121 w 161"/>
                  <a:gd name="T91" fmla="*/ 71 h 89"/>
                  <a:gd name="T92" fmla="*/ 105 w 161"/>
                  <a:gd name="T93" fmla="*/ 66 h 89"/>
                  <a:gd name="T94" fmla="*/ 98 w 161"/>
                  <a:gd name="T95" fmla="*/ 42 h 89"/>
                  <a:gd name="T96" fmla="*/ 100 w 161"/>
                  <a:gd name="T97" fmla="*/ 27 h 89"/>
                  <a:gd name="T98" fmla="*/ 110 w 161"/>
                  <a:gd name="T99" fmla="*/ 15 h 89"/>
                  <a:gd name="T100" fmla="*/ 114 w 161"/>
                  <a:gd name="T101" fmla="*/ 0 h 89"/>
                  <a:gd name="T102" fmla="*/ 99 w 161"/>
                  <a:gd name="T103" fmla="*/ 9 h 89"/>
                  <a:gd name="T104" fmla="*/ 83 w 161"/>
                  <a:gd name="T10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 h="89">
                    <a:moveTo>
                      <a:pt x="83" y="19"/>
                    </a:moveTo>
                    <a:lnTo>
                      <a:pt x="78" y="17"/>
                    </a:lnTo>
                    <a:lnTo>
                      <a:pt x="76" y="19"/>
                    </a:lnTo>
                    <a:lnTo>
                      <a:pt x="74" y="19"/>
                    </a:lnTo>
                    <a:lnTo>
                      <a:pt x="70" y="19"/>
                    </a:lnTo>
                    <a:lnTo>
                      <a:pt x="63" y="19"/>
                    </a:lnTo>
                    <a:lnTo>
                      <a:pt x="58" y="17"/>
                    </a:lnTo>
                    <a:lnTo>
                      <a:pt x="52" y="14"/>
                    </a:lnTo>
                    <a:lnTo>
                      <a:pt x="46" y="12"/>
                    </a:lnTo>
                    <a:lnTo>
                      <a:pt x="39" y="8"/>
                    </a:lnTo>
                    <a:lnTo>
                      <a:pt x="34" y="6"/>
                    </a:lnTo>
                    <a:lnTo>
                      <a:pt x="28" y="4"/>
                    </a:lnTo>
                    <a:lnTo>
                      <a:pt x="21" y="5"/>
                    </a:lnTo>
                    <a:lnTo>
                      <a:pt x="21" y="13"/>
                    </a:lnTo>
                    <a:lnTo>
                      <a:pt x="27" y="17"/>
                    </a:lnTo>
                    <a:lnTo>
                      <a:pt x="34" y="22"/>
                    </a:lnTo>
                    <a:lnTo>
                      <a:pt x="35" y="29"/>
                    </a:lnTo>
                    <a:lnTo>
                      <a:pt x="37" y="34"/>
                    </a:lnTo>
                    <a:lnTo>
                      <a:pt x="38" y="38"/>
                    </a:lnTo>
                    <a:lnTo>
                      <a:pt x="38" y="44"/>
                    </a:lnTo>
                    <a:lnTo>
                      <a:pt x="40" y="48"/>
                    </a:lnTo>
                    <a:lnTo>
                      <a:pt x="39" y="53"/>
                    </a:lnTo>
                    <a:lnTo>
                      <a:pt x="37" y="56"/>
                    </a:lnTo>
                    <a:lnTo>
                      <a:pt x="36" y="61"/>
                    </a:lnTo>
                    <a:lnTo>
                      <a:pt x="36" y="64"/>
                    </a:lnTo>
                    <a:lnTo>
                      <a:pt x="32" y="67"/>
                    </a:lnTo>
                    <a:lnTo>
                      <a:pt x="29" y="67"/>
                    </a:lnTo>
                    <a:lnTo>
                      <a:pt x="26" y="64"/>
                    </a:lnTo>
                    <a:lnTo>
                      <a:pt x="21" y="66"/>
                    </a:lnTo>
                    <a:lnTo>
                      <a:pt x="19" y="52"/>
                    </a:lnTo>
                    <a:lnTo>
                      <a:pt x="24" y="39"/>
                    </a:lnTo>
                    <a:lnTo>
                      <a:pt x="29" y="28"/>
                    </a:lnTo>
                    <a:lnTo>
                      <a:pt x="21" y="20"/>
                    </a:lnTo>
                    <a:lnTo>
                      <a:pt x="14" y="29"/>
                    </a:lnTo>
                    <a:lnTo>
                      <a:pt x="8" y="39"/>
                    </a:lnTo>
                    <a:lnTo>
                      <a:pt x="5" y="50"/>
                    </a:lnTo>
                    <a:lnTo>
                      <a:pt x="5" y="61"/>
                    </a:lnTo>
                    <a:lnTo>
                      <a:pt x="2" y="67"/>
                    </a:lnTo>
                    <a:lnTo>
                      <a:pt x="2" y="74"/>
                    </a:lnTo>
                    <a:lnTo>
                      <a:pt x="2" y="79"/>
                    </a:lnTo>
                    <a:lnTo>
                      <a:pt x="0" y="84"/>
                    </a:lnTo>
                    <a:lnTo>
                      <a:pt x="2" y="89"/>
                    </a:lnTo>
                    <a:lnTo>
                      <a:pt x="10" y="85"/>
                    </a:lnTo>
                    <a:lnTo>
                      <a:pt x="18" y="82"/>
                    </a:lnTo>
                    <a:lnTo>
                      <a:pt x="27" y="81"/>
                    </a:lnTo>
                    <a:lnTo>
                      <a:pt x="36" y="79"/>
                    </a:lnTo>
                    <a:lnTo>
                      <a:pt x="46" y="79"/>
                    </a:lnTo>
                    <a:lnTo>
                      <a:pt x="55" y="81"/>
                    </a:lnTo>
                    <a:lnTo>
                      <a:pt x="63" y="83"/>
                    </a:lnTo>
                    <a:lnTo>
                      <a:pt x="70" y="85"/>
                    </a:lnTo>
                    <a:lnTo>
                      <a:pt x="79" y="85"/>
                    </a:lnTo>
                    <a:lnTo>
                      <a:pt x="90" y="86"/>
                    </a:lnTo>
                    <a:lnTo>
                      <a:pt x="99" y="86"/>
                    </a:lnTo>
                    <a:lnTo>
                      <a:pt x="109" y="86"/>
                    </a:lnTo>
                    <a:lnTo>
                      <a:pt x="120" y="86"/>
                    </a:lnTo>
                    <a:lnTo>
                      <a:pt x="130" y="86"/>
                    </a:lnTo>
                    <a:lnTo>
                      <a:pt x="139" y="84"/>
                    </a:lnTo>
                    <a:lnTo>
                      <a:pt x="148" y="82"/>
                    </a:lnTo>
                    <a:lnTo>
                      <a:pt x="149" y="84"/>
                    </a:lnTo>
                    <a:lnTo>
                      <a:pt x="151" y="85"/>
                    </a:lnTo>
                    <a:lnTo>
                      <a:pt x="152" y="86"/>
                    </a:lnTo>
                    <a:lnTo>
                      <a:pt x="154" y="86"/>
                    </a:lnTo>
                    <a:lnTo>
                      <a:pt x="157" y="86"/>
                    </a:lnTo>
                    <a:lnTo>
                      <a:pt x="159" y="84"/>
                    </a:lnTo>
                    <a:lnTo>
                      <a:pt x="160" y="82"/>
                    </a:lnTo>
                    <a:lnTo>
                      <a:pt x="161" y="78"/>
                    </a:lnTo>
                    <a:lnTo>
                      <a:pt x="156" y="71"/>
                    </a:lnTo>
                    <a:lnTo>
                      <a:pt x="153" y="64"/>
                    </a:lnTo>
                    <a:lnTo>
                      <a:pt x="149" y="58"/>
                    </a:lnTo>
                    <a:lnTo>
                      <a:pt x="146" y="51"/>
                    </a:lnTo>
                    <a:lnTo>
                      <a:pt x="141" y="44"/>
                    </a:lnTo>
                    <a:lnTo>
                      <a:pt x="137" y="37"/>
                    </a:lnTo>
                    <a:lnTo>
                      <a:pt x="132" y="31"/>
                    </a:lnTo>
                    <a:lnTo>
                      <a:pt x="126" y="27"/>
                    </a:lnTo>
                    <a:lnTo>
                      <a:pt x="121" y="32"/>
                    </a:lnTo>
                    <a:lnTo>
                      <a:pt x="143" y="64"/>
                    </a:lnTo>
                    <a:lnTo>
                      <a:pt x="140" y="67"/>
                    </a:lnTo>
                    <a:lnTo>
                      <a:pt x="138" y="68"/>
                    </a:lnTo>
                    <a:lnTo>
                      <a:pt x="134" y="69"/>
                    </a:lnTo>
                    <a:lnTo>
                      <a:pt x="131" y="69"/>
                    </a:lnTo>
                    <a:lnTo>
                      <a:pt x="126" y="59"/>
                    </a:lnTo>
                    <a:lnTo>
                      <a:pt x="122" y="50"/>
                    </a:lnTo>
                    <a:lnTo>
                      <a:pt x="116" y="42"/>
                    </a:lnTo>
                    <a:lnTo>
                      <a:pt x="109" y="32"/>
                    </a:lnTo>
                    <a:lnTo>
                      <a:pt x="107" y="34"/>
                    </a:lnTo>
                    <a:lnTo>
                      <a:pt x="106" y="36"/>
                    </a:lnTo>
                    <a:lnTo>
                      <a:pt x="106" y="38"/>
                    </a:lnTo>
                    <a:lnTo>
                      <a:pt x="105" y="40"/>
                    </a:lnTo>
                    <a:lnTo>
                      <a:pt x="107" y="47"/>
                    </a:lnTo>
                    <a:lnTo>
                      <a:pt x="112" y="55"/>
                    </a:lnTo>
                    <a:lnTo>
                      <a:pt x="116" y="64"/>
                    </a:lnTo>
                    <a:lnTo>
                      <a:pt x="121" y="71"/>
                    </a:lnTo>
                    <a:lnTo>
                      <a:pt x="109" y="77"/>
                    </a:lnTo>
                    <a:lnTo>
                      <a:pt x="105" y="66"/>
                    </a:lnTo>
                    <a:lnTo>
                      <a:pt x="101" y="54"/>
                    </a:lnTo>
                    <a:lnTo>
                      <a:pt x="98" y="42"/>
                    </a:lnTo>
                    <a:lnTo>
                      <a:pt x="93" y="31"/>
                    </a:lnTo>
                    <a:lnTo>
                      <a:pt x="100" y="27"/>
                    </a:lnTo>
                    <a:lnTo>
                      <a:pt x="106" y="22"/>
                    </a:lnTo>
                    <a:lnTo>
                      <a:pt x="110" y="15"/>
                    </a:lnTo>
                    <a:lnTo>
                      <a:pt x="117" y="9"/>
                    </a:lnTo>
                    <a:lnTo>
                      <a:pt x="114" y="0"/>
                    </a:lnTo>
                    <a:lnTo>
                      <a:pt x="107" y="5"/>
                    </a:lnTo>
                    <a:lnTo>
                      <a:pt x="99" y="9"/>
                    </a:lnTo>
                    <a:lnTo>
                      <a:pt x="90" y="14"/>
                    </a:lnTo>
                    <a:lnTo>
                      <a:pt x="8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39" name="Freeform 179">
                <a:extLst>
                  <a:ext uri="{FF2B5EF4-FFF2-40B4-BE49-F238E27FC236}">
                    <a16:creationId xmlns:a16="http://schemas.microsoft.com/office/drawing/2014/main" id="{B7BDE4CA-4818-E537-803F-87733D8D4971}"/>
                  </a:ext>
                </a:extLst>
              </p:cNvPr>
              <p:cNvSpPr>
                <a:spLocks/>
              </p:cNvSpPr>
              <p:nvPr/>
            </p:nvSpPr>
            <p:spPr bwMode="auto">
              <a:xfrm>
                <a:off x="2074" y="2129"/>
                <a:ext cx="14" cy="17"/>
              </a:xfrm>
              <a:custGeom>
                <a:avLst/>
                <a:gdLst>
                  <a:gd name="T0" fmla="*/ 0 w 70"/>
                  <a:gd name="T1" fmla="*/ 7 h 88"/>
                  <a:gd name="T2" fmla="*/ 6 w 70"/>
                  <a:gd name="T3" fmla="*/ 12 h 88"/>
                  <a:gd name="T4" fmla="*/ 11 w 70"/>
                  <a:gd name="T5" fmla="*/ 14 h 88"/>
                  <a:gd name="T6" fmla="*/ 18 w 70"/>
                  <a:gd name="T7" fmla="*/ 18 h 88"/>
                  <a:gd name="T8" fmla="*/ 24 w 70"/>
                  <a:gd name="T9" fmla="*/ 20 h 88"/>
                  <a:gd name="T10" fmla="*/ 30 w 70"/>
                  <a:gd name="T11" fmla="*/ 22 h 88"/>
                  <a:gd name="T12" fmla="*/ 35 w 70"/>
                  <a:gd name="T13" fmla="*/ 27 h 88"/>
                  <a:gd name="T14" fmla="*/ 40 w 70"/>
                  <a:gd name="T15" fmla="*/ 31 h 88"/>
                  <a:gd name="T16" fmla="*/ 45 w 70"/>
                  <a:gd name="T17" fmla="*/ 38 h 88"/>
                  <a:gd name="T18" fmla="*/ 49 w 70"/>
                  <a:gd name="T19" fmla="*/ 51 h 88"/>
                  <a:gd name="T20" fmla="*/ 55 w 70"/>
                  <a:gd name="T21" fmla="*/ 63 h 88"/>
                  <a:gd name="T22" fmla="*/ 58 w 70"/>
                  <a:gd name="T23" fmla="*/ 75 h 88"/>
                  <a:gd name="T24" fmla="*/ 61 w 70"/>
                  <a:gd name="T25" fmla="*/ 88 h 88"/>
                  <a:gd name="T26" fmla="*/ 69 w 70"/>
                  <a:gd name="T27" fmla="*/ 82 h 88"/>
                  <a:gd name="T28" fmla="*/ 70 w 70"/>
                  <a:gd name="T29" fmla="*/ 73 h 88"/>
                  <a:gd name="T30" fmla="*/ 69 w 70"/>
                  <a:gd name="T31" fmla="*/ 61 h 88"/>
                  <a:gd name="T32" fmla="*/ 69 w 70"/>
                  <a:gd name="T33" fmla="*/ 50 h 88"/>
                  <a:gd name="T34" fmla="*/ 68 w 70"/>
                  <a:gd name="T35" fmla="*/ 38 h 88"/>
                  <a:gd name="T36" fmla="*/ 63 w 70"/>
                  <a:gd name="T37" fmla="*/ 29 h 88"/>
                  <a:gd name="T38" fmla="*/ 56 w 70"/>
                  <a:gd name="T39" fmla="*/ 22 h 88"/>
                  <a:gd name="T40" fmla="*/ 48 w 70"/>
                  <a:gd name="T41" fmla="*/ 16 h 88"/>
                  <a:gd name="T42" fmla="*/ 39 w 70"/>
                  <a:gd name="T43" fmla="*/ 12 h 88"/>
                  <a:gd name="T44" fmla="*/ 29 w 70"/>
                  <a:gd name="T45" fmla="*/ 8 h 88"/>
                  <a:gd name="T46" fmla="*/ 19 w 70"/>
                  <a:gd name="T47" fmla="*/ 5 h 88"/>
                  <a:gd name="T48" fmla="*/ 10 w 70"/>
                  <a:gd name="T49" fmla="*/ 0 h 88"/>
                  <a:gd name="T50" fmla="*/ 7 w 70"/>
                  <a:gd name="T51" fmla="*/ 2 h 88"/>
                  <a:gd name="T52" fmla="*/ 3 w 70"/>
                  <a:gd name="T53" fmla="*/ 3 h 88"/>
                  <a:gd name="T54" fmla="*/ 0 w 70"/>
                  <a:gd name="T55" fmla="*/ 4 h 88"/>
                  <a:gd name="T56" fmla="*/ 0 w 70"/>
                  <a:gd name="T57"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 h="88">
                    <a:moveTo>
                      <a:pt x="0" y="7"/>
                    </a:moveTo>
                    <a:lnTo>
                      <a:pt x="6" y="12"/>
                    </a:lnTo>
                    <a:lnTo>
                      <a:pt x="11" y="14"/>
                    </a:lnTo>
                    <a:lnTo>
                      <a:pt x="18" y="18"/>
                    </a:lnTo>
                    <a:lnTo>
                      <a:pt x="24" y="20"/>
                    </a:lnTo>
                    <a:lnTo>
                      <a:pt x="30" y="22"/>
                    </a:lnTo>
                    <a:lnTo>
                      <a:pt x="35" y="27"/>
                    </a:lnTo>
                    <a:lnTo>
                      <a:pt x="40" y="31"/>
                    </a:lnTo>
                    <a:lnTo>
                      <a:pt x="45" y="38"/>
                    </a:lnTo>
                    <a:lnTo>
                      <a:pt x="49" y="51"/>
                    </a:lnTo>
                    <a:lnTo>
                      <a:pt x="55" y="63"/>
                    </a:lnTo>
                    <a:lnTo>
                      <a:pt x="58" y="75"/>
                    </a:lnTo>
                    <a:lnTo>
                      <a:pt x="61" y="88"/>
                    </a:lnTo>
                    <a:lnTo>
                      <a:pt x="69" y="82"/>
                    </a:lnTo>
                    <a:lnTo>
                      <a:pt x="70" y="73"/>
                    </a:lnTo>
                    <a:lnTo>
                      <a:pt x="69" y="61"/>
                    </a:lnTo>
                    <a:lnTo>
                      <a:pt x="69" y="50"/>
                    </a:lnTo>
                    <a:lnTo>
                      <a:pt x="68" y="38"/>
                    </a:lnTo>
                    <a:lnTo>
                      <a:pt x="63" y="29"/>
                    </a:lnTo>
                    <a:lnTo>
                      <a:pt x="56" y="22"/>
                    </a:lnTo>
                    <a:lnTo>
                      <a:pt x="48" y="16"/>
                    </a:lnTo>
                    <a:lnTo>
                      <a:pt x="39" y="12"/>
                    </a:lnTo>
                    <a:lnTo>
                      <a:pt x="29" y="8"/>
                    </a:lnTo>
                    <a:lnTo>
                      <a:pt x="19" y="5"/>
                    </a:lnTo>
                    <a:lnTo>
                      <a:pt x="10" y="0"/>
                    </a:lnTo>
                    <a:lnTo>
                      <a:pt x="7" y="2"/>
                    </a:lnTo>
                    <a:lnTo>
                      <a:pt x="3" y="3"/>
                    </a:lnTo>
                    <a:lnTo>
                      <a:pt x="0" y="4"/>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0" name="Freeform 180">
                <a:extLst>
                  <a:ext uri="{FF2B5EF4-FFF2-40B4-BE49-F238E27FC236}">
                    <a16:creationId xmlns:a16="http://schemas.microsoft.com/office/drawing/2014/main" id="{016A225F-942A-69B8-F67D-0BB03C6C3C60}"/>
                  </a:ext>
                </a:extLst>
              </p:cNvPr>
              <p:cNvSpPr>
                <a:spLocks/>
              </p:cNvSpPr>
              <p:nvPr/>
            </p:nvSpPr>
            <p:spPr bwMode="auto">
              <a:xfrm>
                <a:off x="2334" y="2125"/>
                <a:ext cx="32" cy="13"/>
              </a:xfrm>
              <a:custGeom>
                <a:avLst/>
                <a:gdLst>
                  <a:gd name="T0" fmla="*/ 3 w 162"/>
                  <a:gd name="T1" fmla="*/ 13 h 64"/>
                  <a:gd name="T2" fmla="*/ 11 w 162"/>
                  <a:gd name="T3" fmla="*/ 19 h 64"/>
                  <a:gd name="T4" fmla="*/ 20 w 162"/>
                  <a:gd name="T5" fmla="*/ 16 h 64"/>
                  <a:gd name="T6" fmla="*/ 25 w 162"/>
                  <a:gd name="T7" fmla="*/ 22 h 64"/>
                  <a:gd name="T8" fmla="*/ 38 w 162"/>
                  <a:gd name="T9" fmla="*/ 33 h 64"/>
                  <a:gd name="T10" fmla="*/ 58 w 162"/>
                  <a:gd name="T11" fmla="*/ 48 h 64"/>
                  <a:gd name="T12" fmla="*/ 80 w 162"/>
                  <a:gd name="T13" fmla="*/ 61 h 64"/>
                  <a:gd name="T14" fmla="*/ 105 w 162"/>
                  <a:gd name="T15" fmla="*/ 64 h 64"/>
                  <a:gd name="T16" fmla="*/ 123 w 162"/>
                  <a:gd name="T17" fmla="*/ 58 h 64"/>
                  <a:gd name="T18" fmla="*/ 129 w 162"/>
                  <a:gd name="T19" fmla="*/ 51 h 64"/>
                  <a:gd name="T20" fmla="*/ 125 w 162"/>
                  <a:gd name="T21" fmla="*/ 45 h 64"/>
                  <a:gd name="T22" fmla="*/ 117 w 162"/>
                  <a:gd name="T23" fmla="*/ 52 h 64"/>
                  <a:gd name="T24" fmla="*/ 107 w 162"/>
                  <a:gd name="T25" fmla="*/ 53 h 64"/>
                  <a:gd name="T26" fmla="*/ 94 w 162"/>
                  <a:gd name="T27" fmla="*/ 54 h 64"/>
                  <a:gd name="T28" fmla="*/ 82 w 162"/>
                  <a:gd name="T29" fmla="*/ 52 h 64"/>
                  <a:gd name="T30" fmla="*/ 71 w 162"/>
                  <a:gd name="T31" fmla="*/ 46 h 64"/>
                  <a:gd name="T32" fmla="*/ 68 w 162"/>
                  <a:gd name="T33" fmla="*/ 39 h 64"/>
                  <a:gd name="T34" fmla="*/ 84 w 162"/>
                  <a:gd name="T35" fmla="*/ 42 h 64"/>
                  <a:gd name="T36" fmla="*/ 100 w 162"/>
                  <a:gd name="T37" fmla="*/ 42 h 64"/>
                  <a:gd name="T38" fmla="*/ 116 w 162"/>
                  <a:gd name="T39" fmla="*/ 38 h 64"/>
                  <a:gd name="T40" fmla="*/ 131 w 162"/>
                  <a:gd name="T41" fmla="*/ 30 h 64"/>
                  <a:gd name="T42" fmla="*/ 142 w 162"/>
                  <a:gd name="T43" fmla="*/ 20 h 64"/>
                  <a:gd name="T44" fmla="*/ 156 w 162"/>
                  <a:gd name="T45" fmla="*/ 12 h 64"/>
                  <a:gd name="T46" fmla="*/ 161 w 162"/>
                  <a:gd name="T47" fmla="*/ 11 h 64"/>
                  <a:gd name="T48" fmla="*/ 162 w 162"/>
                  <a:gd name="T49" fmla="*/ 7 h 64"/>
                  <a:gd name="T50" fmla="*/ 147 w 162"/>
                  <a:gd name="T51" fmla="*/ 7 h 64"/>
                  <a:gd name="T52" fmla="*/ 121 w 162"/>
                  <a:gd name="T53" fmla="*/ 7 h 64"/>
                  <a:gd name="T54" fmla="*/ 94 w 162"/>
                  <a:gd name="T55" fmla="*/ 6 h 64"/>
                  <a:gd name="T56" fmla="*/ 69 w 162"/>
                  <a:gd name="T57" fmla="*/ 4 h 64"/>
                  <a:gd name="T58" fmla="*/ 51 w 162"/>
                  <a:gd name="T59" fmla="*/ 4 h 64"/>
                  <a:gd name="T60" fmla="*/ 39 w 162"/>
                  <a:gd name="T61" fmla="*/ 4 h 64"/>
                  <a:gd name="T62" fmla="*/ 28 w 162"/>
                  <a:gd name="T63" fmla="*/ 5 h 64"/>
                  <a:gd name="T64" fmla="*/ 17 w 162"/>
                  <a:gd name="T65" fmla="*/ 4 h 64"/>
                  <a:gd name="T66" fmla="*/ 8 w 162"/>
                  <a:gd name="T67" fmla="*/ 1 h 64"/>
                  <a:gd name="T68" fmla="*/ 1 w 162"/>
                  <a:gd name="T69"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64">
                    <a:moveTo>
                      <a:pt x="0" y="9"/>
                    </a:moveTo>
                    <a:lnTo>
                      <a:pt x="3" y="13"/>
                    </a:lnTo>
                    <a:lnTo>
                      <a:pt x="6" y="16"/>
                    </a:lnTo>
                    <a:lnTo>
                      <a:pt x="11" y="19"/>
                    </a:lnTo>
                    <a:lnTo>
                      <a:pt x="15" y="17"/>
                    </a:lnTo>
                    <a:lnTo>
                      <a:pt x="20" y="16"/>
                    </a:lnTo>
                    <a:lnTo>
                      <a:pt x="23" y="19"/>
                    </a:lnTo>
                    <a:lnTo>
                      <a:pt x="25" y="22"/>
                    </a:lnTo>
                    <a:lnTo>
                      <a:pt x="28" y="27"/>
                    </a:lnTo>
                    <a:lnTo>
                      <a:pt x="38" y="33"/>
                    </a:lnTo>
                    <a:lnTo>
                      <a:pt x="47" y="42"/>
                    </a:lnTo>
                    <a:lnTo>
                      <a:pt x="58" y="48"/>
                    </a:lnTo>
                    <a:lnTo>
                      <a:pt x="69" y="55"/>
                    </a:lnTo>
                    <a:lnTo>
                      <a:pt x="80" y="61"/>
                    </a:lnTo>
                    <a:lnTo>
                      <a:pt x="92" y="64"/>
                    </a:lnTo>
                    <a:lnTo>
                      <a:pt x="105" y="64"/>
                    </a:lnTo>
                    <a:lnTo>
                      <a:pt x="118" y="61"/>
                    </a:lnTo>
                    <a:lnTo>
                      <a:pt x="123" y="58"/>
                    </a:lnTo>
                    <a:lnTo>
                      <a:pt x="126" y="55"/>
                    </a:lnTo>
                    <a:lnTo>
                      <a:pt x="129" y="51"/>
                    </a:lnTo>
                    <a:lnTo>
                      <a:pt x="130" y="46"/>
                    </a:lnTo>
                    <a:lnTo>
                      <a:pt x="125" y="45"/>
                    </a:lnTo>
                    <a:lnTo>
                      <a:pt x="122" y="48"/>
                    </a:lnTo>
                    <a:lnTo>
                      <a:pt x="117" y="52"/>
                    </a:lnTo>
                    <a:lnTo>
                      <a:pt x="113" y="52"/>
                    </a:lnTo>
                    <a:lnTo>
                      <a:pt x="107" y="53"/>
                    </a:lnTo>
                    <a:lnTo>
                      <a:pt x="100" y="53"/>
                    </a:lnTo>
                    <a:lnTo>
                      <a:pt x="94" y="54"/>
                    </a:lnTo>
                    <a:lnTo>
                      <a:pt x="87" y="53"/>
                    </a:lnTo>
                    <a:lnTo>
                      <a:pt x="82" y="52"/>
                    </a:lnTo>
                    <a:lnTo>
                      <a:pt x="76" y="50"/>
                    </a:lnTo>
                    <a:lnTo>
                      <a:pt x="71" y="46"/>
                    </a:lnTo>
                    <a:lnTo>
                      <a:pt x="68" y="40"/>
                    </a:lnTo>
                    <a:lnTo>
                      <a:pt x="68" y="39"/>
                    </a:lnTo>
                    <a:lnTo>
                      <a:pt x="76" y="42"/>
                    </a:lnTo>
                    <a:lnTo>
                      <a:pt x="84" y="42"/>
                    </a:lnTo>
                    <a:lnTo>
                      <a:pt x="92" y="43"/>
                    </a:lnTo>
                    <a:lnTo>
                      <a:pt x="100" y="42"/>
                    </a:lnTo>
                    <a:lnTo>
                      <a:pt x="108" y="40"/>
                    </a:lnTo>
                    <a:lnTo>
                      <a:pt x="116" y="38"/>
                    </a:lnTo>
                    <a:lnTo>
                      <a:pt x="124" y="35"/>
                    </a:lnTo>
                    <a:lnTo>
                      <a:pt x="131" y="30"/>
                    </a:lnTo>
                    <a:lnTo>
                      <a:pt x="136" y="23"/>
                    </a:lnTo>
                    <a:lnTo>
                      <a:pt x="142" y="20"/>
                    </a:lnTo>
                    <a:lnTo>
                      <a:pt x="150" y="16"/>
                    </a:lnTo>
                    <a:lnTo>
                      <a:pt x="156" y="12"/>
                    </a:lnTo>
                    <a:lnTo>
                      <a:pt x="158" y="13"/>
                    </a:lnTo>
                    <a:lnTo>
                      <a:pt x="161" y="11"/>
                    </a:lnTo>
                    <a:lnTo>
                      <a:pt x="162" y="8"/>
                    </a:lnTo>
                    <a:lnTo>
                      <a:pt x="162" y="7"/>
                    </a:lnTo>
                    <a:lnTo>
                      <a:pt x="161" y="4"/>
                    </a:lnTo>
                    <a:lnTo>
                      <a:pt x="147" y="7"/>
                    </a:lnTo>
                    <a:lnTo>
                      <a:pt x="134" y="8"/>
                    </a:lnTo>
                    <a:lnTo>
                      <a:pt x="121" y="7"/>
                    </a:lnTo>
                    <a:lnTo>
                      <a:pt x="108" y="7"/>
                    </a:lnTo>
                    <a:lnTo>
                      <a:pt x="94" y="6"/>
                    </a:lnTo>
                    <a:lnTo>
                      <a:pt x="82" y="5"/>
                    </a:lnTo>
                    <a:lnTo>
                      <a:pt x="69" y="4"/>
                    </a:lnTo>
                    <a:lnTo>
                      <a:pt x="56" y="5"/>
                    </a:lnTo>
                    <a:lnTo>
                      <a:pt x="51" y="4"/>
                    </a:lnTo>
                    <a:lnTo>
                      <a:pt x="45" y="3"/>
                    </a:lnTo>
                    <a:lnTo>
                      <a:pt x="39" y="4"/>
                    </a:lnTo>
                    <a:lnTo>
                      <a:pt x="33" y="4"/>
                    </a:lnTo>
                    <a:lnTo>
                      <a:pt x="28" y="5"/>
                    </a:lnTo>
                    <a:lnTo>
                      <a:pt x="22" y="5"/>
                    </a:lnTo>
                    <a:lnTo>
                      <a:pt x="17" y="4"/>
                    </a:lnTo>
                    <a:lnTo>
                      <a:pt x="13" y="0"/>
                    </a:lnTo>
                    <a:lnTo>
                      <a:pt x="8" y="1"/>
                    </a:lnTo>
                    <a:lnTo>
                      <a:pt x="5" y="3"/>
                    </a:lnTo>
                    <a:lnTo>
                      <a:pt x="1" y="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1" name="Freeform 181">
                <a:extLst>
                  <a:ext uri="{FF2B5EF4-FFF2-40B4-BE49-F238E27FC236}">
                    <a16:creationId xmlns:a16="http://schemas.microsoft.com/office/drawing/2014/main" id="{62719502-C5F1-739A-DF1C-9DC9C0727883}"/>
                  </a:ext>
                </a:extLst>
              </p:cNvPr>
              <p:cNvSpPr>
                <a:spLocks/>
              </p:cNvSpPr>
              <p:nvPr/>
            </p:nvSpPr>
            <p:spPr bwMode="auto">
              <a:xfrm>
                <a:off x="2040" y="2133"/>
                <a:ext cx="7" cy="11"/>
              </a:xfrm>
              <a:custGeom>
                <a:avLst/>
                <a:gdLst>
                  <a:gd name="T0" fmla="*/ 8 w 32"/>
                  <a:gd name="T1" fmla="*/ 11 h 57"/>
                  <a:gd name="T2" fmla="*/ 6 w 32"/>
                  <a:gd name="T3" fmla="*/ 15 h 57"/>
                  <a:gd name="T4" fmla="*/ 4 w 32"/>
                  <a:gd name="T5" fmla="*/ 18 h 57"/>
                  <a:gd name="T6" fmla="*/ 2 w 32"/>
                  <a:gd name="T7" fmla="*/ 22 h 57"/>
                  <a:gd name="T8" fmla="*/ 2 w 32"/>
                  <a:gd name="T9" fmla="*/ 27 h 57"/>
                  <a:gd name="T10" fmla="*/ 2 w 32"/>
                  <a:gd name="T11" fmla="*/ 34 h 57"/>
                  <a:gd name="T12" fmla="*/ 0 w 32"/>
                  <a:gd name="T13" fmla="*/ 42 h 57"/>
                  <a:gd name="T14" fmla="*/ 0 w 32"/>
                  <a:gd name="T15" fmla="*/ 49 h 57"/>
                  <a:gd name="T16" fmla="*/ 4 w 32"/>
                  <a:gd name="T17" fmla="*/ 54 h 57"/>
                  <a:gd name="T18" fmla="*/ 4 w 32"/>
                  <a:gd name="T19" fmla="*/ 57 h 57"/>
                  <a:gd name="T20" fmla="*/ 5 w 32"/>
                  <a:gd name="T21" fmla="*/ 57 h 57"/>
                  <a:gd name="T22" fmla="*/ 8 w 32"/>
                  <a:gd name="T23" fmla="*/ 56 h 57"/>
                  <a:gd name="T24" fmla="*/ 10 w 32"/>
                  <a:gd name="T25" fmla="*/ 55 h 57"/>
                  <a:gd name="T26" fmla="*/ 11 w 32"/>
                  <a:gd name="T27" fmla="*/ 53 h 57"/>
                  <a:gd name="T28" fmla="*/ 12 w 32"/>
                  <a:gd name="T29" fmla="*/ 54 h 57"/>
                  <a:gd name="T30" fmla="*/ 16 w 32"/>
                  <a:gd name="T31" fmla="*/ 41 h 57"/>
                  <a:gd name="T32" fmla="*/ 17 w 32"/>
                  <a:gd name="T33" fmla="*/ 26 h 57"/>
                  <a:gd name="T34" fmla="*/ 20 w 32"/>
                  <a:gd name="T35" fmla="*/ 13 h 57"/>
                  <a:gd name="T36" fmla="*/ 32 w 32"/>
                  <a:gd name="T37" fmla="*/ 2 h 57"/>
                  <a:gd name="T38" fmla="*/ 26 w 32"/>
                  <a:gd name="T39" fmla="*/ 0 h 57"/>
                  <a:gd name="T40" fmla="*/ 19 w 32"/>
                  <a:gd name="T41" fmla="*/ 1 h 57"/>
                  <a:gd name="T42" fmla="*/ 12 w 32"/>
                  <a:gd name="T43" fmla="*/ 6 h 57"/>
                  <a:gd name="T44" fmla="*/ 8 w 32"/>
                  <a:gd name="T45"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7">
                    <a:moveTo>
                      <a:pt x="8" y="11"/>
                    </a:moveTo>
                    <a:lnTo>
                      <a:pt x="6" y="15"/>
                    </a:lnTo>
                    <a:lnTo>
                      <a:pt x="4" y="18"/>
                    </a:lnTo>
                    <a:lnTo>
                      <a:pt x="2" y="22"/>
                    </a:lnTo>
                    <a:lnTo>
                      <a:pt x="2" y="27"/>
                    </a:lnTo>
                    <a:lnTo>
                      <a:pt x="2" y="34"/>
                    </a:lnTo>
                    <a:lnTo>
                      <a:pt x="0" y="42"/>
                    </a:lnTo>
                    <a:lnTo>
                      <a:pt x="0" y="49"/>
                    </a:lnTo>
                    <a:lnTo>
                      <a:pt x="4" y="54"/>
                    </a:lnTo>
                    <a:lnTo>
                      <a:pt x="4" y="57"/>
                    </a:lnTo>
                    <a:lnTo>
                      <a:pt x="5" y="57"/>
                    </a:lnTo>
                    <a:lnTo>
                      <a:pt x="8" y="56"/>
                    </a:lnTo>
                    <a:lnTo>
                      <a:pt x="10" y="55"/>
                    </a:lnTo>
                    <a:lnTo>
                      <a:pt x="11" y="53"/>
                    </a:lnTo>
                    <a:lnTo>
                      <a:pt x="12" y="54"/>
                    </a:lnTo>
                    <a:lnTo>
                      <a:pt x="16" y="41"/>
                    </a:lnTo>
                    <a:lnTo>
                      <a:pt x="17" y="26"/>
                    </a:lnTo>
                    <a:lnTo>
                      <a:pt x="20" y="13"/>
                    </a:lnTo>
                    <a:lnTo>
                      <a:pt x="32" y="2"/>
                    </a:lnTo>
                    <a:lnTo>
                      <a:pt x="26" y="0"/>
                    </a:lnTo>
                    <a:lnTo>
                      <a:pt x="19" y="1"/>
                    </a:lnTo>
                    <a:lnTo>
                      <a:pt x="12" y="6"/>
                    </a:lnTo>
                    <a:lnTo>
                      <a:pt x="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2" name="Freeform 182">
                <a:extLst>
                  <a:ext uri="{FF2B5EF4-FFF2-40B4-BE49-F238E27FC236}">
                    <a16:creationId xmlns:a16="http://schemas.microsoft.com/office/drawing/2014/main" id="{ABC87DD1-6BE3-B8E8-FE8D-777DC6F3B713}"/>
                  </a:ext>
                </a:extLst>
              </p:cNvPr>
              <p:cNvSpPr>
                <a:spLocks/>
              </p:cNvSpPr>
              <p:nvPr/>
            </p:nvSpPr>
            <p:spPr bwMode="auto">
              <a:xfrm>
                <a:off x="2035" y="2134"/>
                <a:ext cx="6" cy="13"/>
              </a:xfrm>
              <a:custGeom>
                <a:avLst/>
                <a:gdLst>
                  <a:gd name="T0" fmla="*/ 1 w 29"/>
                  <a:gd name="T1" fmla="*/ 36 h 63"/>
                  <a:gd name="T2" fmla="*/ 0 w 29"/>
                  <a:gd name="T3" fmla="*/ 43 h 63"/>
                  <a:gd name="T4" fmla="*/ 2 w 29"/>
                  <a:gd name="T5" fmla="*/ 49 h 63"/>
                  <a:gd name="T6" fmla="*/ 7 w 29"/>
                  <a:gd name="T7" fmla="*/ 56 h 63"/>
                  <a:gd name="T8" fmla="*/ 9 w 29"/>
                  <a:gd name="T9" fmla="*/ 63 h 63"/>
                  <a:gd name="T10" fmla="*/ 13 w 29"/>
                  <a:gd name="T11" fmla="*/ 59 h 63"/>
                  <a:gd name="T12" fmla="*/ 17 w 29"/>
                  <a:gd name="T13" fmla="*/ 58 h 63"/>
                  <a:gd name="T14" fmla="*/ 22 w 29"/>
                  <a:gd name="T15" fmla="*/ 57 h 63"/>
                  <a:gd name="T16" fmla="*/ 24 w 29"/>
                  <a:gd name="T17" fmla="*/ 52 h 63"/>
                  <a:gd name="T18" fmla="*/ 20 w 29"/>
                  <a:gd name="T19" fmla="*/ 41 h 63"/>
                  <a:gd name="T20" fmla="*/ 20 w 29"/>
                  <a:gd name="T21" fmla="*/ 28 h 63"/>
                  <a:gd name="T22" fmla="*/ 23 w 29"/>
                  <a:gd name="T23" fmla="*/ 17 h 63"/>
                  <a:gd name="T24" fmla="*/ 29 w 29"/>
                  <a:gd name="T25" fmla="*/ 5 h 63"/>
                  <a:gd name="T26" fmla="*/ 28 w 29"/>
                  <a:gd name="T27" fmla="*/ 3 h 63"/>
                  <a:gd name="T28" fmla="*/ 27 w 29"/>
                  <a:gd name="T29" fmla="*/ 1 h 63"/>
                  <a:gd name="T30" fmla="*/ 24 w 29"/>
                  <a:gd name="T31" fmla="*/ 0 h 63"/>
                  <a:gd name="T32" fmla="*/ 21 w 29"/>
                  <a:gd name="T33" fmla="*/ 0 h 63"/>
                  <a:gd name="T34" fmla="*/ 20 w 29"/>
                  <a:gd name="T35" fmla="*/ 2 h 63"/>
                  <a:gd name="T36" fmla="*/ 19 w 29"/>
                  <a:gd name="T37" fmla="*/ 5 h 63"/>
                  <a:gd name="T38" fmla="*/ 17 w 29"/>
                  <a:gd name="T39" fmla="*/ 8 h 63"/>
                  <a:gd name="T40" fmla="*/ 14 w 29"/>
                  <a:gd name="T41" fmla="*/ 9 h 63"/>
                  <a:gd name="T42" fmla="*/ 1 w 29"/>
                  <a:gd name="T43" fmla="*/ 3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63">
                    <a:moveTo>
                      <a:pt x="1" y="36"/>
                    </a:moveTo>
                    <a:lnTo>
                      <a:pt x="0" y="43"/>
                    </a:lnTo>
                    <a:lnTo>
                      <a:pt x="2" y="49"/>
                    </a:lnTo>
                    <a:lnTo>
                      <a:pt x="7" y="56"/>
                    </a:lnTo>
                    <a:lnTo>
                      <a:pt x="9" y="63"/>
                    </a:lnTo>
                    <a:lnTo>
                      <a:pt x="13" y="59"/>
                    </a:lnTo>
                    <a:lnTo>
                      <a:pt x="17" y="58"/>
                    </a:lnTo>
                    <a:lnTo>
                      <a:pt x="22" y="57"/>
                    </a:lnTo>
                    <a:lnTo>
                      <a:pt x="24" y="52"/>
                    </a:lnTo>
                    <a:lnTo>
                      <a:pt x="20" y="41"/>
                    </a:lnTo>
                    <a:lnTo>
                      <a:pt x="20" y="28"/>
                    </a:lnTo>
                    <a:lnTo>
                      <a:pt x="23" y="17"/>
                    </a:lnTo>
                    <a:lnTo>
                      <a:pt x="29" y="5"/>
                    </a:lnTo>
                    <a:lnTo>
                      <a:pt x="28" y="3"/>
                    </a:lnTo>
                    <a:lnTo>
                      <a:pt x="27" y="1"/>
                    </a:lnTo>
                    <a:lnTo>
                      <a:pt x="24" y="0"/>
                    </a:lnTo>
                    <a:lnTo>
                      <a:pt x="21" y="0"/>
                    </a:lnTo>
                    <a:lnTo>
                      <a:pt x="20" y="2"/>
                    </a:lnTo>
                    <a:lnTo>
                      <a:pt x="19" y="5"/>
                    </a:lnTo>
                    <a:lnTo>
                      <a:pt x="17" y="8"/>
                    </a:lnTo>
                    <a:lnTo>
                      <a:pt x="14" y="9"/>
                    </a:lnTo>
                    <a:lnTo>
                      <a:pt x="1"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3" name="Freeform 183">
                <a:extLst>
                  <a:ext uri="{FF2B5EF4-FFF2-40B4-BE49-F238E27FC236}">
                    <a16:creationId xmlns:a16="http://schemas.microsoft.com/office/drawing/2014/main" id="{2A7DB8E3-2218-85D7-5C34-963224511A0C}"/>
                  </a:ext>
                </a:extLst>
              </p:cNvPr>
              <p:cNvSpPr>
                <a:spLocks/>
              </p:cNvSpPr>
              <p:nvPr/>
            </p:nvSpPr>
            <p:spPr bwMode="auto">
              <a:xfrm>
                <a:off x="2162" y="2132"/>
                <a:ext cx="8" cy="26"/>
              </a:xfrm>
              <a:custGeom>
                <a:avLst/>
                <a:gdLst>
                  <a:gd name="T0" fmla="*/ 0 w 39"/>
                  <a:gd name="T1" fmla="*/ 0 h 130"/>
                  <a:gd name="T2" fmla="*/ 2 w 39"/>
                  <a:gd name="T3" fmla="*/ 31 h 130"/>
                  <a:gd name="T4" fmla="*/ 9 w 39"/>
                  <a:gd name="T5" fmla="*/ 63 h 130"/>
                  <a:gd name="T6" fmla="*/ 17 w 39"/>
                  <a:gd name="T7" fmla="*/ 95 h 130"/>
                  <a:gd name="T8" fmla="*/ 27 w 39"/>
                  <a:gd name="T9" fmla="*/ 126 h 130"/>
                  <a:gd name="T10" fmla="*/ 30 w 39"/>
                  <a:gd name="T11" fmla="*/ 128 h 130"/>
                  <a:gd name="T12" fmla="*/ 35 w 39"/>
                  <a:gd name="T13" fmla="*/ 130 h 130"/>
                  <a:gd name="T14" fmla="*/ 38 w 39"/>
                  <a:gd name="T15" fmla="*/ 130 h 130"/>
                  <a:gd name="T16" fmla="*/ 39 w 39"/>
                  <a:gd name="T17" fmla="*/ 126 h 130"/>
                  <a:gd name="T18" fmla="*/ 35 w 39"/>
                  <a:gd name="T19" fmla="*/ 110 h 130"/>
                  <a:gd name="T20" fmla="*/ 31 w 39"/>
                  <a:gd name="T21" fmla="*/ 95 h 130"/>
                  <a:gd name="T22" fmla="*/ 27 w 39"/>
                  <a:gd name="T23" fmla="*/ 79 h 130"/>
                  <a:gd name="T24" fmla="*/ 22 w 39"/>
                  <a:gd name="T25" fmla="*/ 63 h 130"/>
                  <a:gd name="T26" fmla="*/ 19 w 39"/>
                  <a:gd name="T27" fmla="*/ 47 h 130"/>
                  <a:gd name="T28" fmla="*/ 14 w 39"/>
                  <a:gd name="T29" fmla="*/ 31 h 130"/>
                  <a:gd name="T30" fmla="*/ 10 w 39"/>
                  <a:gd name="T31" fmla="*/ 16 h 130"/>
                  <a:gd name="T32" fmla="*/ 5 w 39"/>
                  <a:gd name="T33" fmla="*/ 0 h 130"/>
                  <a:gd name="T34" fmla="*/ 0 w 39"/>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130">
                    <a:moveTo>
                      <a:pt x="0" y="0"/>
                    </a:moveTo>
                    <a:lnTo>
                      <a:pt x="2" y="31"/>
                    </a:lnTo>
                    <a:lnTo>
                      <a:pt x="9" y="63"/>
                    </a:lnTo>
                    <a:lnTo>
                      <a:pt x="17" y="95"/>
                    </a:lnTo>
                    <a:lnTo>
                      <a:pt x="27" y="126"/>
                    </a:lnTo>
                    <a:lnTo>
                      <a:pt x="30" y="128"/>
                    </a:lnTo>
                    <a:lnTo>
                      <a:pt x="35" y="130"/>
                    </a:lnTo>
                    <a:lnTo>
                      <a:pt x="38" y="130"/>
                    </a:lnTo>
                    <a:lnTo>
                      <a:pt x="39" y="126"/>
                    </a:lnTo>
                    <a:lnTo>
                      <a:pt x="35" y="110"/>
                    </a:lnTo>
                    <a:lnTo>
                      <a:pt x="31" y="95"/>
                    </a:lnTo>
                    <a:lnTo>
                      <a:pt x="27" y="79"/>
                    </a:lnTo>
                    <a:lnTo>
                      <a:pt x="22" y="63"/>
                    </a:lnTo>
                    <a:lnTo>
                      <a:pt x="19" y="47"/>
                    </a:lnTo>
                    <a:lnTo>
                      <a:pt x="14" y="31"/>
                    </a:lnTo>
                    <a:lnTo>
                      <a:pt x="10" y="16"/>
                    </a:lnTo>
                    <a:lnTo>
                      <a:pt x="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4" name="Freeform 184">
                <a:extLst>
                  <a:ext uri="{FF2B5EF4-FFF2-40B4-BE49-F238E27FC236}">
                    <a16:creationId xmlns:a16="http://schemas.microsoft.com/office/drawing/2014/main" id="{6EB22379-B8D3-FF8B-79A7-7F251030376F}"/>
                  </a:ext>
                </a:extLst>
              </p:cNvPr>
              <p:cNvSpPr>
                <a:spLocks/>
              </p:cNvSpPr>
              <p:nvPr/>
            </p:nvSpPr>
            <p:spPr bwMode="auto">
              <a:xfrm>
                <a:off x="2346" y="2130"/>
                <a:ext cx="12" cy="2"/>
              </a:xfrm>
              <a:custGeom>
                <a:avLst/>
                <a:gdLst>
                  <a:gd name="T0" fmla="*/ 0 w 59"/>
                  <a:gd name="T1" fmla="*/ 0 h 10"/>
                  <a:gd name="T2" fmla="*/ 6 w 59"/>
                  <a:gd name="T3" fmla="*/ 4 h 10"/>
                  <a:gd name="T4" fmla="*/ 13 w 59"/>
                  <a:gd name="T5" fmla="*/ 8 h 10"/>
                  <a:gd name="T6" fmla="*/ 20 w 59"/>
                  <a:gd name="T7" fmla="*/ 10 h 10"/>
                  <a:gd name="T8" fmla="*/ 28 w 59"/>
                  <a:gd name="T9" fmla="*/ 10 h 10"/>
                  <a:gd name="T10" fmla="*/ 36 w 59"/>
                  <a:gd name="T11" fmla="*/ 10 h 10"/>
                  <a:gd name="T12" fmla="*/ 44 w 59"/>
                  <a:gd name="T13" fmla="*/ 9 h 10"/>
                  <a:gd name="T14" fmla="*/ 51 w 59"/>
                  <a:gd name="T15" fmla="*/ 8 h 10"/>
                  <a:gd name="T16" fmla="*/ 59 w 59"/>
                  <a:gd name="T17" fmla="*/ 4 h 10"/>
                  <a:gd name="T18" fmla="*/ 54 w 59"/>
                  <a:gd name="T19" fmla="*/ 2 h 10"/>
                  <a:gd name="T20" fmla="*/ 47 w 59"/>
                  <a:gd name="T21" fmla="*/ 3 h 10"/>
                  <a:gd name="T22" fmla="*/ 39 w 59"/>
                  <a:gd name="T23" fmla="*/ 3 h 10"/>
                  <a:gd name="T24" fmla="*/ 32 w 59"/>
                  <a:gd name="T25" fmla="*/ 0 h 10"/>
                  <a:gd name="T26" fmla="*/ 24 w 59"/>
                  <a:gd name="T27" fmla="*/ 1 h 10"/>
                  <a:gd name="T28" fmla="*/ 15 w 59"/>
                  <a:gd name="T29" fmla="*/ 1 h 10"/>
                  <a:gd name="T30" fmla="*/ 7 w 59"/>
                  <a:gd name="T31" fmla="*/ 1 h 10"/>
                  <a:gd name="T32" fmla="*/ 0 w 59"/>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0">
                    <a:moveTo>
                      <a:pt x="0" y="0"/>
                    </a:moveTo>
                    <a:lnTo>
                      <a:pt x="6" y="4"/>
                    </a:lnTo>
                    <a:lnTo>
                      <a:pt x="13" y="8"/>
                    </a:lnTo>
                    <a:lnTo>
                      <a:pt x="20" y="10"/>
                    </a:lnTo>
                    <a:lnTo>
                      <a:pt x="28" y="10"/>
                    </a:lnTo>
                    <a:lnTo>
                      <a:pt x="36" y="10"/>
                    </a:lnTo>
                    <a:lnTo>
                      <a:pt x="44" y="9"/>
                    </a:lnTo>
                    <a:lnTo>
                      <a:pt x="51" y="8"/>
                    </a:lnTo>
                    <a:lnTo>
                      <a:pt x="59" y="4"/>
                    </a:lnTo>
                    <a:lnTo>
                      <a:pt x="54" y="2"/>
                    </a:lnTo>
                    <a:lnTo>
                      <a:pt x="47" y="3"/>
                    </a:lnTo>
                    <a:lnTo>
                      <a:pt x="39" y="3"/>
                    </a:lnTo>
                    <a:lnTo>
                      <a:pt x="32" y="0"/>
                    </a:lnTo>
                    <a:lnTo>
                      <a:pt x="24" y="1"/>
                    </a:lnTo>
                    <a:lnTo>
                      <a:pt x="15" y="1"/>
                    </a:lnTo>
                    <a:lnTo>
                      <a:pt x="7"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5" name="Freeform 185">
                <a:extLst>
                  <a:ext uri="{FF2B5EF4-FFF2-40B4-BE49-F238E27FC236}">
                    <a16:creationId xmlns:a16="http://schemas.microsoft.com/office/drawing/2014/main" id="{17FB7E7A-510B-3F09-D41F-E85071676157}"/>
                  </a:ext>
                </a:extLst>
              </p:cNvPr>
              <p:cNvSpPr>
                <a:spLocks/>
              </p:cNvSpPr>
              <p:nvPr/>
            </p:nvSpPr>
            <p:spPr bwMode="auto">
              <a:xfrm>
                <a:off x="2075" y="2134"/>
                <a:ext cx="8" cy="13"/>
              </a:xfrm>
              <a:custGeom>
                <a:avLst/>
                <a:gdLst>
                  <a:gd name="T0" fmla="*/ 0 w 43"/>
                  <a:gd name="T1" fmla="*/ 8 h 65"/>
                  <a:gd name="T2" fmla="*/ 5 w 43"/>
                  <a:gd name="T3" fmla="*/ 13 h 65"/>
                  <a:gd name="T4" fmla="*/ 10 w 43"/>
                  <a:gd name="T5" fmla="*/ 20 h 65"/>
                  <a:gd name="T6" fmla="*/ 16 w 43"/>
                  <a:gd name="T7" fmla="*/ 27 h 65"/>
                  <a:gd name="T8" fmla="*/ 19 w 43"/>
                  <a:gd name="T9" fmla="*/ 34 h 65"/>
                  <a:gd name="T10" fmla="*/ 24 w 43"/>
                  <a:gd name="T11" fmla="*/ 42 h 65"/>
                  <a:gd name="T12" fmla="*/ 27 w 43"/>
                  <a:gd name="T13" fmla="*/ 49 h 65"/>
                  <a:gd name="T14" fmla="*/ 31 w 43"/>
                  <a:gd name="T15" fmla="*/ 57 h 65"/>
                  <a:gd name="T16" fmla="*/ 34 w 43"/>
                  <a:gd name="T17" fmla="*/ 64 h 65"/>
                  <a:gd name="T18" fmla="*/ 38 w 43"/>
                  <a:gd name="T19" fmla="*/ 65 h 65"/>
                  <a:gd name="T20" fmla="*/ 40 w 43"/>
                  <a:gd name="T21" fmla="*/ 63 h 65"/>
                  <a:gd name="T22" fmla="*/ 41 w 43"/>
                  <a:gd name="T23" fmla="*/ 58 h 65"/>
                  <a:gd name="T24" fmla="*/ 43 w 43"/>
                  <a:gd name="T25" fmla="*/ 55 h 65"/>
                  <a:gd name="T26" fmla="*/ 38 w 43"/>
                  <a:gd name="T27" fmla="*/ 40 h 65"/>
                  <a:gd name="T28" fmla="*/ 31 w 43"/>
                  <a:gd name="T29" fmla="*/ 25 h 65"/>
                  <a:gd name="T30" fmla="*/ 21 w 43"/>
                  <a:gd name="T31" fmla="*/ 11 h 65"/>
                  <a:gd name="T32" fmla="*/ 10 w 43"/>
                  <a:gd name="T33" fmla="*/ 0 h 65"/>
                  <a:gd name="T34" fmla="*/ 5 w 43"/>
                  <a:gd name="T35" fmla="*/ 0 h 65"/>
                  <a:gd name="T36" fmla="*/ 2 w 43"/>
                  <a:gd name="T37" fmla="*/ 2 h 65"/>
                  <a:gd name="T38" fmla="*/ 1 w 43"/>
                  <a:gd name="T39" fmla="*/ 4 h 65"/>
                  <a:gd name="T40" fmla="*/ 0 w 43"/>
                  <a:gd name="T41"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65">
                    <a:moveTo>
                      <a:pt x="0" y="8"/>
                    </a:moveTo>
                    <a:lnTo>
                      <a:pt x="5" y="13"/>
                    </a:lnTo>
                    <a:lnTo>
                      <a:pt x="10" y="20"/>
                    </a:lnTo>
                    <a:lnTo>
                      <a:pt x="16" y="27"/>
                    </a:lnTo>
                    <a:lnTo>
                      <a:pt x="19" y="34"/>
                    </a:lnTo>
                    <a:lnTo>
                      <a:pt x="24" y="42"/>
                    </a:lnTo>
                    <a:lnTo>
                      <a:pt x="27" y="49"/>
                    </a:lnTo>
                    <a:lnTo>
                      <a:pt x="31" y="57"/>
                    </a:lnTo>
                    <a:lnTo>
                      <a:pt x="34" y="64"/>
                    </a:lnTo>
                    <a:lnTo>
                      <a:pt x="38" y="65"/>
                    </a:lnTo>
                    <a:lnTo>
                      <a:pt x="40" y="63"/>
                    </a:lnTo>
                    <a:lnTo>
                      <a:pt x="41" y="58"/>
                    </a:lnTo>
                    <a:lnTo>
                      <a:pt x="43" y="55"/>
                    </a:lnTo>
                    <a:lnTo>
                      <a:pt x="38" y="40"/>
                    </a:lnTo>
                    <a:lnTo>
                      <a:pt x="31" y="25"/>
                    </a:lnTo>
                    <a:lnTo>
                      <a:pt x="21" y="11"/>
                    </a:lnTo>
                    <a:lnTo>
                      <a:pt x="10" y="0"/>
                    </a:lnTo>
                    <a:lnTo>
                      <a:pt x="5" y="0"/>
                    </a:lnTo>
                    <a:lnTo>
                      <a:pt x="2" y="2"/>
                    </a:lnTo>
                    <a:lnTo>
                      <a:pt x="1" y="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6" name="Freeform 186">
                <a:extLst>
                  <a:ext uri="{FF2B5EF4-FFF2-40B4-BE49-F238E27FC236}">
                    <a16:creationId xmlns:a16="http://schemas.microsoft.com/office/drawing/2014/main" id="{FC5FA8D1-60AC-C16B-F881-D9270774B01A}"/>
                  </a:ext>
                </a:extLst>
              </p:cNvPr>
              <p:cNvSpPr>
                <a:spLocks/>
              </p:cNvSpPr>
              <p:nvPr/>
            </p:nvSpPr>
            <p:spPr bwMode="auto">
              <a:xfrm>
                <a:off x="2247" y="2131"/>
                <a:ext cx="8" cy="21"/>
              </a:xfrm>
              <a:custGeom>
                <a:avLst/>
                <a:gdLst>
                  <a:gd name="T0" fmla="*/ 23 w 40"/>
                  <a:gd name="T1" fmla="*/ 21 h 103"/>
                  <a:gd name="T2" fmla="*/ 15 w 40"/>
                  <a:gd name="T3" fmla="*/ 30 h 103"/>
                  <a:gd name="T4" fmla="*/ 9 w 40"/>
                  <a:gd name="T5" fmla="*/ 42 h 103"/>
                  <a:gd name="T6" fmla="*/ 8 w 40"/>
                  <a:gd name="T7" fmla="*/ 55 h 103"/>
                  <a:gd name="T8" fmla="*/ 9 w 40"/>
                  <a:gd name="T9" fmla="*/ 68 h 103"/>
                  <a:gd name="T10" fmla="*/ 4 w 40"/>
                  <a:gd name="T11" fmla="*/ 76 h 103"/>
                  <a:gd name="T12" fmla="*/ 1 w 40"/>
                  <a:gd name="T13" fmla="*/ 85 h 103"/>
                  <a:gd name="T14" fmla="*/ 0 w 40"/>
                  <a:gd name="T15" fmla="*/ 93 h 103"/>
                  <a:gd name="T16" fmla="*/ 0 w 40"/>
                  <a:gd name="T17" fmla="*/ 103 h 103"/>
                  <a:gd name="T18" fmla="*/ 9 w 40"/>
                  <a:gd name="T19" fmla="*/ 100 h 103"/>
                  <a:gd name="T20" fmla="*/ 17 w 40"/>
                  <a:gd name="T21" fmla="*/ 93 h 103"/>
                  <a:gd name="T22" fmla="*/ 23 w 40"/>
                  <a:gd name="T23" fmla="*/ 84 h 103"/>
                  <a:gd name="T24" fmla="*/ 26 w 40"/>
                  <a:gd name="T25" fmla="*/ 75 h 103"/>
                  <a:gd name="T26" fmla="*/ 23 w 40"/>
                  <a:gd name="T27" fmla="*/ 57 h 103"/>
                  <a:gd name="T28" fmla="*/ 27 w 40"/>
                  <a:gd name="T29" fmla="*/ 41 h 103"/>
                  <a:gd name="T30" fmla="*/ 35 w 40"/>
                  <a:gd name="T31" fmla="*/ 26 h 103"/>
                  <a:gd name="T32" fmla="*/ 40 w 40"/>
                  <a:gd name="T33" fmla="*/ 9 h 103"/>
                  <a:gd name="T34" fmla="*/ 33 w 40"/>
                  <a:gd name="T35" fmla="*/ 0 h 103"/>
                  <a:gd name="T36" fmla="*/ 30 w 40"/>
                  <a:gd name="T37" fmla="*/ 5 h 103"/>
                  <a:gd name="T38" fmla="*/ 26 w 40"/>
                  <a:gd name="T39" fmla="*/ 14 h 103"/>
                  <a:gd name="T40" fmla="*/ 23 w 40"/>
                  <a:gd name="T41" fmla="*/ 2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03">
                    <a:moveTo>
                      <a:pt x="23" y="21"/>
                    </a:moveTo>
                    <a:lnTo>
                      <a:pt x="15" y="30"/>
                    </a:lnTo>
                    <a:lnTo>
                      <a:pt x="9" y="42"/>
                    </a:lnTo>
                    <a:lnTo>
                      <a:pt x="8" y="55"/>
                    </a:lnTo>
                    <a:lnTo>
                      <a:pt x="9" y="68"/>
                    </a:lnTo>
                    <a:lnTo>
                      <a:pt x="4" y="76"/>
                    </a:lnTo>
                    <a:lnTo>
                      <a:pt x="1" y="85"/>
                    </a:lnTo>
                    <a:lnTo>
                      <a:pt x="0" y="93"/>
                    </a:lnTo>
                    <a:lnTo>
                      <a:pt x="0" y="103"/>
                    </a:lnTo>
                    <a:lnTo>
                      <a:pt x="9" y="100"/>
                    </a:lnTo>
                    <a:lnTo>
                      <a:pt x="17" y="93"/>
                    </a:lnTo>
                    <a:lnTo>
                      <a:pt x="23" y="84"/>
                    </a:lnTo>
                    <a:lnTo>
                      <a:pt x="26" y="75"/>
                    </a:lnTo>
                    <a:lnTo>
                      <a:pt x="23" y="57"/>
                    </a:lnTo>
                    <a:lnTo>
                      <a:pt x="27" y="41"/>
                    </a:lnTo>
                    <a:lnTo>
                      <a:pt x="35" y="26"/>
                    </a:lnTo>
                    <a:lnTo>
                      <a:pt x="40" y="9"/>
                    </a:lnTo>
                    <a:lnTo>
                      <a:pt x="33" y="0"/>
                    </a:lnTo>
                    <a:lnTo>
                      <a:pt x="30" y="5"/>
                    </a:lnTo>
                    <a:lnTo>
                      <a:pt x="26" y="14"/>
                    </a:lnTo>
                    <a:lnTo>
                      <a:pt x="2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7" name="Freeform 187">
                <a:extLst>
                  <a:ext uri="{FF2B5EF4-FFF2-40B4-BE49-F238E27FC236}">
                    <a16:creationId xmlns:a16="http://schemas.microsoft.com/office/drawing/2014/main" id="{C29EFD33-D3A4-11F1-CEB4-78C4176B4512}"/>
                  </a:ext>
                </a:extLst>
              </p:cNvPr>
              <p:cNvSpPr>
                <a:spLocks/>
              </p:cNvSpPr>
              <p:nvPr/>
            </p:nvSpPr>
            <p:spPr bwMode="auto">
              <a:xfrm>
                <a:off x="2061" y="2136"/>
                <a:ext cx="4" cy="8"/>
              </a:xfrm>
              <a:custGeom>
                <a:avLst/>
                <a:gdLst>
                  <a:gd name="T0" fmla="*/ 0 w 21"/>
                  <a:gd name="T1" fmla="*/ 1 h 39"/>
                  <a:gd name="T2" fmla="*/ 3 w 21"/>
                  <a:gd name="T3" fmla="*/ 12 h 39"/>
                  <a:gd name="T4" fmla="*/ 1 w 21"/>
                  <a:gd name="T5" fmla="*/ 27 h 39"/>
                  <a:gd name="T6" fmla="*/ 3 w 21"/>
                  <a:gd name="T7" fmla="*/ 38 h 39"/>
                  <a:gd name="T8" fmla="*/ 17 w 21"/>
                  <a:gd name="T9" fmla="*/ 39 h 39"/>
                  <a:gd name="T10" fmla="*/ 21 w 21"/>
                  <a:gd name="T11" fmla="*/ 39 h 39"/>
                  <a:gd name="T12" fmla="*/ 16 w 21"/>
                  <a:gd name="T13" fmla="*/ 30 h 39"/>
                  <a:gd name="T14" fmla="*/ 14 w 21"/>
                  <a:gd name="T15" fmla="*/ 19 h 39"/>
                  <a:gd name="T16" fmla="*/ 10 w 21"/>
                  <a:gd name="T17" fmla="*/ 9 h 39"/>
                  <a:gd name="T18" fmla="*/ 6 w 21"/>
                  <a:gd name="T19" fmla="*/ 0 h 39"/>
                  <a:gd name="T20" fmla="*/ 0 w 21"/>
                  <a:gd name="T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0" y="1"/>
                    </a:moveTo>
                    <a:lnTo>
                      <a:pt x="3" y="12"/>
                    </a:lnTo>
                    <a:lnTo>
                      <a:pt x="1" y="27"/>
                    </a:lnTo>
                    <a:lnTo>
                      <a:pt x="3" y="38"/>
                    </a:lnTo>
                    <a:lnTo>
                      <a:pt x="17" y="39"/>
                    </a:lnTo>
                    <a:lnTo>
                      <a:pt x="21" y="39"/>
                    </a:lnTo>
                    <a:lnTo>
                      <a:pt x="16" y="30"/>
                    </a:lnTo>
                    <a:lnTo>
                      <a:pt x="14" y="19"/>
                    </a:lnTo>
                    <a:lnTo>
                      <a:pt x="10" y="9"/>
                    </a:lnTo>
                    <a:lnTo>
                      <a:pt x="6" y="0"/>
                    </a:lnTo>
                    <a:lnTo>
                      <a:pt x="0" y="1"/>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8" name="Freeform 188">
                <a:extLst>
                  <a:ext uri="{FF2B5EF4-FFF2-40B4-BE49-F238E27FC236}">
                    <a16:creationId xmlns:a16="http://schemas.microsoft.com/office/drawing/2014/main" id="{FAE19DF6-18C7-023B-10EC-60DF1B0C0022}"/>
                  </a:ext>
                </a:extLst>
              </p:cNvPr>
              <p:cNvSpPr>
                <a:spLocks/>
              </p:cNvSpPr>
              <p:nvPr/>
            </p:nvSpPr>
            <p:spPr bwMode="auto">
              <a:xfrm>
                <a:off x="2056" y="2138"/>
                <a:ext cx="3" cy="5"/>
              </a:xfrm>
              <a:custGeom>
                <a:avLst/>
                <a:gdLst>
                  <a:gd name="T0" fmla="*/ 12 w 12"/>
                  <a:gd name="T1" fmla="*/ 24 h 24"/>
                  <a:gd name="T2" fmla="*/ 11 w 12"/>
                  <a:gd name="T3" fmla="*/ 17 h 24"/>
                  <a:gd name="T4" fmla="*/ 9 w 12"/>
                  <a:gd name="T5" fmla="*/ 10 h 24"/>
                  <a:gd name="T6" fmla="*/ 4 w 12"/>
                  <a:gd name="T7" fmla="*/ 6 h 24"/>
                  <a:gd name="T8" fmla="*/ 0 w 12"/>
                  <a:gd name="T9" fmla="*/ 0 h 24"/>
                  <a:gd name="T10" fmla="*/ 0 w 12"/>
                  <a:gd name="T11" fmla="*/ 9 h 24"/>
                  <a:gd name="T12" fmla="*/ 0 w 12"/>
                  <a:gd name="T13" fmla="*/ 17 h 24"/>
                  <a:gd name="T14" fmla="*/ 3 w 12"/>
                  <a:gd name="T15" fmla="*/ 23 h 24"/>
                  <a:gd name="T16" fmla="*/ 12 w 1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12" y="24"/>
                    </a:moveTo>
                    <a:lnTo>
                      <a:pt x="11" y="17"/>
                    </a:lnTo>
                    <a:lnTo>
                      <a:pt x="9" y="10"/>
                    </a:lnTo>
                    <a:lnTo>
                      <a:pt x="4" y="6"/>
                    </a:lnTo>
                    <a:lnTo>
                      <a:pt x="0" y="0"/>
                    </a:lnTo>
                    <a:lnTo>
                      <a:pt x="0" y="9"/>
                    </a:lnTo>
                    <a:lnTo>
                      <a:pt x="0" y="17"/>
                    </a:lnTo>
                    <a:lnTo>
                      <a:pt x="3" y="23"/>
                    </a:lnTo>
                    <a:lnTo>
                      <a:pt x="12" y="2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49" name="Freeform 189">
                <a:extLst>
                  <a:ext uri="{FF2B5EF4-FFF2-40B4-BE49-F238E27FC236}">
                    <a16:creationId xmlns:a16="http://schemas.microsoft.com/office/drawing/2014/main" id="{0DBE2300-FB26-E214-834E-CE8D43BEE029}"/>
                  </a:ext>
                </a:extLst>
              </p:cNvPr>
              <p:cNvSpPr>
                <a:spLocks/>
              </p:cNvSpPr>
              <p:nvPr/>
            </p:nvSpPr>
            <p:spPr bwMode="auto">
              <a:xfrm>
                <a:off x="2235" y="2136"/>
                <a:ext cx="11" cy="26"/>
              </a:xfrm>
              <a:custGeom>
                <a:avLst/>
                <a:gdLst>
                  <a:gd name="T0" fmla="*/ 0 w 57"/>
                  <a:gd name="T1" fmla="*/ 126 h 131"/>
                  <a:gd name="T2" fmla="*/ 1 w 57"/>
                  <a:gd name="T3" fmla="*/ 129 h 131"/>
                  <a:gd name="T4" fmla="*/ 2 w 57"/>
                  <a:gd name="T5" fmla="*/ 130 h 131"/>
                  <a:gd name="T6" fmla="*/ 5 w 57"/>
                  <a:gd name="T7" fmla="*/ 131 h 131"/>
                  <a:gd name="T8" fmla="*/ 7 w 57"/>
                  <a:gd name="T9" fmla="*/ 131 h 131"/>
                  <a:gd name="T10" fmla="*/ 15 w 57"/>
                  <a:gd name="T11" fmla="*/ 116 h 131"/>
                  <a:gd name="T12" fmla="*/ 22 w 57"/>
                  <a:gd name="T13" fmla="*/ 100 h 131"/>
                  <a:gd name="T14" fmla="*/ 26 w 57"/>
                  <a:gd name="T15" fmla="*/ 85 h 131"/>
                  <a:gd name="T16" fmla="*/ 32 w 57"/>
                  <a:gd name="T17" fmla="*/ 69 h 131"/>
                  <a:gd name="T18" fmla="*/ 38 w 57"/>
                  <a:gd name="T19" fmla="*/ 54 h 131"/>
                  <a:gd name="T20" fmla="*/ 44 w 57"/>
                  <a:gd name="T21" fmla="*/ 38 h 131"/>
                  <a:gd name="T22" fmla="*/ 49 w 57"/>
                  <a:gd name="T23" fmla="*/ 23 h 131"/>
                  <a:gd name="T24" fmla="*/ 57 w 57"/>
                  <a:gd name="T25" fmla="*/ 7 h 131"/>
                  <a:gd name="T26" fmla="*/ 54 w 57"/>
                  <a:gd name="T27" fmla="*/ 0 h 131"/>
                  <a:gd name="T28" fmla="*/ 45 w 57"/>
                  <a:gd name="T29" fmla="*/ 14 h 131"/>
                  <a:gd name="T30" fmla="*/ 37 w 57"/>
                  <a:gd name="T31" fmla="*/ 30 h 131"/>
                  <a:gd name="T32" fmla="*/ 31 w 57"/>
                  <a:gd name="T33" fmla="*/ 46 h 131"/>
                  <a:gd name="T34" fmla="*/ 25 w 57"/>
                  <a:gd name="T35" fmla="*/ 62 h 131"/>
                  <a:gd name="T36" fmla="*/ 20 w 57"/>
                  <a:gd name="T37" fmla="*/ 79 h 131"/>
                  <a:gd name="T38" fmla="*/ 14 w 57"/>
                  <a:gd name="T39" fmla="*/ 95 h 131"/>
                  <a:gd name="T40" fmla="*/ 8 w 57"/>
                  <a:gd name="T41" fmla="*/ 111 h 131"/>
                  <a:gd name="T42" fmla="*/ 0 w 57"/>
                  <a:gd name="T43"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131">
                    <a:moveTo>
                      <a:pt x="0" y="126"/>
                    </a:moveTo>
                    <a:lnTo>
                      <a:pt x="1" y="129"/>
                    </a:lnTo>
                    <a:lnTo>
                      <a:pt x="2" y="130"/>
                    </a:lnTo>
                    <a:lnTo>
                      <a:pt x="5" y="131"/>
                    </a:lnTo>
                    <a:lnTo>
                      <a:pt x="7" y="131"/>
                    </a:lnTo>
                    <a:lnTo>
                      <a:pt x="15" y="116"/>
                    </a:lnTo>
                    <a:lnTo>
                      <a:pt x="22" y="100"/>
                    </a:lnTo>
                    <a:lnTo>
                      <a:pt x="26" y="85"/>
                    </a:lnTo>
                    <a:lnTo>
                      <a:pt x="32" y="69"/>
                    </a:lnTo>
                    <a:lnTo>
                      <a:pt x="38" y="54"/>
                    </a:lnTo>
                    <a:lnTo>
                      <a:pt x="44" y="38"/>
                    </a:lnTo>
                    <a:lnTo>
                      <a:pt x="49" y="23"/>
                    </a:lnTo>
                    <a:lnTo>
                      <a:pt x="57" y="7"/>
                    </a:lnTo>
                    <a:lnTo>
                      <a:pt x="54" y="0"/>
                    </a:lnTo>
                    <a:lnTo>
                      <a:pt x="45" y="14"/>
                    </a:lnTo>
                    <a:lnTo>
                      <a:pt x="37" y="30"/>
                    </a:lnTo>
                    <a:lnTo>
                      <a:pt x="31" y="46"/>
                    </a:lnTo>
                    <a:lnTo>
                      <a:pt x="25" y="62"/>
                    </a:lnTo>
                    <a:lnTo>
                      <a:pt x="20" y="79"/>
                    </a:lnTo>
                    <a:lnTo>
                      <a:pt x="14" y="95"/>
                    </a:lnTo>
                    <a:lnTo>
                      <a:pt x="8" y="111"/>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0" name="Freeform 190">
                <a:extLst>
                  <a:ext uri="{FF2B5EF4-FFF2-40B4-BE49-F238E27FC236}">
                    <a16:creationId xmlns:a16="http://schemas.microsoft.com/office/drawing/2014/main" id="{6B974BD0-0108-4B66-1F4B-25CA6F1C3395}"/>
                  </a:ext>
                </a:extLst>
              </p:cNvPr>
              <p:cNvSpPr>
                <a:spLocks/>
              </p:cNvSpPr>
              <p:nvPr/>
            </p:nvSpPr>
            <p:spPr bwMode="auto">
              <a:xfrm>
                <a:off x="2191" y="2161"/>
                <a:ext cx="37" cy="6"/>
              </a:xfrm>
              <a:custGeom>
                <a:avLst/>
                <a:gdLst>
                  <a:gd name="T0" fmla="*/ 151 w 185"/>
                  <a:gd name="T1" fmla="*/ 15 h 29"/>
                  <a:gd name="T2" fmla="*/ 136 w 185"/>
                  <a:gd name="T3" fmla="*/ 10 h 29"/>
                  <a:gd name="T4" fmla="*/ 120 w 185"/>
                  <a:gd name="T5" fmla="*/ 7 h 29"/>
                  <a:gd name="T6" fmla="*/ 103 w 185"/>
                  <a:gd name="T7" fmla="*/ 5 h 29"/>
                  <a:gd name="T8" fmla="*/ 86 w 185"/>
                  <a:gd name="T9" fmla="*/ 4 h 29"/>
                  <a:gd name="T10" fmla="*/ 68 w 185"/>
                  <a:gd name="T11" fmla="*/ 4 h 29"/>
                  <a:gd name="T12" fmla="*/ 50 w 185"/>
                  <a:gd name="T13" fmla="*/ 5 h 29"/>
                  <a:gd name="T14" fmla="*/ 34 w 185"/>
                  <a:gd name="T15" fmla="*/ 8 h 29"/>
                  <a:gd name="T16" fmla="*/ 19 w 185"/>
                  <a:gd name="T17" fmla="*/ 13 h 29"/>
                  <a:gd name="T18" fmla="*/ 17 w 185"/>
                  <a:gd name="T19" fmla="*/ 10 h 29"/>
                  <a:gd name="T20" fmla="*/ 14 w 185"/>
                  <a:gd name="T21" fmla="*/ 8 h 29"/>
                  <a:gd name="T22" fmla="*/ 10 w 185"/>
                  <a:gd name="T23" fmla="*/ 7 h 29"/>
                  <a:gd name="T24" fmla="*/ 7 w 185"/>
                  <a:gd name="T25" fmla="*/ 7 h 29"/>
                  <a:gd name="T26" fmla="*/ 5 w 185"/>
                  <a:gd name="T27" fmla="*/ 10 h 29"/>
                  <a:gd name="T28" fmla="*/ 1 w 185"/>
                  <a:gd name="T29" fmla="*/ 16 h 29"/>
                  <a:gd name="T30" fmla="*/ 0 w 185"/>
                  <a:gd name="T31" fmla="*/ 21 h 29"/>
                  <a:gd name="T32" fmla="*/ 0 w 185"/>
                  <a:gd name="T33" fmla="*/ 25 h 29"/>
                  <a:gd name="T34" fmla="*/ 6 w 185"/>
                  <a:gd name="T35" fmla="*/ 25 h 29"/>
                  <a:gd name="T36" fmla="*/ 13 w 185"/>
                  <a:gd name="T37" fmla="*/ 24 h 29"/>
                  <a:gd name="T38" fmla="*/ 18 w 185"/>
                  <a:gd name="T39" fmla="*/ 22 h 29"/>
                  <a:gd name="T40" fmla="*/ 25 w 185"/>
                  <a:gd name="T41" fmla="*/ 22 h 29"/>
                  <a:gd name="T42" fmla="*/ 31 w 185"/>
                  <a:gd name="T43" fmla="*/ 22 h 29"/>
                  <a:gd name="T44" fmla="*/ 35 w 185"/>
                  <a:gd name="T45" fmla="*/ 22 h 29"/>
                  <a:gd name="T46" fmla="*/ 41 w 185"/>
                  <a:gd name="T47" fmla="*/ 23 h 29"/>
                  <a:gd name="T48" fmla="*/ 47 w 185"/>
                  <a:gd name="T49" fmla="*/ 24 h 29"/>
                  <a:gd name="T50" fmla="*/ 52 w 185"/>
                  <a:gd name="T51" fmla="*/ 25 h 29"/>
                  <a:gd name="T52" fmla="*/ 57 w 185"/>
                  <a:gd name="T53" fmla="*/ 26 h 29"/>
                  <a:gd name="T54" fmla="*/ 62 w 185"/>
                  <a:gd name="T55" fmla="*/ 28 h 29"/>
                  <a:gd name="T56" fmla="*/ 68 w 185"/>
                  <a:gd name="T57" fmla="*/ 28 h 29"/>
                  <a:gd name="T58" fmla="*/ 74 w 185"/>
                  <a:gd name="T59" fmla="*/ 28 h 29"/>
                  <a:gd name="T60" fmla="*/ 83 w 185"/>
                  <a:gd name="T61" fmla="*/ 25 h 29"/>
                  <a:gd name="T62" fmla="*/ 91 w 185"/>
                  <a:gd name="T63" fmla="*/ 24 h 29"/>
                  <a:gd name="T64" fmla="*/ 97 w 185"/>
                  <a:gd name="T65" fmla="*/ 28 h 29"/>
                  <a:gd name="T66" fmla="*/ 102 w 185"/>
                  <a:gd name="T67" fmla="*/ 25 h 29"/>
                  <a:gd name="T68" fmla="*/ 107 w 185"/>
                  <a:gd name="T69" fmla="*/ 25 h 29"/>
                  <a:gd name="T70" fmla="*/ 112 w 185"/>
                  <a:gd name="T71" fmla="*/ 26 h 29"/>
                  <a:gd name="T72" fmla="*/ 116 w 185"/>
                  <a:gd name="T73" fmla="*/ 25 h 29"/>
                  <a:gd name="T74" fmla="*/ 123 w 185"/>
                  <a:gd name="T75" fmla="*/ 28 h 29"/>
                  <a:gd name="T76" fmla="*/ 130 w 185"/>
                  <a:gd name="T77" fmla="*/ 28 h 29"/>
                  <a:gd name="T78" fmla="*/ 136 w 185"/>
                  <a:gd name="T79" fmla="*/ 29 h 29"/>
                  <a:gd name="T80" fmla="*/ 143 w 185"/>
                  <a:gd name="T81" fmla="*/ 28 h 29"/>
                  <a:gd name="T82" fmla="*/ 150 w 185"/>
                  <a:gd name="T83" fmla="*/ 26 h 29"/>
                  <a:gd name="T84" fmla="*/ 157 w 185"/>
                  <a:gd name="T85" fmla="*/ 25 h 29"/>
                  <a:gd name="T86" fmla="*/ 163 w 185"/>
                  <a:gd name="T87" fmla="*/ 23 h 29"/>
                  <a:gd name="T88" fmla="*/ 168 w 185"/>
                  <a:gd name="T89" fmla="*/ 20 h 29"/>
                  <a:gd name="T90" fmla="*/ 172 w 185"/>
                  <a:gd name="T91" fmla="*/ 22 h 29"/>
                  <a:gd name="T92" fmla="*/ 177 w 185"/>
                  <a:gd name="T93" fmla="*/ 21 h 29"/>
                  <a:gd name="T94" fmla="*/ 180 w 185"/>
                  <a:gd name="T95" fmla="*/ 20 h 29"/>
                  <a:gd name="T96" fmla="*/ 185 w 185"/>
                  <a:gd name="T97" fmla="*/ 18 h 29"/>
                  <a:gd name="T98" fmla="*/ 183 w 185"/>
                  <a:gd name="T99" fmla="*/ 13 h 29"/>
                  <a:gd name="T100" fmla="*/ 179 w 185"/>
                  <a:gd name="T101" fmla="*/ 9 h 29"/>
                  <a:gd name="T102" fmla="*/ 173 w 185"/>
                  <a:gd name="T103" fmla="*/ 5 h 29"/>
                  <a:gd name="T104" fmla="*/ 168 w 185"/>
                  <a:gd name="T105" fmla="*/ 0 h 29"/>
                  <a:gd name="T106" fmla="*/ 165 w 185"/>
                  <a:gd name="T107" fmla="*/ 5 h 29"/>
                  <a:gd name="T108" fmla="*/ 162 w 185"/>
                  <a:gd name="T109" fmla="*/ 10 h 29"/>
                  <a:gd name="T110" fmla="*/ 158 w 185"/>
                  <a:gd name="T111" fmla="*/ 15 h 29"/>
                  <a:gd name="T112" fmla="*/ 151 w 185"/>
                  <a:gd name="T113"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29">
                    <a:moveTo>
                      <a:pt x="151" y="15"/>
                    </a:moveTo>
                    <a:lnTo>
                      <a:pt x="136" y="10"/>
                    </a:lnTo>
                    <a:lnTo>
                      <a:pt x="120" y="7"/>
                    </a:lnTo>
                    <a:lnTo>
                      <a:pt x="103" y="5"/>
                    </a:lnTo>
                    <a:lnTo>
                      <a:pt x="86" y="4"/>
                    </a:lnTo>
                    <a:lnTo>
                      <a:pt x="68" y="4"/>
                    </a:lnTo>
                    <a:lnTo>
                      <a:pt x="50" y="5"/>
                    </a:lnTo>
                    <a:lnTo>
                      <a:pt x="34" y="8"/>
                    </a:lnTo>
                    <a:lnTo>
                      <a:pt x="19" y="13"/>
                    </a:lnTo>
                    <a:lnTo>
                      <a:pt x="17" y="10"/>
                    </a:lnTo>
                    <a:lnTo>
                      <a:pt x="14" y="8"/>
                    </a:lnTo>
                    <a:lnTo>
                      <a:pt x="10" y="7"/>
                    </a:lnTo>
                    <a:lnTo>
                      <a:pt x="7" y="7"/>
                    </a:lnTo>
                    <a:lnTo>
                      <a:pt x="5" y="10"/>
                    </a:lnTo>
                    <a:lnTo>
                      <a:pt x="1" y="16"/>
                    </a:lnTo>
                    <a:lnTo>
                      <a:pt x="0" y="21"/>
                    </a:lnTo>
                    <a:lnTo>
                      <a:pt x="0" y="25"/>
                    </a:lnTo>
                    <a:lnTo>
                      <a:pt x="6" y="25"/>
                    </a:lnTo>
                    <a:lnTo>
                      <a:pt x="13" y="24"/>
                    </a:lnTo>
                    <a:lnTo>
                      <a:pt x="18" y="22"/>
                    </a:lnTo>
                    <a:lnTo>
                      <a:pt x="25" y="22"/>
                    </a:lnTo>
                    <a:lnTo>
                      <a:pt x="31" y="22"/>
                    </a:lnTo>
                    <a:lnTo>
                      <a:pt x="35" y="22"/>
                    </a:lnTo>
                    <a:lnTo>
                      <a:pt x="41" y="23"/>
                    </a:lnTo>
                    <a:lnTo>
                      <a:pt x="47" y="24"/>
                    </a:lnTo>
                    <a:lnTo>
                      <a:pt x="52" y="25"/>
                    </a:lnTo>
                    <a:lnTo>
                      <a:pt x="57" y="26"/>
                    </a:lnTo>
                    <a:lnTo>
                      <a:pt x="62" y="28"/>
                    </a:lnTo>
                    <a:lnTo>
                      <a:pt x="68" y="28"/>
                    </a:lnTo>
                    <a:lnTo>
                      <a:pt x="74" y="28"/>
                    </a:lnTo>
                    <a:lnTo>
                      <a:pt x="83" y="25"/>
                    </a:lnTo>
                    <a:lnTo>
                      <a:pt x="91" y="24"/>
                    </a:lnTo>
                    <a:lnTo>
                      <a:pt x="97" y="28"/>
                    </a:lnTo>
                    <a:lnTo>
                      <a:pt x="102" y="25"/>
                    </a:lnTo>
                    <a:lnTo>
                      <a:pt x="107" y="25"/>
                    </a:lnTo>
                    <a:lnTo>
                      <a:pt x="112" y="26"/>
                    </a:lnTo>
                    <a:lnTo>
                      <a:pt x="116" y="25"/>
                    </a:lnTo>
                    <a:lnTo>
                      <a:pt x="123" y="28"/>
                    </a:lnTo>
                    <a:lnTo>
                      <a:pt x="130" y="28"/>
                    </a:lnTo>
                    <a:lnTo>
                      <a:pt x="136" y="29"/>
                    </a:lnTo>
                    <a:lnTo>
                      <a:pt x="143" y="28"/>
                    </a:lnTo>
                    <a:lnTo>
                      <a:pt x="150" y="26"/>
                    </a:lnTo>
                    <a:lnTo>
                      <a:pt x="157" y="25"/>
                    </a:lnTo>
                    <a:lnTo>
                      <a:pt x="163" y="23"/>
                    </a:lnTo>
                    <a:lnTo>
                      <a:pt x="168" y="20"/>
                    </a:lnTo>
                    <a:lnTo>
                      <a:pt x="172" y="22"/>
                    </a:lnTo>
                    <a:lnTo>
                      <a:pt x="177" y="21"/>
                    </a:lnTo>
                    <a:lnTo>
                      <a:pt x="180" y="20"/>
                    </a:lnTo>
                    <a:lnTo>
                      <a:pt x="185" y="18"/>
                    </a:lnTo>
                    <a:lnTo>
                      <a:pt x="183" y="13"/>
                    </a:lnTo>
                    <a:lnTo>
                      <a:pt x="179" y="9"/>
                    </a:lnTo>
                    <a:lnTo>
                      <a:pt x="173" y="5"/>
                    </a:lnTo>
                    <a:lnTo>
                      <a:pt x="168" y="0"/>
                    </a:lnTo>
                    <a:lnTo>
                      <a:pt x="165" y="5"/>
                    </a:lnTo>
                    <a:lnTo>
                      <a:pt x="162" y="10"/>
                    </a:lnTo>
                    <a:lnTo>
                      <a:pt x="158" y="15"/>
                    </a:lnTo>
                    <a:lnTo>
                      <a:pt x="15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1" name="Freeform 191">
                <a:extLst>
                  <a:ext uri="{FF2B5EF4-FFF2-40B4-BE49-F238E27FC236}">
                    <a16:creationId xmlns:a16="http://schemas.microsoft.com/office/drawing/2014/main" id="{2DE4E666-1A4E-40F2-7137-D79314C86F1D}"/>
                  </a:ext>
                </a:extLst>
              </p:cNvPr>
              <p:cNvSpPr>
                <a:spLocks/>
              </p:cNvSpPr>
              <p:nvPr/>
            </p:nvSpPr>
            <p:spPr bwMode="auto">
              <a:xfrm>
                <a:off x="2058" y="2165"/>
                <a:ext cx="5" cy="4"/>
              </a:xfrm>
              <a:custGeom>
                <a:avLst/>
                <a:gdLst>
                  <a:gd name="T0" fmla="*/ 0 w 24"/>
                  <a:gd name="T1" fmla="*/ 1 h 22"/>
                  <a:gd name="T2" fmla="*/ 0 w 24"/>
                  <a:gd name="T3" fmla="*/ 6 h 22"/>
                  <a:gd name="T4" fmla="*/ 4 w 24"/>
                  <a:gd name="T5" fmla="*/ 9 h 22"/>
                  <a:gd name="T6" fmla="*/ 6 w 24"/>
                  <a:gd name="T7" fmla="*/ 14 h 22"/>
                  <a:gd name="T8" fmla="*/ 5 w 24"/>
                  <a:gd name="T9" fmla="*/ 19 h 22"/>
                  <a:gd name="T10" fmla="*/ 8 w 24"/>
                  <a:gd name="T11" fmla="*/ 21 h 22"/>
                  <a:gd name="T12" fmla="*/ 13 w 24"/>
                  <a:gd name="T13" fmla="*/ 22 h 22"/>
                  <a:gd name="T14" fmla="*/ 17 w 24"/>
                  <a:gd name="T15" fmla="*/ 22 h 22"/>
                  <a:gd name="T16" fmla="*/ 22 w 24"/>
                  <a:gd name="T17" fmla="*/ 19 h 22"/>
                  <a:gd name="T18" fmla="*/ 23 w 24"/>
                  <a:gd name="T19" fmla="*/ 16 h 22"/>
                  <a:gd name="T20" fmla="*/ 24 w 24"/>
                  <a:gd name="T21" fmla="*/ 14 h 22"/>
                  <a:gd name="T22" fmla="*/ 24 w 24"/>
                  <a:gd name="T23" fmla="*/ 11 h 22"/>
                  <a:gd name="T24" fmla="*/ 23 w 24"/>
                  <a:gd name="T25" fmla="*/ 8 h 22"/>
                  <a:gd name="T26" fmla="*/ 21 w 24"/>
                  <a:gd name="T27" fmla="*/ 7 h 22"/>
                  <a:gd name="T28" fmla="*/ 19 w 24"/>
                  <a:gd name="T29" fmla="*/ 6 h 22"/>
                  <a:gd name="T30" fmla="*/ 16 w 24"/>
                  <a:gd name="T31" fmla="*/ 4 h 22"/>
                  <a:gd name="T32" fmla="*/ 16 w 24"/>
                  <a:gd name="T33" fmla="*/ 0 h 22"/>
                  <a:gd name="T34" fmla="*/ 0 w 24"/>
                  <a:gd name="T35"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22">
                    <a:moveTo>
                      <a:pt x="0" y="1"/>
                    </a:moveTo>
                    <a:lnTo>
                      <a:pt x="0" y="6"/>
                    </a:lnTo>
                    <a:lnTo>
                      <a:pt x="4" y="9"/>
                    </a:lnTo>
                    <a:lnTo>
                      <a:pt x="6" y="14"/>
                    </a:lnTo>
                    <a:lnTo>
                      <a:pt x="5" y="19"/>
                    </a:lnTo>
                    <a:lnTo>
                      <a:pt x="8" y="21"/>
                    </a:lnTo>
                    <a:lnTo>
                      <a:pt x="13" y="22"/>
                    </a:lnTo>
                    <a:lnTo>
                      <a:pt x="17" y="22"/>
                    </a:lnTo>
                    <a:lnTo>
                      <a:pt x="22" y="19"/>
                    </a:lnTo>
                    <a:lnTo>
                      <a:pt x="23" y="16"/>
                    </a:lnTo>
                    <a:lnTo>
                      <a:pt x="24" y="14"/>
                    </a:lnTo>
                    <a:lnTo>
                      <a:pt x="24" y="11"/>
                    </a:lnTo>
                    <a:lnTo>
                      <a:pt x="23" y="8"/>
                    </a:lnTo>
                    <a:lnTo>
                      <a:pt x="21" y="7"/>
                    </a:lnTo>
                    <a:lnTo>
                      <a:pt x="19" y="6"/>
                    </a:lnTo>
                    <a:lnTo>
                      <a:pt x="16" y="4"/>
                    </a:lnTo>
                    <a:lnTo>
                      <a:pt x="16"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2" name="Freeform 192">
                <a:extLst>
                  <a:ext uri="{FF2B5EF4-FFF2-40B4-BE49-F238E27FC236}">
                    <a16:creationId xmlns:a16="http://schemas.microsoft.com/office/drawing/2014/main" id="{A6E0F33C-56A5-96BC-8074-9E570423BDAF}"/>
                  </a:ext>
                </a:extLst>
              </p:cNvPr>
              <p:cNvSpPr>
                <a:spLocks/>
              </p:cNvSpPr>
              <p:nvPr/>
            </p:nvSpPr>
            <p:spPr bwMode="auto">
              <a:xfrm>
                <a:off x="2045" y="2165"/>
                <a:ext cx="36" cy="10"/>
              </a:xfrm>
              <a:custGeom>
                <a:avLst/>
                <a:gdLst>
                  <a:gd name="T0" fmla="*/ 164 w 182"/>
                  <a:gd name="T1" fmla="*/ 8 h 51"/>
                  <a:gd name="T2" fmla="*/ 158 w 182"/>
                  <a:gd name="T3" fmla="*/ 11 h 51"/>
                  <a:gd name="T4" fmla="*/ 151 w 182"/>
                  <a:gd name="T5" fmla="*/ 13 h 51"/>
                  <a:gd name="T6" fmla="*/ 144 w 182"/>
                  <a:gd name="T7" fmla="*/ 16 h 51"/>
                  <a:gd name="T8" fmla="*/ 138 w 182"/>
                  <a:gd name="T9" fmla="*/ 18 h 51"/>
                  <a:gd name="T10" fmla="*/ 131 w 182"/>
                  <a:gd name="T11" fmla="*/ 21 h 51"/>
                  <a:gd name="T12" fmla="*/ 124 w 182"/>
                  <a:gd name="T13" fmla="*/ 24 h 51"/>
                  <a:gd name="T14" fmla="*/ 117 w 182"/>
                  <a:gd name="T15" fmla="*/ 26 h 51"/>
                  <a:gd name="T16" fmla="*/ 111 w 182"/>
                  <a:gd name="T17" fmla="*/ 29 h 51"/>
                  <a:gd name="T18" fmla="*/ 107 w 182"/>
                  <a:gd name="T19" fmla="*/ 28 h 51"/>
                  <a:gd name="T20" fmla="*/ 103 w 182"/>
                  <a:gd name="T21" fmla="*/ 28 h 51"/>
                  <a:gd name="T22" fmla="*/ 97 w 182"/>
                  <a:gd name="T23" fmla="*/ 29 h 51"/>
                  <a:gd name="T24" fmla="*/ 91 w 182"/>
                  <a:gd name="T25" fmla="*/ 29 h 51"/>
                  <a:gd name="T26" fmla="*/ 78 w 182"/>
                  <a:gd name="T27" fmla="*/ 29 h 51"/>
                  <a:gd name="T28" fmla="*/ 66 w 182"/>
                  <a:gd name="T29" fmla="*/ 28 h 51"/>
                  <a:gd name="T30" fmla="*/ 54 w 182"/>
                  <a:gd name="T31" fmla="*/ 25 h 51"/>
                  <a:gd name="T32" fmla="*/ 43 w 182"/>
                  <a:gd name="T33" fmla="*/ 21 h 51"/>
                  <a:gd name="T34" fmla="*/ 33 w 182"/>
                  <a:gd name="T35" fmla="*/ 18 h 51"/>
                  <a:gd name="T36" fmla="*/ 22 w 182"/>
                  <a:gd name="T37" fmla="*/ 14 h 51"/>
                  <a:gd name="T38" fmla="*/ 11 w 182"/>
                  <a:gd name="T39" fmla="*/ 11 h 51"/>
                  <a:gd name="T40" fmla="*/ 0 w 182"/>
                  <a:gd name="T41" fmla="*/ 8 h 51"/>
                  <a:gd name="T42" fmla="*/ 0 w 182"/>
                  <a:gd name="T43" fmla="*/ 14 h 51"/>
                  <a:gd name="T44" fmla="*/ 6 w 182"/>
                  <a:gd name="T45" fmla="*/ 20 h 51"/>
                  <a:gd name="T46" fmla="*/ 14 w 182"/>
                  <a:gd name="T47" fmla="*/ 24 h 51"/>
                  <a:gd name="T48" fmla="*/ 21 w 182"/>
                  <a:gd name="T49" fmla="*/ 29 h 51"/>
                  <a:gd name="T50" fmla="*/ 30 w 182"/>
                  <a:gd name="T51" fmla="*/ 31 h 51"/>
                  <a:gd name="T52" fmla="*/ 38 w 182"/>
                  <a:gd name="T53" fmla="*/ 34 h 51"/>
                  <a:gd name="T54" fmla="*/ 47 w 182"/>
                  <a:gd name="T55" fmla="*/ 39 h 51"/>
                  <a:gd name="T56" fmla="*/ 56 w 182"/>
                  <a:gd name="T57" fmla="*/ 44 h 51"/>
                  <a:gd name="T58" fmla="*/ 65 w 182"/>
                  <a:gd name="T59" fmla="*/ 48 h 51"/>
                  <a:gd name="T60" fmla="*/ 74 w 182"/>
                  <a:gd name="T61" fmla="*/ 51 h 51"/>
                  <a:gd name="T62" fmla="*/ 84 w 182"/>
                  <a:gd name="T63" fmla="*/ 51 h 51"/>
                  <a:gd name="T64" fmla="*/ 94 w 182"/>
                  <a:gd name="T65" fmla="*/ 49 h 51"/>
                  <a:gd name="T66" fmla="*/ 104 w 182"/>
                  <a:gd name="T67" fmla="*/ 47 h 51"/>
                  <a:gd name="T68" fmla="*/ 113 w 182"/>
                  <a:gd name="T69" fmla="*/ 43 h 51"/>
                  <a:gd name="T70" fmla="*/ 122 w 182"/>
                  <a:gd name="T71" fmla="*/ 40 h 51"/>
                  <a:gd name="T72" fmla="*/ 131 w 182"/>
                  <a:gd name="T73" fmla="*/ 36 h 51"/>
                  <a:gd name="T74" fmla="*/ 140 w 182"/>
                  <a:gd name="T75" fmla="*/ 33 h 51"/>
                  <a:gd name="T76" fmla="*/ 151 w 182"/>
                  <a:gd name="T77" fmla="*/ 29 h 51"/>
                  <a:gd name="T78" fmla="*/ 160 w 182"/>
                  <a:gd name="T79" fmla="*/ 25 h 51"/>
                  <a:gd name="T80" fmla="*/ 170 w 182"/>
                  <a:gd name="T81" fmla="*/ 20 h 51"/>
                  <a:gd name="T82" fmla="*/ 175 w 182"/>
                  <a:gd name="T83" fmla="*/ 16 h 51"/>
                  <a:gd name="T84" fmla="*/ 179 w 182"/>
                  <a:gd name="T85" fmla="*/ 10 h 51"/>
                  <a:gd name="T86" fmla="*/ 182 w 182"/>
                  <a:gd name="T87" fmla="*/ 4 h 51"/>
                  <a:gd name="T88" fmla="*/ 176 w 182"/>
                  <a:gd name="T89" fmla="*/ 0 h 51"/>
                  <a:gd name="T90" fmla="*/ 172 w 182"/>
                  <a:gd name="T91" fmla="*/ 0 h 51"/>
                  <a:gd name="T92" fmla="*/ 170 w 182"/>
                  <a:gd name="T93" fmla="*/ 2 h 51"/>
                  <a:gd name="T94" fmla="*/ 168 w 182"/>
                  <a:gd name="T95" fmla="*/ 5 h 51"/>
                  <a:gd name="T96" fmla="*/ 164 w 182"/>
                  <a:gd name="T97"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2" h="51">
                    <a:moveTo>
                      <a:pt x="164" y="8"/>
                    </a:moveTo>
                    <a:lnTo>
                      <a:pt x="158" y="11"/>
                    </a:lnTo>
                    <a:lnTo>
                      <a:pt x="151" y="13"/>
                    </a:lnTo>
                    <a:lnTo>
                      <a:pt x="144" y="16"/>
                    </a:lnTo>
                    <a:lnTo>
                      <a:pt x="138" y="18"/>
                    </a:lnTo>
                    <a:lnTo>
                      <a:pt x="131" y="21"/>
                    </a:lnTo>
                    <a:lnTo>
                      <a:pt x="124" y="24"/>
                    </a:lnTo>
                    <a:lnTo>
                      <a:pt x="117" y="26"/>
                    </a:lnTo>
                    <a:lnTo>
                      <a:pt x="111" y="29"/>
                    </a:lnTo>
                    <a:lnTo>
                      <a:pt x="107" y="28"/>
                    </a:lnTo>
                    <a:lnTo>
                      <a:pt x="103" y="28"/>
                    </a:lnTo>
                    <a:lnTo>
                      <a:pt x="97" y="29"/>
                    </a:lnTo>
                    <a:lnTo>
                      <a:pt x="91" y="29"/>
                    </a:lnTo>
                    <a:lnTo>
                      <a:pt x="78" y="29"/>
                    </a:lnTo>
                    <a:lnTo>
                      <a:pt x="66" y="28"/>
                    </a:lnTo>
                    <a:lnTo>
                      <a:pt x="54" y="25"/>
                    </a:lnTo>
                    <a:lnTo>
                      <a:pt x="43" y="21"/>
                    </a:lnTo>
                    <a:lnTo>
                      <a:pt x="33" y="18"/>
                    </a:lnTo>
                    <a:lnTo>
                      <a:pt x="22" y="14"/>
                    </a:lnTo>
                    <a:lnTo>
                      <a:pt x="11" y="11"/>
                    </a:lnTo>
                    <a:lnTo>
                      <a:pt x="0" y="8"/>
                    </a:lnTo>
                    <a:lnTo>
                      <a:pt x="0" y="14"/>
                    </a:lnTo>
                    <a:lnTo>
                      <a:pt x="6" y="20"/>
                    </a:lnTo>
                    <a:lnTo>
                      <a:pt x="14" y="24"/>
                    </a:lnTo>
                    <a:lnTo>
                      <a:pt x="21" y="29"/>
                    </a:lnTo>
                    <a:lnTo>
                      <a:pt x="30" y="31"/>
                    </a:lnTo>
                    <a:lnTo>
                      <a:pt x="38" y="34"/>
                    </a:lnTo>
                    <a:lnTo>
                      <a:pt x="47" y="39"/>
                    </a:lnTo>
                    <a:lnTo>
                      <a:pt x="56" y="44"/>
                    </a:lnTo>
                    <a:lnTo>
                      <a:pt x="65" y="48"/>
                    </a:lnTo>
                    <a:lnTo>
                      <a:pt x="74" y="51"/>
                    </a:lnTo>
                    <a:lnTo>
                      <a:pt x="84" y="51"/>
                    </a:lnTo>
                    <a:lnTo>
                      <a:pt x="94" y="49"/>
                    </a:lnTo>
                    <a:lnTo>
                      <a:pt x="104" y="47"/>
                    </a:lnTo>
                    <a:lnTo>
                      <a:pt x="113" y="43"/>
                    </a:lnTo>
                    <a:lnTo>
                      <a:pt x="122" y="40"/>
                    </a:lnTo>
                    <a:lnTo>
                      <a:pt x="131" y="36"/>
                    </a:lnTo>
                    <a:lnTo>
                      <a:pt x="140" y="33"/>
                    </a:lnTo>
                    <a:lnTo>
                      <a:pt x="151" y="29"/>
                    </a:lnTo>
                    <a:lnTo>
                      <a:pt x="160" y="25"/>
                    </a:lnTo>
                    <a:lnTo>
                      <a:pt x="170" y="20"/>
                    </a:lnTo>
                    <a:lnTo>
                      <a:pt x="175" y="16"/>
                    </a:lnTo>
                    <a:lnTo>
                      <a:pt x="179" y="10"/>
                    </a:lnTo>
                    <a:lnTo>
                      <a:pt x="182" y="4"/>
                    </a:lnTo>
                    <a:lnTo>
                      <a:pt x="176" y="0"/>
                    </a:lnTo>
                    <a:lnTo>
                      <a:pt x="172" y="0"/>
                    </a:lnTo>
                    <a:lnTo>
                      <a:pt x="170" y="2"/>
                    </a:lnTo>
                    <a:lnTo>
                      <a:pt x="168" y="5"/>
                    </a:lnTo>
                    <a:lnTo>
                      <a:pt x="16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3" name="Freeform 193">
                <a:extLst>
                  <a:ext uri="{FF2B5EF4-FFF2-40B4-BE49-F238E27FC236}">
                    <a16:creationId xmlns:a16="http://schemas.microsoft.com/office/drawing/2014/main" id="{9DF3F78F-BA79-C593-87F1-7355814F63B7}"/>
                  </a:ext>
                </a:extLst>
              </p:cNvPr>
              <p:cNvSpPr>
                <a:spLocks/>
              </p:cNvSpPr>
              <p:nvPr/>
            </p:nvSpPr>
            <p:spPr bwMode="auto">
              <a:xfrm>
                <a:off x="2025" y="2171"/>
                <a:ext cx="22" cy="39"/>
              </a:xfrm>
              <a:custGeom>
                <a:avLst/>
                <a:gdLst>
                  <a:gd name="T0" fmla="*/ 0 w 107"/>
                  <a:gd name="T1" fmla="*/ 198 h 198"/>
                  <a:gd name="T2" fmla="*/ 13 w 107"/>
                  <a:gd name="T3" fmla="*/ 188 h 198"/>
                  <a:gd name="T4" fmla="*/ 23 w 107"/>
                  <a:gd name="T5" fmla="*/ 176 h 198"/>
                  <a:gd name="T6" fmla="*/ 33 w 107"/>
                  <a:gd name="T7" fmla="*/ 163 h 198"/>
                  <a:gd name="T8" fmla="*/ 41 w 107"/>
                  <a:gd name="T9" fmla="*/ 149 h 198"/>
                  <a:gd name="T10" fmla="*/ 51 w 107"/>
                  <a:gd name="T11" fmla="*/ 135 h 198"/>
                  <a:gd name="T12" fmla="*/ 61 w 107"/>
                  <a:gd name="T13" fmla="*/ 123 h 198"/>
                  <a:gd name="T14" fmla="*/ 74 w 107"/>
                  <a:gd name="T15" fmla="*/ 112 h 198"/>
                  <a:gd name="T16" fmla="*/ 88 w 107"/>
                  <a:gd name="T17" fmla="*/ 104 h 198"/>
                  <a:gd name="T18" fmla="*/ 91 w 107"/>
                  <a:gd name="T19" fmla="*/ 106 h 198"/>
                  <a:gd name="T20" fmla="*/ 93 w 107"/>
                  <a:gd name="T21" fmla="*/ 107 h 198"/>
                  <a:gd name="T22" fmla="*/ 95 w 107"/>
                  <a:gd name="T23" fmla="*/ 107 h 198"/>
                  <a:gd name="T24" fmla="*/ 95 w 107"/>
                  <a:gd name="T25" fmla="*/ 109 h 198"/>
                  <a:gd name="T26" fmla="*/ 107 w 107"/>
                  <a:gd name="T27" fmla="*/ 107 h 198"/>
                  <a:gd name="T28" fmla="*/ 92 w 107"/>
                  <a:gd name="T29" fmla="*/ 96 h 198"/>
                  <a:gd name="T30" fmla="*/ 78 w 107"/>
                  <a:gd name="T31" fmla="*/ 84 h 198"/>
                  <a:gd name="T32" fmla="*/ 66 w 107"/>
                  <a:gd name="T33" fmla="*/ 71 h 198"/>
                  <a:gd name="T34" fmla="*/ 54 w 107"/>
                  <a:gd name="T35" fmla="*/ 57 h 198"/>
                  <a:gd name="T36" fmla="*/ 43 w 107"/>
                  <a:gd name="T37" fmla="*/ 44 h 198"/>
                  <a:gd name="T38" fmla="*/ 31 w 107"/>
                  <a:gd name="T39" fmla="*/ 29 h 198"/>
                  <a:gd name="T40" fmla="*/ 21 w 107"/>
                  <a:gd name="T41" fmla="*/ 15 h 198"/>
                  <a:gd name="T42" fmla="*/ 10 w 107"/>
                  <a:gd name="T43" fmla="*/ 0 h 198"/>
                  <a:gd name="T44" fmla="*/ 12 w 107"/>
                  <a:gd name="T45" fmla="*/ 48 h 198"/>
                  <a:gd name="T46" fmla="*/ 6 w 107"/>
                  <a:gd name="T47" fmla="*/ 98 h 198"/>
                  <a:gd name="T48" fmla="*/ 0 w 107"/>
                  <a:gd name="T49" fmla="*/ 147 h 198"/>
                  <a:gd name="T50" fmla="*/ 0 w 107"/>
                  <a:gd name="T5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198">
                    <a:moveTo>
                      <a:pt x="0" y="198"/>
                    </a:moveTo>
                    <a:lnTo>
                      <a:pt x="13" y="188"/>
                    </a:lnTo>
                    <a:lnTo>
                      <a:pt x="23" y="176"/>
                    </a:lnTo>
                    <a:lnTo>
                      <a:pt x="33" y="163"/>
                    </a:lnTo>
                    <a:lnTo>
                      <a:pt x="41" y="149"/>
                    </a:lnTo>
                    <a:lnTo>
                      <a:pt x="51" y="135"/>
                    </a:lnTo>
                    <a:lnTo>
                      <a:pt x="61" y="123"/>
                    </a:lnTo>
                    <a:lnTo>
                      <a:pt x="74" y="112"/>
                    </a:lnTo>
                    <a:lnTo>
                      <a:pt x="88" y="104"/>
                    </a:lnTo>
                    <a:lnTo>
                      <a:pt x="91" y="106"/>
                    </a:lnTo>
                    <a:lnTo>
                      <a:pt x="93" y="107"/>
                    </a:lnTo>
                    <a:lnTo>
                      <a:pt x="95" y="107"/>
                    </a:lnTo>
                    <a:lnTo>
                      <a:pt x="95" y="109"/>
                    </a:lnTo>
                    <a:lnTo>
                      <a:pt x="107" y="107"/>
                    </a:lnTo>
                    <a:lnTo>
                      <a:pt x="92" y="96"/>
                    </a:lnTo>
                    <a:lnTo>
                      <a:pt x="78" y="84"/>
                    </a:lnTo>
                    <a:lnTo>
                      <a:pt x="66" y="71"/>
                    </a:lnTo>
                    <a:lnTo>
                      <a:pt x="54" y="57"/>
                    </a:lnTo>
                    <a:lnTo>
                      <a:pt x="43" y="44"/>
                    </a:lnTo>
                    <a:lnTo>
                      <a:pt x="31" y="29"/>
                    </a:lnTo>
                    <a:lnTo>
                      <a:pt x="21" y="15"/>
                    </a:lnTo>
                    <a:lnTo>
                      <a:pt x="10" y="0"/>
                    </a:lnTo>
                    <a:lnTo>
                      <a:pt x="12" y="48"/>
                    </a:lnTo>
                    <a:lnTo>
                      <a:pt x="6" y="98"/>
                    </a:lnTo>
                    <a:lnTo>
                      <a:pt x="0" y="147"/>
                    </a:lnTo>
                    <a:lnTo>
                      <a:pt x="0"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4" name="Freeform 194">
                <a:extLst>
                  <a:ext uri="{FF2B5EF4-FFF2-40B4-BE49-F238E27FC236}">
                    <a16:creationId xmlns:a16="http://schemas.microsoft.com/office/drawing/2014/main" id="{3A358F47-D3DC-A8C9-C92C-A014DE7912D5}"/>
                  </a:ext>
                </a:extLst>
              </p:cNvPr>
              <p:cNvSpPr>
                <a:spLocks/>
              </p:cNvSpPr>
              <p:nvPr/>
            </p:nvSpPr>
            <p:spPr bwMode="auto">
              <a:xfrm>
                <a:off x="2073" y="2173"/>
                <a:ext cx="26" cy="40"/>
              </a:xfrm>
              <a:custGeom>
                <a:avLst/>
                <a:gdLst>
                  <a:gd name="T0" fmla="*/ 0 w 129"/>
                  <a:gd name="T1" fmla="*/ 104 h 201"/>
                  <a:gd name="T2" fmla="*/ 9 w 129"/>
                  <a:gd name="T3" fmla="*/ 115 h 201"/>
                  <a:gd name="T4" fmla="*/ 19 w 129"/>
                  <a:gd name="T5" fmla="*/ 127 h 201"/>
                  <a:gd name="T6" fmla="*/ 29 w 129"/>
                  <a:gd name="T7" fmla="*/ 138 h 201"/>
                  <a:gd name="T8" fmla="*/ 40 w 129"/>
                  <a:gd name="T9" fmla="*/ 149 h 201"/>
                  <a:gd name="T10" fmla="*/ 50 w 129"/>
                  <a:gd name="T11" fmla="*/ 161 h 201"/>
                  <a:gd name="T12" fmla="*/ 59 w 129"/>
                  <a:gd name="T13" fmla="*/ 174 h 201"/>
                  <a:gd name="T14" fmla="*/ 67 w 129"/>
                  <a:gd name="T15" fmla="*/ 186 h 201"/>
                  <a:gd name="T16" fmla="*/ 73 w 129"/>
                  <a:gd name="T17" fmla="*/ 201 h 201"/>
                  <a:gd name="T18" fmla="*/ 82 w 129"/>
                  <a:gd name="T19" fmla="*/ 179 h 201"/>
                  <a:gd name="T20" fmla="*/ 91 w 129"/>
                  <a:gd name="T21" fmla="*/ 157 h 201"/>
                  <a:gd name="T22" fmla="*/ 101 w 129"/>
                  <a:gd name="T23" fmla="*/ 136 h 201"/>
                  <a:gd name="T24" fmla="*/ 109 w 129"/>
                  <a:gd name="T25" fmla="*/ 113 h 201"/>
                  <a:gd name="T26" fmla="*/ 117 w 129"/>
                  <a:gd name="T27" fmla="*/ 91 h 201"/>
                  <a:gd name="T28" fmla="*/ 122 w 129"/>
                  <a:gd name="T29" fmla="*/ 68 h 201"/>
                  <a:gd name="T30" fmla="*/ 127 w 129"/>
                  <a:gd name="T31" fmla="*/ 45 h 201"/>
                  <a:gd name="T32" fmla="*/ 129 w 129"/>
                  <a:gd name="T33" fmla="*/ 22 h 201"/>
                  <a:gd name="T34" fmla="*/ 123 w 129"/>
                  <a:gd name="T35" fmla="*/ 19 h 201"/>
                  <a:gd name="T36" fmla="*/ 121 w 129"/>
                  <a:gd name="T37" fmla="*/ 13 h 201"/>
                  <a:gd name="T38" fmla="*/ 118 w 129"/>
                  <a:gd name="T39" fmla="*/ 6 h 201"/>
                  <a:gd name="T40" fmla="*/ 113 w 129"/>
                  <a:gd name="T41" fmla="*/ 0 h 201"/>
                  <a:gd name="T42" fmla="*/ 102 w 129"/>
                  <a:gd name="T43" fmla="*/ 16 h 201"/>
                  <a:gd name="T44" fmla="*/ 89 w 129"/>
                  <a:gd name="T45" fmla="*/ 31 h 201"/>
                  <a:gd name="T46" fmla="*/ 76 w 129"/>
                  <a:gd name="T47" fmla="*/ 45 h 201"/>
                  <a:gd name="T48" fmla="*/ 63 w 129"/>
                  <a:gd name="T49" fmla="*/ 58 h 201"/>
                  <a:gd name="T50" fmla="*/ 48 w 129"/>
                  <a:gd name="T51" fmla="*/ 70 h 201"/>
                  <a:gd name="T52" fmla="*/ 33 w 129"/>
                  <a:gd name="T53" fmla="*/ 82 h 201"/>
                  <a:gd name="T54" fmla="*/ 17 w 129"/>
                  <a:gd name="T55" fmla="*/ 93 h 201"/>
                  <a:gd name="T56" fmla="*/ 0 w 129"/>
                  <a:gd name="T57" fmla="*/ 10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201">
                    <a:moveTo>
                      <a:pt x="0" y="104"/>
                    </a:moveTo>
                    <a:lnTo>
                      <a:pt x="9" y="115"/>
                    </a:lnTo>
                    <a:lnTo>
                      <a:pt x="19" y="127"/>
                    </a:lnTo>
                    <a:lnTo>
                      <a:pt x="29" y="138"/>
                    </a:lnTo>
                    <a:lnTo>
                      <a:pt x="40" y="149"/>
                    </a:lnTo>
                    <a:lnTo>
                      <a:pt x="50" y="161"/>
                    </a:lnTo>
                    <a:lnTo>
                      <a:pt x="59" y="174"/>
                    </a:lnTo>
                    <a:lnTo>
                      <a:pt x="67" y="186"/>
                    </a:lnTo>
                    <a:lnTo>
                      <a:pt x="73" y="201"/>
                    </a:lnTo>
                    <a:lnTo>
                      <a:pt x="82" y="179"/>
                    </a:lnTo>
                    <a:lnTo>
                      <a:pt x="91" y="157"/>
                    </a:lnTo>
                    <a:lnTo>
                      <a:pt x="101" y="136"/>
                    </a:lnTo>
                    <a:lnTo>
                      <a:pt x="109" y="113"/>
                    </a:lnTo>
                    <a:lnTo>
                      <a:pt x="117" y="91"/>
                    </a:lnTo>
                    <a:lnTo>
                      <a:pt x="122" y="68"/>
                    </a:lnTo>
                    <a:lnTo>
                      <a:pt x="127" y="45"/>
                    </a:lnTo>
                    <a:lnTo>
                      <a:pt x="129" y="22"/>
                    </a:lnTo>
                    <a:lnTo>
                      <a:pt x="123" y="19"/>
                    </a:lnTo>
                    <a:lnTo>
                      <a:pt x="121" y="13"/>
                    </a:lnTo>
                    <a:lnTo>
                      <a:pt x="118" y="6"/>
                    </a:lnTo>
                    <a:lnTo>
                      <a:pt x="113" y="0"/>
                    </a:lnTo>
                    <a:lnTo>
                      <a:pt x="102" y="16"/>
                    </a:lnTo>
                    <a:lnTo>
                      <a:pt x="89" y="31"/>
                    </a:lnTo>
                    <a:lnTo>
                      <a:pt x="76" y="45"/>
                    </a:lnTo>
                    <a:lnTo>
                      <a:pt x="63" y="58"/>
                    </a:lnTo>
                    <a:lnTo>
                      <a:pt x="48" y="70"/>
                    </a:lnTo>
                    <a:lnTo>
                      <a:pt x="33" y="82"/>
                    </a:lnTo>
                    <a:lnTo>
                      <a:pt x="17" y="93"/>
                    </a:lnTo>
                    <a:lnTo>
                      <a:pt x="0" y="104"/>
                    </a:lnTo>
                    <a:close/>
                  </a:path>
                </a:pathLst>
              </a:custGeom>
              <a:solidFill>
                <a:srgbClr val="FF9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5" name="Freeform 195">
                <a:extLst>
                  <a:ext uri="{FF2B5EF4-FFF2-40B4-BE49-F238E27FC236}">
                    <a16:creationId xmlns:a16="http://schemas.microsoft.com/office/drawing/2014/main" id="{0633A827-7D47-9706-857A-A735EDCADC69}"/>
                  </a:ext>
                </a:extLst>
              </p:cNvPr>
              <p:cNvSpPr>
                <a:spLocks/>
              </p:cNvSpPr>
              <p:nvPr/>
            </p:nvSpPr>
            <p:spPr bwMode="auto">
              <a:xfrm>
                <a:off x="2198" y="2172"/>
                <a:ext cx="19" cy="4"/>
              </a:xfrm>
              <a:custGeom>
                <a:avLst/>
                <a:gdLst>
                  <a:gd name="T0" fmla="*/ 0 w 99"/>
                  <a:gd name="T1" fmla="*/ 6 h 20"/>
                  <a:gd name="T2" fmla="*/ 12 w 99"/>
                  <a:gd name="T3" fmla="*/ 13 h 20"/>
                  <a:gd name="T4" fmla="*/ 23 w 99"/>
                  <a:gd name="T5" fmla="*/ 16 h 20"/>
                  <a:gd name="T6" fmla="*/ 36 w 99"/>
                  <a:gd name="T7" fmla="*/ 20 h 20"/>
                  <a:gd name="T8" fmla="*/ 48 w 99"/>
                  <a:gd name="T9" fmla="*/ 20 h 20"/>
                  <a:gd name="T10" fmla="*/ 61 w 99"/>
                  <a:gd name="T11" fmla="*/ 20 h 20"/>
                  <a:gd name="T12" fmla="*/ 74 w 99"/>
                  <a:gd name="T13" fmla="*/ 17 h 20"/>
                  <a:gd name="T14" fmla="*/ 86 w 99"/>
                  <a:gd name="T15" fmla="*/ 14 h 20"/>
                  <a:gd name="T16" fmla="*/ 98 w 99"/>
                  <a:gd name="T17" fmla="*/ 9 h 20"/>
                  <a:gd name="T18" fmla="*/ 99 w 99"/>
                  <a:gd name="T19" fmla="*/ 5 h 20"/>
                  <a:gd name="T20" fmla="*/ 95 w 99"/>
                  <a:gd name="T21" fmla="*/ 2 h 20"/>
                  <a:gd name="T22" fmla="*/ 90 w 99"/>
                  <a:gd name="T23" fmla="*/ 2 h 20"/>
                  <a:gd name="T24" fmla="*/ 86 w 99"/>
                  <a:gd name="T25" fmla="*/ 0 h 20"/>
                  <a:gd name="T26" fmla="*/ 76 w 99"/>
                  <a:gd name="T27" fmla="*/ 2 h 20"/>
                  <a:gd name="T28" fmla="*/ 66 w 99"/>
                  <a:gd name="T29" fmla="*/ 4 h 20"/>
                  <a:gd name="T30" fmla="*/ 55 w 99"/>
                  <a:gd name="T31" fmla="*/ 5 h 20"/>
                  <a:gd name="T32" fmla="*/ 44 w 99"/>
                  <a:gd name="T33" fmla="*/ 4 h 20"/>
                  <a:gd name="T34" fmla="*/ 33 w 99"/>
                  <a:gd name="T35" fmla="*/ 4 h 20"/>
                  <a:gd name="T36" fmla="*/ 22 w 99"/>
                  <a:gd name="T37" fmla="*/ 2 h 20"/>
                  <a:gd name="T38" fmla="*/ 13 w 99"/>
                  <a:gd name="T39" fmla="*/ 2 h 20"/>
                  <a:gd name="T40" fmla="*/ 2 w 99"/>
                  <a:gd name="T41" fmla="*/ 1 h 20"/>
                  <a:gd name="T42" fmla="*/ 0 w 99"/>
                  <a:gd name="T43"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20">
                    <a:moveTo>
                      <a:pt x="0" y="6"/>
                    </a:moveTo>
                    <a:lnTo>
                      <a:pt x="12" y="13"/>
                    </a:lnTo>
                    <a:lnTo>
                      <a:pt x="23" y="16"/>
                    </a:lnTo>
                    <a:lnTo>
                      <a:pt x="36" y="20"/>
                    </a:lnTo>
                    <a:lnTo>
                      <a:pt x="48" y="20"/>
                    </a:lnTo>
                    <a:lnTo>
                      <a:pt x="61" y="20"/>
                    </a:lnTo>
                    <a:lnTo>
                      <a:pt x="74" y="17"/>
                    </a:lnTo>
                    <a:lnTo>
                      <a:pt x="86" y="14"/>
                    </a:lnTo>
                    <a:lnTo>
                      <a:pt x="98" y="9"/>
                    </a:lnTo>
                    <a:lnTo>
                      <a:pt x="99" y="5"/>
                    </a:lnTo>
                    <a:lnTo>
                      <a:pt x="95" y="2"/>
                    </a:lnTo>
                    <a:lnTo>
                      <a:pt x="90" y="2"/>
                    </a:lnTo>
                    <a:lnTo>
                      <a:pt x="86" y="0"/>
                    </a:lnTo>
                    <a:lnTo>
                      <a:pt x="76" y="2"/>
                    </a:lnTo>
                    <a:lnTo>
                      <a:pt x="66" y="4"/>
                    </a:lnTo>
                    <a:lnTo>
                      <a:pt x="55" y="5"/>
                    </a:lnTo>
                    <a:lnTo>
                      <a:pt x="44" y="4"/>
                    </a:lnTo>
                    <a:lnTo>
                      <a:pt x="33" y="4"/>
                    </a:lnTo>
                    <a:lnTo>
                      <a:pt x="22" y="2"/>
                    </a:lnTo>
                    <a:lnTo>
                      <a:pt x="13" y="2"/>
                    </a:lnTo>
                    <a:lnTo>
                      <a:pt x="2" y="1"/>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6" name="Freeform 196">
                <a:extLst>
                  <a:ext uri="{FF2B5EF4-FFF2-40B4-BE49-F238E27FC236}">
                    <a16:creationId xmlns:a16="http://schemas.microsoft.com/office/drawing/2014/main" id="{82325EDC-D885-22B7-61C0-DDD42B418583}"/>
                  </a:ext>
                </a:extLst>
              </p:cNvPr>
              <p:cNvSpPr>
                <a:spLocks/>
              </p:cNvSpPr>
              <p:nvPr/>
            </p:nvSpPr>
            <p:spPr bwMode="auto">
              <a:xfrm>
                <a:off x="2178" y="2182"/>
                <a:ext cx="50" cy="20"/>
              </a:xfrm>
              <a:custGeom>
                <a:avLst/>
                <a:gdLst>
                  <a:gd name="T0" fmla="*/ 0 w 250"/>
                  <a:gd name="T1" fmla="*/ 5 h 100"/>
                  <a:gd name="T2" fmla="*/ 4 w 250"/>
                  <a:gd name="T3" fmla="*/ 13 h 100"/>
                  <a:gd name="T4" fmla="*/ 11 w 250"/>
                  <a:gd name="T5" fmla="*/ 19 h 100"/>
                  <a:gd name="T6" fmla="*/ 18 w 250"/>
                  <a:gd name="T7" fmla="*/ 25 h 100"/>
                  <a:gd name="T8" fmla="*/ 25 w 250"/>
                  <a:gd name="T9" fmla="*/ 32 h 100"/>
                  <a:gd name="T10" fmla="*/ 28 w 250"/>
                  <a:gd name="T11" fmla="*/ 37 h 100"/>
                  <a:gd name="T12" fmla="*/ 33 w 250"/>
                  <a:gd name="T13" fmla="*/ 42 h 100"/>
                  <a:gd name="T14" fmla="*/ 38 w 250"/>
                  <a:gd name="T15" fmla="*/ 46 h 100"/>
                  <a:gd name="T16" fmla="*/ 42 w 250"/>
                  <a:gd name="T17" fmla="*/ 51 h 100"/>
                  <a:gd name="T18" fmla="*/ 47 w 250"/>
                  <a:gd name="T19" fmla="*/ 55 h 100"/>
                  <a:gd name="T20" fmla="*/ 52 w 250"/>
                  <a:gd name="T21" fmla="*/ 60 h 100"/>
                  <a:gd name="T22" fmla="*/ 58 w 250"/>
                  <a:gd name="T23" fmla="*/ 64 h 100"/>
                  <a:gd name="T24" fmla="*/ 64 w 250"/>
                  <a:gd name="T25" fmla="*/ 68 h 100"/>
                  <a:gd name="T26" fmla="*/ 74 w 250"/>
                  <a:gd name="T27" fmla="*/ 74 h 100"/>
                  <a:gd name="T28" fmla="*/ 86 w 250"/>
                  <a:gd name="T29" fmla="*/ 78 h 100"/>
                  <a:gd name="T30" fmla="*/ 96 w 250"/>
                  <a:gd name="T31" fmla="*/ 82 h 100"/>
                  <a:gd name="T32" fmla="*/ 106 w 250"/>
                  <a:gd name="T33" fmla="*/ 85 h 100"/>
                  <a:gd name="T34" fmla="*/ 117 w 250"/>
                  <a:gd name="T35" fmla="*/ 89 h 100"/>
                  <a:gd name="T36" fmla="*/ 127 w 250"/>
                  <a:gd name="T37" fmla="*/ 92 h 100"/>
                  <a:gd name="T38" fmla="*/ 137 w 250"/>
                  <a:gd name="T39" fmla="*/ 95 h 100"/>
                  <a:gd name="T40" fmla="*/ 148 w 250"/>
                  <a:gd name="T41" fmla="*/ 100 h 100"/>
                  <a:gd name="T42" fmla="*/ 160 w 250"/>
                  <a:gd name="T43" fmla="*/ 89 h 100"/>
                  <a:gd name="T44" fmla="*/ 173 w 250"/>
                  <a:gd name="T45" fmla="*/ 78 h 100"/>
                  <a:gd name="T46" fmla="*/ 185 w 250"/>
                  <a:gd name="T47" fmla="*/ 67 h 100"/>
                  <a:gd name="T48" fmla="*/ 199 w 250"/>
                  <a:gd name="T49" fmla="*/ 56 h 100"/>
                  <a:gd name="T50" fmla="*/ 213 w 250"/>
                  <a:gd name="T51" fmla="*/ 45 h 100"/>
                  <a:gd name="T52" fmla="*/ 226 w 250"/>
                  <a:gd name="T53" fmla="*/ 32 h 100"/>
                  <a:gd name="T54" fmla="*/ 238 w 250"/>
                  <a:gd name="T55" fmla="*/ 21 h 100"/>
                  <a:gd name="T56" fmla="*/ 250 w 250"/>
                  <a:gd name="T57" fmla="*/ 7 h 100"/>
                  <a:gd name="T58" fmla="*/ 242 w 250"/>
                  <a:gd name="T59" fmla="*/ 5 h 100"/>
                  <a:gd name="T60" fmla="*/ 235 w 250"/>
                  <a:gd name="T61" fmla="*/ 11 h 100"/>
                  <a:gd name="T62" fmla="*/ 227 w 250"/>
                  <a:gd name="T63" fmla="*/ 20 h 100"/>
                  <a:gd name="T64" fmla="*/ 218 w 250"/>
                  <a:gd name="T65" fmla="*/ 24 h 100"/>
                  <a:gd name="T66" fmla="*/ 202 w 250"/>
                  <a:gd name="T67" fmla="*/ 34 h 100"/>
                  <a:gd name="T68" fmla="*/ 184 w 250"/>
                  <a:gd name="T69" fmla="*/ 42 h 100"/>
                  <a:gd name="T70" fmla="*/ 167 w 250"/>
                  <a:gd name="T71" fmla="*/ 47 h 100"/>
                  <a:gd name="T72" fmla="*/ 150 w 250"/>
                  <a:gd name="T73" fmla="*/ 51 h 100"/>
                  <a:gd name="T74" fmla="*/ 133 w 250"/>
                  <a:gd name="T75" fmla="*/ 52 h 100"/>
                  <a:gd name="T76" fmla="*/ 116 w 250"/>
                  <a:gd name="T77" fmla="*/ 50 h 100"/>
                  <a:gd name="T78" fmla="*/ 98 w 250"/>
                  <a:gd name="T79" fmla="*/ 45 h 100"/>
                  <a:gd name="T80" fmla="*/ 81 w 250"/>
                  <a:gd name="T81" fmla="*/ 38 h 100"/>
                  <a:gd name="T82" fmla="*/ 72 w 250"/>
                  <a:gd name="T83" fmla="*/ 34 h 100"/>
                  <a:gd name="T84" fmla="*/ 63 w 250"/>
                  <a:gd name="T85" fmla="*/ 30 h 100"/>
                  <a:gd name="T86" fmla="*/ 54 w 250"/>
                  <a:gd name="T87" fmla="*/ 25 h 100"/>
                  <a:gd name="T88" fmla="*/ 44 w 250"/>
                  <a:gd name="T89" fmla="*/ 21 h 100"/>
                  <a:gd name="T90" fmla="*/ 35 w 250"/>
                  <a:gd name="T91" fmla="*/ 15 h 100"/>
                  <a:gd name="T92" fmla="*/ 26 w 250"/>
                  <a:gd name="T93" fmla="*/ 11 h 100"/>
                  <a:gd name="T94" fmla="*/ 18 w 250"/>
                  <a:gd name="T95" fmla="*/ 5 h 100"/>
                  <a:gd name="T96" fmla="*/ 9 w 250"/>
                  <a:gd name="T97" fmla="*/ 0 h 100"/>
                  <a:gd name="T98" fmla="*/ 7 w 250"/>
                  <a:gd name="T99" fmla="*/ 1 h 100"/>
                  <a:gd name="T100" fmla="*/ 3 w 250"/>
                  <a:gd name="T101" fmla="*/ 1 h 100"/>
                  <a:gd name="T102" fmla="*/ 1 w 250"/>
                  <a:gd name="T103" fmla="*/ 1 h 100"/>
                  <a:gd name="T104" fmla="*/ 0 w 250"/>
                  <a:gd name="T105" fmla="*/ 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 h="100">
                    <a:moveTo>
                      <a:pt x="0" y="5"/>
                    </a:moveTo>
                    <a:lnTo>
                      <a:pt x="4" y="13"/>
                    </a:lnTo>
                    <a:lnTo>
                      <a:pt x="11" y="19"/>
                    </a:lnTo>
                    <a:lnTo>
                      <a:pt x="18" y="25"/>
                    </a:lnTo>
                    <a:lnTo>
                      <a:pt x="25" y="32"/>
                    </a:lnTo>
                    <a:lnTo>
                      <a:pt x="28" y="37"/>
                    </a:lnTo>
                    <a:lnTo>
                      <a:pt x="33" y="42"/>
                    </a:lnTo>
                    <a:lnTo>
                      <a:pt x="38" y="46"/>
                    </a:lnTo>
                    <a:lnTo>
                      <a:pt x="42" y="51"/>
                    </a:lnTo>
                    <a:lnTo>
                      <a:pt x="47" y="55"/>
                    </a:lnTo>
                    <a:lnTo>
                      <a:pt x="52" y="60"/>
                    </a:lnTo>
                    <a:lnTo>
                      <a:pt x="58" y="64"/>
                    </a:lnTo>
                    <a:lnTo>
                      <a:pt x="64" y="68"/>
                    </a:lnTo>
                    <a:lnTo>
                      <a:pt x="74" y="74"/>
                    </a:lnTo>
                    <a:lnTo>
                      <a:pt x="86" y="78"/>
                    </a:lnTo>
                    <a:lnTo>
                      <a:pt x="96" y="82"/>
                    </a:lnTo>
                    <a:lnTo>
                      <a:pt x="106" y="85"/>
                    </a:lnTo>
                    <a:lnTo>
                      <a:pt x="117" y="89"/>
                    </a:lnTo>
                    <a:lnTo>
                      <a:pt x="127" y="92"/>
                    </a:lnTo>
                    <a:lnTo>
                      <a:pt x="137" y="95"/>
                    </a:lnTo>
                    <a:lnTo>
                      <a:pt x="148" y="100"/>
                    </a:lnTo>
                    <a:lnTo>
                      <a:pt x="160" y="89"/>
                    </a:lnTo>
                    <a:lnTo>
                      <a:pt x="173" y="78"/>
                    </a:lnTo>
                    <a:lnTo>
                      <a:pt x="185" y="67"/>
                    </a:lnTo>
                    <a:lnTo>
                      <a:pt x="199" y="56"/>
                    </a:lnTo>
                    <a:lnTo>
                      <a:pt x="213" y="45"/>
                    </a:lnTo>
                    <a:lnTo>
                      <a:pt x="226" y="32"/>
                    </a:lnTo>
                    <a:lnTo>
                      <a:pt x="238" y="21"/>
                    </a:lnTo>
                    <a:lnTo>
                      <a:pt x="250" y="7"/>
                    </a:lnTo>
                    <a:lnTo>
                      <a:pt x="242" y="5"/>
                    </a:lnTo>
                    <a:lnTo>
                      <a:pt x="235" y="11"/>
                    </a:lnTo>
                    <a:lnTo>
                      <a:pt x="227" y="20"/>
                    </a:lnTo>
                    <a:lnTo>
                      <a:pt x="218" y="24"/>
                    </a:lnTo>
                    <a:lnTo>
                      <a:pt x="202" y="34"/>
                    </a:lnTo>
                    <a:lnTo>
                      <a:pt x="184" y="42"/>
                    </a:lnTo>
                    <a:lnTo>
                      <a:pt x="167" y="47"/>
                    </a:lnTo>
                    <a:lnTo>
                      <a:pt x="150" y="51"/>
                    </a:lnTo>
                    <a:lnTo>
                      <a:pt x="133" y="52"/>
                    </a:lnTo>
                    <a:lnTo>
                      <a:pt x="116" y="50"/>
                    </a:lnTo>
                    <a:lnTo>
                      <a:pt x="98" y="45"/>
                    </a:lnTo>
                    <a:lnTo>
                      <a:pt x="81" y="38"/>
                    </a:lnTo>
                    <a:lnTo>
                      <a:pt x="72" y="34"/>
                    </a:lnTo>
                    <a:lnTo>
                      <a:pt x="63" y="30"/>
                    </a:lnTo>
                    <a:lnTo>
                      <a:pt x="54" y="25"/>
                    </a:lnTo>
                    <a:lnTo>
                      <a:pt x="44" y="21"/>
                    </a:lnTo>
                    <a:lnTo>
                      <a:pt x="35" y="15"/>
                    </a:lnTo>
                    <a:lnTo>
                      <a:pt x="26" y="11"/>
                    </a:lnTo>
                    <a:lnTo>
                      <a:pt x="18" y="5"/>
                    </a:lnTo>
                    <a:lnTo>
                      <a:pt x="9" y="0"/>
                    </a:lnTo>
                    <a:lnTo>
                      <a:pt x="7" y="1"/>
                    </a:lnTo>
                    <a:lnTo>
                      <a:pt x="3" y="1"/>
                    </a:lnTo>
                    <a:lnTo>
                      <a:pt x="1" y="1"/>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7" name="Freeform 197">
                <a:extLst>
                  <a:ext uri="{FF2B5EF4-FFF2-40B4-BE49-F238E27FC236}">
                    <a16:creationId xmlns:a16="http://schemas.microsoft.com/office/drawing/2014/main" id="{D93EEB73-BBC8-A840-FDB4-285AB85433FA}"/>
                  </a:ext>
                </a:extLst>
              </p:cNvPr>
              <p:cNvSpPr>
                <a:spLocks/>
              </p:cNvSpPr>
              <p:nvPr/>
            </p:nvSpPr>
            <p:spPr bwMode="auto">
              <a:xfrm>
                <a:off x="2173" y="2193"/>
                <a:ext cx="36" cy="46"/>
              </a:xfrm>
              <a:custGeom>
                <a:avLst/>
                <a:gdLst>
                  <a:gd name="T0" fmla="*/ 4 w 179"/>
                  <a:gd name="T1" fmla="*/ 14 h 229"/>
                  <a:gd name="T2" fmla="*/ 5 w 179"/>
                  <a:gd name="T3" fmla="*/ 21 h 229"/>
                  <a:gd name="T4" fmla="*/ 18 w 179"/>
                  <a:gd name="T5" fmla="*/ 38 h 229"/>
                  <a:gd name="T6" fmla="*/ 43 w 179"/>
                  <a:gd name="T7" fmla="*/ 64 h 229"/>
                  <a:gd name="T8" fmla="*/ 68 w 179"/>
                  <a:gd name="T9" fmla="*/ 88 h 229"/>
                  <a:gd name="T10" fmla="*/ 96 w 179"/>
                  <a:gd name="T11" fmla="*/ 108 h 229"/>
                  <a:gd name="T12" fmla="*/ 107 w 179"/>
                  <a:gd name="T13" fmla="*/ 122 h 229"/>
                  <a:gd name="T14" fmla="*/ 97 w 179"/>
                  <a:gd name="T15" fmla="*/ 121 h 229"/>
                  <a:gd name="T16" fmla="*/ 81 w 179"/>
                  <a:gd name="T17" fmla="*/ 131 h 229"/>
                  <a:gd name="T18" fmla="*/ 61 w 179"/>
                  <a:gd name="T19" fmla="*/ 148 h 229"/>
                  <a:gd name="T20" fmla="*/ 43 w 179"/>
                  <a:gd name="T21" fmla="*/ 168 h 229"/>
                  <a:gd name="T22" fmla="*/ 32 w 179"/>
                  <a:gd name="T23" fmla="*/ 190 h 229"/>
                  <a:gd name="T24" fmla="*/ 37 w 179"/>
                  <a:gd name="T25" fmla="*/ 206 h 229"/>
                  <a:gd name="T26" fmla="*/ 53 w 179"/>
                  <a:gd name="T27" fmla="*/ 203 h 229"/>
                  <a:gd name="T28" fmla="*/ 66 w 179"/>
                  <a:gd name="T29" fmla="*/ 190 h 229"/>
                  <a:gd name="T30" fmla="*/ 75 w 179"/>
                  <a:gd name="T31" fmla="*/ 170 h 229"/>
                  <a:gd name="T32" fmla="*/ 84 w 179"/>
                  <a:gd name="T33" fmla="*/ 149 h 229"/>
                  <a:gd name="T34" fmla="*/ 98 w 179"/>
                  <a:gd name="T35" fmla="*/ 133 h 229"/>
                  <a:gd name="T36" fmla="*/ 109 w 179"/>
                  <a:gd name="T37" fmla="*/ 133 h 229"/>
                  <a:gd name="T38" fmla="*/ 108 w 179"/>
                  <a:gd name="T39" fmla="*/ 146 h 229"/>
                  <a:gd name="T40" fmla="*/ 113 w 179"/>
                  <a:gd name="T41" fmla="*/ 163 h 229"/>
                  <a:gd name="T42" fmla="*/ 122 w 179"/>
                  <a:gd name="T43" fmla="*/ 183 h 229"/>
                  <a:gd name="T44" fmla="*/ 133 w 179"/>
                  <a:gd name="T45" fmla="*/ 201 h 229"/>
                  <a:gd name="T46" fmla="*/ 145 w 179"/>
                  <a:gd name="T47" fmla="*/ 219 h 229"/>
                  <a:gd name="T48" fmla="*/ 157 w 179"/>
                  <a:gd name="T49" fmla="*/ 224 h 229"/>
                  <a:gd name="T50" fmla="*/ 160 w 179"/>
                  <a:gd name="T51" fmla="*/ 203 h 229"/>
                  <a:gd name="T52" fmla="*/ 169 w 179"/>
                  <a:gd name="T53" fmla="*/ 178 h 229"/>
                  <a:gd name="T54" fmla="*/ 179 w 179"/>
                  <a:gd name="T55" fmla="*/ 146 h 229"/>
                  <a:gd name="T56" fmla="*/ 168 w 179"/>
                  <a:gd name="T57" fmla="*/ 137 h 229"/>
                  <a:gd name="T58" fmla="*/ 156 w 179"/>
                  <a:gd name="T59" fmla="*/ 152 h 229"/>
                  <a:gd name="T60" fmla="*/ 143 w 179"/>
                  <a:gd name="T61" fmla="*/ 149 h 229"/>
                  <a:gd name="T62" fmla="*/ 129 w 179"/>
                  <a:gd name="T63" fmla="*/ 129 h 229"/>
                  <a:gd name="T64" fmla="*/ 112 w 179"/>
                  <a:gd name="T65" fmla="*/ 106 h 229"/>
                  <a:gd name="T66" fmla="*/ 84 w 179"/>
                  <a:gd name="T67" fmla="*/ 81 h 229"/>
                  <a:gd name="T68" fmla="*/ 58 w 179"/>
                  <a:gd name="T69" fmla="*/ 54 h 229"/>
                  <a:gd name="T70" fmla="*/ 34 w 179"/>
                  <a:gd name="T71" fmla="*/ 26 h 229"/>
                  <a:gd name="T72" fmla="*/ 18 w 179"/>
                  <a:gd name="T73" fmla="*/ 4 h 229"/>
                  <a:gd name="T74" fmla="*/ 2 w 179"/>
                  <a:gd name="T75" fmla="*/ 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9" h="229">
                    <a:moveTo>
                      <a:pt x="0" y="12"/>
                    </a:moveTo>
                    <a:lnTo>
                      <a:pt x="4" y="14"/>
                    </a:lnTo>
                    <a:lnTo>
                      <a:pt x="5" y="18"/>
                    </a:lnTo>
                    <a:lnTo>
                      <a:pt x="5" y="21"/>
                    </a:lnTo>
                    <a:lnTo>
                      <a:pt x="6" y="26"/>
                    </a:lnTo>
                    <a:lnTo>
                      <a:pt x="18" y="38"/>
                    </a:lnTo>
                    <a:lnTo>
                      <a:pt x="30" y="51"/>
                    </a:lnTo>
                    <a:lnTo>
                      <a:pt x="43" y="64"/>
                    </a:lnTo>
                    <a:lnTo>
                      <a:pt x="55" y="76"/>
                    </a:lnTo>
                    <a:lnTo>
                      <a:pt x="68" y="88"/>
                    </a:lnTo>
                    <a:lnTo>
                      <a:pt x="82" y="99"/>
                    </a:lnTo>
                    <a:lnTo>
                      <a:pt x="96" y="108"/>
                    </a:lnTo>
                    <a:lnTo>
                      <a:pt x="109" y="117"/>
                    </a:lnTo>
                    <a:lnTo>
                      <a:pt x="107" y="122"/>
                    </a:lnTo>
                    <a:lnTo>
                      <a:pt x="102" y="122"/>
                    </a:lnTo>
                    <a:lnTo>
                      <a:pt x="97" y="121"/>
                    </a:lnTo>
                    <a:lnTo>
                      <a:pt x="91" y="123"/>
                    </a:lnTo>
                    <a:lnTo>
                      <a:pt x="81" y="131"/>
                    </a:lnTo>
                    <a:lnTo>
                      <a:pt x="71" y="139"/>
                    </a:lnTo>
                    <a:lnTo>
                      <a:pt x="61" y="148"/>
                    </a:lnTo>
                    <a:lnTo>
                      <a:pt x="52" y="158"/>
                    </a:lnTo>
                    <a:lnTo>
                      <a:pt x="43" y="168"/>
                    </a:lnTo>
                    <a:lnTo>
                      <a:pt x="37" y="178"/>
                    </a:lnTo>
                    <a:lnTo>
                      <a:pt x="32" y="190"/>
                    </a:lnTo>
                    <a:lnTo>
                      <a:pt x="30" y="202"/>
                    </a:lnTo>
                    <a:lnTo>
                      <a:pt x="37" y="206"/>
                    </a:lnTo>
                    <a:lnTo>
                      <a:pt x="45" y="206"/>
                    </a:lnTo>
                    <a:lnTo>
                      <a:pt x="53" y="203"/>
                    </a:lnTo>
                    <a:lnTo>
                      <a:pt x="61" y="200"/>
                    </a:lnTo>
                    <a:lnTo>
                      <a:pt x="66" y="190"/>
                    </a:lnTo>
                    <a:lnTo>
                      <a:pt x="70" y="180"/>
                    </a:lnTo>
                    <a:lnTo>
                      <a:pt x="75" y="170"/>
                    </a:lnTo>
                    <a:lnTo>
                      <a:pt x="79" y="160"/>
                    </a:lnTo>
                    <a:lnTo>
                      <a:pt x="84" y="149"/>
                    </a:lnTo>
                    <a:lnTo>
                      <a:pt x="90" y="140"/>
                    </a:lnTo>
                    <a:lnTo>
                      <a:pt x="98" y="133"/>
                    </a:lnTo>
                    <a:lnTo>
                      <a:pt x="107" y="127"/>
                    </a:lnTo>
                    <a:lnTo>
                      <a:pt x="109" y="133"/>
                    </a:lnTo>
                    <a:lnTo>
                      <a:pt x="109" y="139"/>
                    </a:lnTo>
                    <a:lnTo>
                      <a:pt x="108" y="146"/>
                    </a:lnTo>
                    <a:lnTo>
                      <a:pt x="110" y="153"/>
                    </a:lnTo>
                    <a:lnTo>
                      <a:pt x="113" y="163"/>
                    </a:lnTo>
                    <a:lnTo>
                      <a:pt x="117" y="174"/>
                    </a:lnTo>
                    <a:lnTo>
                      <a:pt x="122" y="183"/>
                    </a:lnTo>
                    <a:lnTo>
                      <a:pt x="128" y="192"/>
                    </a:lnTo>
                    <a:lnTo>
                      <a:pt x="133" y="201"/>
                    </a:lnTo>
                    <a:lnTo>
                      <a:pt x="139" y="210"/>
                    </a:lnTo>
                    <a:lnTo>
                      <a:pt x="145" y="219"/>
                    </a:lnTo>
                    <a:lnTo>
                      <a:pt x="149" y="229"/>
                    </a:lnTo>
                    <a:lnTo>
                      <a:pt x="157" y="224"/>
                    </a:lnTo>
                    <a:lnTo>
                      <a:pt x="160" y="215"/>
                    </a:lnTo>
                    <a:lnTo>
                      <a:pt x="160" y="203"/>
                    </a:lnTo>
                    <a:lnTo>
                      <a:pt x="164" y="194"/>
                    </a:lnTo>
                    <a:lnTo>
                      <a:pt x="169" y="178"/>
                    </a:lnTo>
                    <a:lnTo>
                      <a:pt x="176" y="162"/>
                    </a:lnTo>
                    <a:lnTo>
                      <a:pt x="179" y="146"/>
                    </a:lnTo>
                    <a:lnTo>
                      <a:pt x="175" y="132"/>
                    </a:lnTo>
                    <a:lnTo>
                      <a:pt x="168" y="137"/>
                    </a:lnTo>
                    <a:lnTo>
                      <a:pt x="162" y="144"/>
                    </a:lnTo>
                    <a:lnTo>
                      <a:pt x="156" y="152"/>
                    </a:lnTo>
                    <a:lnTo>
                      <a:pt x="151" y="159"/>
                    </a:lnTo>
                    <a:lnTo>
                      <a:pt x="143" y="149"/>
                    </a:lnTo>
                    <a:lnTo>
                      <a:pt x="135" y="139"/>
                    </a:lnTo>
                    <a:lnTo>
                      <a:pt x="129" y="129"/>
                    </a:lnTo>
                    <a:lnTo>
                      <a:pt x="124" y="117"/>
                    </a:lnTo>
                    <a:lnTo>
                      <a:pt x="112" y="106"/>
                    </a:lnTo>
                    <a:lnTo>
                      <a:pt x="98" y="93"/>
                    </a:lnTo>
                    <a:lnTo>
                      <a:pt x="84" y="81"/>
                    </a:lnTo>
                    <a:lnTo>
                      <a:pt x="70" y="68"/>
                    </a:lnTo>
                    <a:lnTo>
                      <a:pt x="58" y="54"/>
                    </a:lnTo>
                    <a:lnTo>
                      <a:pt x="45" y="39"/>
                    </a:lnTo>
                    <a:lnTo>
                      <a:pt x="34" y="26"/>
                    </a:lnTo>
                    <a:lnTo>
                      <a:pt x="23" y="10"/>
                    </a:lnTo>
                    <a:lnTo>
                      <a:pt x="18" y="4"/>
                    </a:lnTo>
                    <a:lnTo>
                      <a:pt x="8" y="0"/>
                    </a:lnTo>
                    <a:lnTo>
                      <a:pt x="2"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8" name="Freeform 198">
                <a:extLst>
                  <a:ext uri="{FF2B5EF4-FFF2-40B4-BE49-F238E27FC236}">
                    <a16:creationId xmlns:a16="http://schemas.microsoft.com/office/drawing/2014/main" id="{60AE97B7-9C40-748C-4856-10839233254C}"/>
                  </a:ext>
                </a:extLst>
              </p:cNvPr>
              <p:cNvSpPr>
                <a:spLocks/>
              </p:cNvSpPr>
              <p:nvPr/>
            </p:nvSpPr>
            <p:spPr bwMode="auto">
              <a:xfrm>
                <a:off x="2058" y="2198"/>
                <a:ext cx="9" cy="10"/>
              </a:xfrm>
              <a:custGeom>
                <a:avLst/>
                <a:gdLst>
                  <a:gd name="T0" fmla="*/ 0 w 47"/>
                  <a:gd name="T1" fmla="*/ 4 h 48"/>
                  <a:gd name="T2" fmla="*/ 9 w 47"/>
                  <a:gd name="T3" fmla="*/ 29 h 48"/>
                  <a:gd name="T4" fmla="*/ 14 w 47"/>
                  <a:gd name="T5" fmla="*/ 28 h 48"/>
                  <a:gd name="T6" fmla="*/ 17 w 47"/>
                  <a:gd name="T7" fmla="*/ 25 h 48"/>
                  <a:gd name="T8" fmla="*/ 19 w 47"/>
                  <a:gd name="T9" fmla="*/ 20 h 48"/>
                  <a:gd name="T10" fmla="*/ 22 w 47"/>
                  <a:gd name="T11" fmla="*/ 16 h 48"/>
                  <a:gd name="T12" fmla="*/ 22 w 47"/>
                  <a:gd name="T13" fmla="*/ 12 h 48"/>
                  <a:gd name="T14" fmla="*/ 22 w 47"/>
                  <a:gd name="T15" fmla="*/ 9 h 48"/>
                  <a:gd name="T16" fmla="*/ 23 w 47"/>
                  <a:gd name="T17" fmla="*/ 5 h 48"/>
                  <a:gd name="T18" fmla="*/ 24 w 47"/>
                  <a:gd name="T19" fmla="*/ 2 h 48"/>
                  <a:gd name="T20" fmla="*/ 27 w 47"/>
                  <a:gd name="T21" fmla="*/ 2 h 48"/>
                  <a:gd name="T22" fmla="*/ 30 w 47"/>
                  <a:gd name="T23" fmla="*/ 3 h 48"/>
                  <a:gd name="T24" fmla="*/ 32 w 47"/>
                  <a:gd name="T25" fmla="*/ 4 h 48"/>
                  <a:gd name="T26" fmla="*/ 34 w 47"/>
                  <a:gd name="T27" fmla="*/ 6 h 48"/>
                  <a:gd name="T28" fmla="*/ 34 w 47"/>
                  <a:gd name="T29" fmla="*/ 48 h 48"/>
                  <a:gd name="T30" fmla="*/ 37 w 47"/>
                  <a:gd name="T31" fmla="*/ 36 h 48"/>
                  <a:gd name="T32" fmla="*/ 40 w 47"/>
                  <a:gd name="T33" fmla="*/ 25 h 48"/>
                  <a:gd name="T34" fmla="*/ 44 w 47"/>
                  <a:gd name="T35" fmla="*/ 12 h 48"/>
                  <a:gd name="T36" fmla="*/ 47 w 47"/>
                  <a:gd name="T37" fmla="*/ 0 h 48"/>
                  <a:gd name="T38" fmla="*/ 41 w 47"/>
                  <a:gd name="T39" fmla="*/ 1 h 48"/>
                  <a:gd name="T40" fmla="*/ 36 w 47"/>
                  <a:gd name="T41" fmla="*/ 1 h 48"/>
                  <a:gd name="T42" fmla="*/ 30 w 47"/>
                  <a:gd name="T43" fmla="*/ 1 h 48"/>
                  <a:gd name="T44" fmla="*/ 24 w 47"/>
                  <a:gd name="T45" fmla="*/ 1 h 48"/>
                  <a:gd name="T46" fmla="*/ 18 w 47"/>
                  <a:gd name="T47" fmla="*/ 1 h 48"/>
                  <a:gd name="T48" fmla="*/ 13 w 47"/>
                  <a:gd name="T49" fmla="*/ 2 h 48"/>
                  <a:gd name="T50" fmla="*/ 7 w 47"/>
                  <a:gd name="T51" fmla="*/ 3 h 48"/>
                  <a:gd name="T52" fmla="*/ 0 w 47"/>
                  <a:gd name="T53"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8">
                    <a:moveTo>
                      <a:pt x="0" y="4"/>
                    </a:moveTo>
                    <a:lnTo>
                      <a:pt x="9" y="29"/>
                    </a:lnTo>
                    <a:lnTo>
                      <a:pt x="14" y="28"/>
                    </a:lnTo>
                    <a:lnTo>
                      <a:pt x="17" y="25"/>
                    </a:lnTo>
                    <a:lnTo>
                      <a:pt x="19" y="20"/>
                    </a:lnTo>
                    <a:lnTo>
                      <a:pt x="22" y="16"/>
                    </a:lnTo>
                    <a:lnTo>
                      <a:pt x="22" y="12"/>
                    </a:lnTo>
                    <a:lnTo>
                      <a:pt x="22" y="9"/>
                    </a:lnTo>
                    <a:lnTo>
                      <a:pt x="23" y="5"/>
                    </a:lnTo>
                    <a:lnTo>
                      <a:pt x="24" y="2"/>
                    </a:lnTo>
                    <a:lnTo>
                      <a:pt x="27" y="2"/>
                    </a:lnTo>
                    <a:lnTo>
                      <a:pt x="30" y="3"/>
                    </a:lnTo>
                    <a:lnTo>
                      <a:pt x="32" y="4"/>
                    </a:lnTo>
                    <a:lnTo>
                      <a:pt x="34" y="6"/>
                    </a:lnTo>
                    <a:lnTo>
                      <a:pt x="34" y="48"/>
                    </a:lnTo>
                    <a:lnTo>
                      <a:pt x="37" y="36"/>
                    </a:lnTo>
                    <a:lnTo>
                      <a:pt x="40" y="25"/>
                    </a:lnTo>
                    <a:lnTo>
                      <a:pt x="44" y="12"/>
                    </a:lnTo>
                    <a:lnTo>
                      <a:pt x="47" y="0"/>
                    </a:lnTo>
                    <a:lnTo>
                      <a:pt x="41" y="1"/>
                    </a:lnTo>
                    <a:lnTo>
                      <a:pt x="36" y="1"/>
                    </a:lnTo>
                    <a:lnTo>
                      <a:pt x="30" y="1"/>
                    </a:lnTo>
                    <a:lnTo>
                      <a:pt x="24" y="1"/>
                    </a:lnTo>
                    <a:lnTo>
                      <a:pt x="18" y="1"/>
                    </a:lnTo>
                    <a:lnTo>
                      <a:pt x="13" y="2"/>
                    </a:lnTo>
                    <a:lnTo>
                      <a:pt x="7" y="3"/>
                    </a:lnTo>
                    <a:lnTo>
                      <a:pt x="0" y="4"/>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59" name="Freeform 199">
                <a:extLst>
                  <a:ext uri="{FF2B5EF4-FFF2-40B4-BE49-F238E27FC236}">
                    <a16:creationId xmlns:a16="http://schemas.microsoft.com/office/drawing/2014/main" id="{3421A0BB-5816-5E76-FFC7-7A9B70940BD6}"/>
                  </a:ext>
                </a:extLst>
              </p:cNvPr>
              <p:cNvSpPr>
                <a:spLocks/>
              </p:cNvSpPr>
              <p:nvPr/>
            </p:nvSpPr>
            <p:spPr bwMode="auto">
              <a:xfrm>
                <a:off x="2163" y="2198"/>
                <a:ext cx="13" cy="39"/>
              </a:xfrm>
              <a:custGeom>
                <a:avLst/>
                <a:gdLst>
                  <a:gd name="T0" fmla="*/ 3 w 63"/>
                  <a:gd name="T1" fmla="*/ 0 h 196"/>
                  <a:gd name="T2" fmla="*/ 0 w 63"/>
                  <a:gd name="T3" fmla="*/ 24 h 196"/>
                  <a:gd name="T4" fmla="*/ 0 w 63"/>
                  <a:gd name="T5" fmla="*/ 50 h 196"/>
                  <a:gd name="T6" fmla="*/ 0 w 63"/>
                  <a:gd name="T7" fmla="*/ 74 h 196"/>
                  <a:gd name="T8" fmla="*/ 4 w 63"/>
                  <a:gd name="T9" fmla="*/ 98 h 196"/>
                  <a:gd name="T10" fmla="*/ 8 w 63"/>
                  <a:gd name="T11" fmla="*/ 122 h 196"/>
                  <a:gd name="T12" fmla="*/ 15 w 63"/>
                  <a:gd name="T13" fmla="*/ 145 h 196"/>
                  <a:gd name="T14" fmla="*/ 24 w 63"/>
                  <a:gd name="T15" fmla="*/ 168 h 196"/>
                  <a:gd name="T16" fmla="*/ 36 w 63"/>
                  <a:gd name="T17" fmla="*/ 190 h 196"/>
                  <a:gd name="T18" fmla="*/ 39 w 63"/>
                  <a:gd name="T19" fmla="*/ 192 h 196"/>
                  <a:gd name="T20" fmla="*/ 44 w 63"/>
                  <a:gd name="T21" fmla="*/ 195 h 196"/>
                  <a:gd name="T22" fmla="*/ 50 w 63"/>
                  <a:gd name="T23" fmla="*/ 196 h 196"/>
                  <a:gd name="T24" fmla="*/ 55 w 63"/>
                  <a:gd name="T25" fmla="*/ 195 h 196"/>
                  <a:gd name="T26" fmla="*/ 60 w 63"/>
                  <a:gd name="T27" fmla="*/ 185 h 196"/>
                  <a:gd name="T28" fmla="*/ 62 w 63"/>
                  <a:gd name="T29" fmla="*/ 176 h 196"/>
                  <a:gd name="T30" fmla="*/ 63 w 63"/>
                  <a:gd name="T31" fmla="*/ 165 h 196"/>
                  <a:gd name="T32" fmla="*/ 62 w 63"/>
                  <a:gd name="T33" fmla="*/ 157 h 196"/>
                  <a:gd name="T34" fmla="*/ 62 w 63"/>
                  <a:gd name="T35" fmla="*/ 152 h 196"/>
                  <a:gd name="T36" fmla="*/ 61 w 63"/>
                  <a:gd name="T37" fmla="*/ 146 h 196"/>
                  <a:gd name="T38" fmla="*/ 59 w 63"/>
                  <a:gd name="T39" fmla="*/ 141 h 196"/>
                  <a:gd name="T40" fmla="*/ 59 w 63"/>
                  <a:gd name="T41" fmla="*/ 136 h 196"/>
                  <a:gd name="T42" fmla="*/ 50 w 63"/>
                  <a:gd name="T43" fmla="*/ 118 h 196"/>
                  <a:gd name="T44" fmla="*/ 43 w 63"/>
                  <a:gd name="T45" fmla="*/ 101 h 196"/>
                  <a:gd name="T46" fmla="*/ 37 w 63"/>
                  <a:gd name="T47" fmla="*/ 83 h 196"/>
                  <a:gd name="T48" fmla="*/ 31 w 63"/>
                  <a:gd name="T49" fmla="*/ 66 h 196"/>
                  <a:gd name="T50" fmla="*/ 27 w 63"/>
                  <a:gd name="T51" fmla="*/ 49 h 196"/>
                  <a:gd name="T52" fmla="*/ 20 w 63"/>
                  <a:gd name="T53" fmla="*/ 31 h 196"/>
                  <a:gd name="T54" fmla="*/ 13 w 63"/>
                  <a:gd name="T55" fmla="*/ 15 h 196"/>
                  <a:gd name="T56" fmla="*/ 3 w 63"/>
                  <a:gd name="T5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196">
                    <a:moveTo>
                      <a:pt x="3" y="0"/>
                    </a:moveTo>
                    <a:lnTo>
                      <a:pt x="0" y="24"/>
                    </a:lnTo>
                    <a:lnTo>
                      <a:pt x="0" y="50"/>
                    </a:lnTo>
                    <a:lnTo>
                      <a:pt x="0" y="74"/>
                    </a:lnTo>
                    <a:lnTo>
                      <a:pt x="4" y="98"/>
                    </a:lnTo>
                    <a:lnTo>
                      <a:pt x="8" y="122"/>
                    </a:lnTo>
                    <a:lnTo>
                      <a:pt x="15" y="145"/>
                    </a:lnTo>
                    <a:lnTo>
                      <a:pt x="24" y="168"/>
                    </a:lnTo>
                    <a:lnTo>
                      <a:pt x="36" y="190"/>
                    </a:lnTo>
                    <a:lnTo>
                      <a:pt x="39" y="192"/>
                    </a:lnTo>
                    <a:lnTo>
                      <a:pt x="44" y="195"/>
                    </a:lnTo>
                    <a:lnTo>
                      <a:pt x="50" y="196"/>
                    </a:lnTo>
                    <a:lnTo>
                      <a:pt x="55" y="195"/>
                    </a:lnTo>
                    <a:lnTo>
                      <a:pt x="60" y="185"/>
                    </a:lnTo>
                    <a:lnTo>
                      <a:pt x="62" y="176"/>
                    </a:lnTo>
                    <a:lnTo>
                      <a:pt x="63" y="165"/>
                    </a:lnTo>
                    <a:lnTo>
                      <a:pt x="62" y="157"/>
                    </a:lnTo>
                    <a:lnTo>
                      <a:pt x="62" y="152"/>
                    </a:lnTo>
                    <a:lnTo>
                      <a:pt x="61" y="146"/>
                    </a:lnTo>
                    <a:lnTo>
                      <a:pt x="59" y="141"/>
                    </a:lnTo>
                    <a:lnTo>
                      <a:pt x="59" y="136"/>
                    </a:lnTo>
                    <a:lnTo>
                      <a:pt x="50" y="118"/>
                    </a:lnTo>
                    <a:lnTo>
                      <a:pt x="43" y="101"/>
                    </a:lnTo>
                    <a:lnTo>
                      <a:pt x="37" y="83"/>
                    </a:lnTo>
                    <a:lnTo>
                      <a:pt x="31" y="66"/>
                    </a:lnTo>
                    <a:lnTo>
                      <a:pt x="27" y="49"/>
                    </a:lnTo>
                    <a:lnTo>
                      <a:pt x="20" y="31"/>
                    </a:lnTo>
                    <a:lnTo>
                      <a:pt x="13" y="15"/>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0" name="Freeform 200">
                <a:extLst>
                  <a:ext uri="{FF2B5EF4-FFF2-40B4-BE49-F238E27FC236}">
                    <a16:creationId xmlns:a16="http://schemas.microsoft.com/office/drawing/2014/main" id="{A92CC4C7-FBD6-9E25-0A3E-B9CED45C1AFC}"/>
                  </a:ext>
                </a:extLst>
              </p:cNvPr>
              <p:cNvSpPr>
                <a:spLocks/>
              </p:cNvSpPr>
              <p:nvPr/>
            </p:nvSpPr>
            <p:spPr bwMode="auto">
              <a:xfrm>
                <a:off x="2232" y="2210"/>
                <a:ext cx="12" cy="29"/>
              </a:xfrm>
              <a:custGeom>
                <a:avLst/>
                <a:gdLst>
                  <a:gd name="T0" fmla="*/ 27 w 61"/>
                  <a:gd name="T1" fmla="*/ 60 h 148"/>
                  <a:gd name="T2" fmla="*/ 21 w 61"/>
                  <a:gd name="T3" fmla="*/ 73 h 148"/>
                  <a:gd name="T4" fmla="*/ 17 w 61"/>
                  <a:gd name="T5" fmla="*/ 88 h 148"/>
                  <a:gd name="T6" fmla="*/ 12 w 61"/>
                  <a:gd name="T7" fmla="*/ 102 h 148"/>
                  <a:gd name="T8" fmla="*/ 4 w 61"/>
                  <a:gd name="T9" fmla="*/ 115 h 148"/>
                  <a:gd name="T10" fmla="*/ 2 w 61"/>
                  <a:gd name="T11" fmla="*/ 120 h 148"/>
                  <a:gd name="T12" fmla="*/ 1 w 61"/>
                  <a:gd name="T13" fmla="*/ 125 h 148"/>
                  <a:gd name="T14" fmla="*/ 0 w 61"/>
                  <a:gd name="T15" fmla="*/ 130 h 148"/>
                  <a:gd name="T16" fmla="*/ 0 w 61"/>
                  <a:gd name="T17" fmla="*/ 135 h 148"/>
                  <a:gd name="T18" fmla="*/ 5 w 61"/>
                  <a:gd name="T19" fmla="*/ 138 h 148"/>
                  <a:gd name="T20" fmla="*/ 9 w 61"/>
                  <a:gd name="T21" fmla="*/ 141 h 148"/>
                  <a:gd name="T22" fmla="*/ 13 w 61"/>
                  <a:gd name="T23" fmla="*/ 146 h 148"/>
                  <a:gd name="T24" fmla="*/ 17 w 61"/>
                  <a:gd name="T25" fmla="*/ 148 h 148"/>
                  <a:gd name="T26" fmla="*/ 22 w 61"/>
                  <a:gd name="T27" fmla="*/ 148 h 148"/>
                  <a:gd name="T28" fmla="*/ 28 w 61"/>
                  <a:gd name="T29" fmla="*/ 148 h 148"/>
                  <a:gd name="T30" fmla="*/ 32 w 61"/>
                  <a:gd name="T31" fmla="*/ 148 h 148"/>
                  <a:gd name="T32" fmla="*/ 37 w 61"/>
                  <a:gd name="T33" fmla="*/ 148 h 148"/>
                  <a:gd name="T34" fmla="*/ 45 w 61"/>
                  <a:gd name="T35" fmla="*/ 131 h 148"/>
                  <a:gd name="T36" fmla="*/ 48 w 61"/>
                  <a:gd name="T37" fmla="*/ 112 h 148"/>
                  <a:gd name="T38" fmla="*/ 51 w 61"/>
                  <a:gd name="T39" fmla="*/ 94 h 148"/>
                  <a:gd name="T40" fmla="*/ 54 w 61"/>
                  <a:gd name="T41" fmla="*/ 76 h 148"/>
                  <a:gd name="T42" fmla="*/ 59 w 61"/>
                  <a:gd name="T43" fmla="*/ 56 h 148"/>
                  <a:gd name="T44" fmla="*/ 61 w 61"/>
                  <a:gd name="T45" fmla="*/ 36 h 148"/>
                  <a:gd name="T46" fmla="*/ 59 w 61"/>
                  <a:gd name="T47" fmla="*/ 17 h 148"/>
                  <a:gd name="T48" fmla="*/ 52 w 61"/>
                  <a:gd name="T49" fmla="*/ 0 h 148"/>
                  <a:gd name="T50" fmla="*/ 46 w 61"/>
                  <a:gd name="T51" fmla="*/ 15 h 148"/>
                  <a:gd name="T52" fmla="*/ 41 w 61"/>
                  <a:gd name="T53" fmla="*/ 30 h 148"/>
                  <a:gd name="T54" fmla="*/ 35 w 61"/>
                  <a:gd name="T55" fmla="*/ 45 h 148"/>
                  <a:gd name="T56" fmla="*/ 27 w 61"/>
                  <a:gd name="T57" fmla="*/ 6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48">
                    <a:moveTo>
                      <a:pt x="27" y="60"/>
                    </a:moveTo>
                    <a:lnTo>
                      <a:pt x="21" y="73"/>
                    </a:lnTo>
                    <a:lnTo>
                      <a:pt x="17" y="88"/>
                    </a:lnTo>
                    <a:lnTo>
                      <a:pt x="12" y="102"/>
                    </a:lnTo>
                    <a:lnTo>
                      <a:pt x="4" y="115"/>
                    </a:lnTo>
                    <a:lnTo>
                      <a:pt x="2" y="120"/>
                    </a:lnTo>
                    <a:lnTo>
                      <a:pt x="1" y="125"/>
                    </a:lnTo>
                    <a:lnTo>
                      <a:pt x="0" y="130"/>
                    </a:lnTo>
                    <a:lnTo>
                      <a:pt x="0" y="135"/>
                    </a:lnTo>
                    <a:lnTo>
                      <a:pt x="5" y="138"/>
                    </a:lnTo>
                    <a:lnTo>
                      <a:pt x="9" y="141"/>
                    </a:lnTo>
                    <a:lnTo>
                      <a:pt x="13" y="146"/>
                    </a:lnTo>
                    <a:lnTo>
                      <a:pt x="17" y="148"/>
                    </a:lnTo>
                    <a:lnTo>
                      <a:pt x="22" y="148"/>
                    </a:lnTo>
                    <a:lnTo>
                      <a:pt x="28" y="148"/>
                    </a:lnTo>
                    <a:lnTo>
                      <a:pt x="32" y="148"/>
                    </a:lnTo>
                    <a:lnTo>
                      <a:pt x="37" y="148"/>
                    </a:lnTo>
                    <a:lnTo>
                      <a:pt x="45" y="131"/>
                    </a:lnTo>
                    <a:lnTo>
                      <a:pt x="48" y="112"/>
                    </a:lnTo>
                    <a:lnTo>
                      <a:pt x="51" y="94"/>
                    </a:lnTo>
                    <a:lnTo>
                      <a:pt x="54" y="76"/>
                    </a:lnTo>
                    <a:lnTo>
                      <a:pt x="59" y="56"/>
                    </a:lnTo>
                    <a:lnTo>
                      <a:pt x="61" y="36"/>
                    </a:lnTo>
                    <a:lnTo>
                      <a:pt x="59" y="17"/>
                    </a:lnTo>
                    <a:lnTo>
                      <a:pt x="52" y="0"/>
                    </a:lnTo>
                    <a:lnTo>
                      <a:pt x="46" y="15"/>
                    </a:lnTo>
                    <a:lnTo>
                      <a:pt x="41" y="30"/>
                    </a:lnTo>
                    <a:lnTo>
                      <a:pt x="35" y="45"/>
                    </a:lnTo>
                    <a:lnTo>
                      <a:pt x="2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1" name="Freeform 201">
                <a:extLst>
                  <a:ext uri="{FF2B5EF4-FFF2-40B4-BE49-F238E27FC236}">
                    <a16:creationId xmlns:a16="http://schemas.microsoft.com/office/drawing/2014/main" id="{5AD2F208-4550-CF8A-3CE9-6F254ECFF277}"/>
                  </a:ext>
                </a:extLst>
              </p:cNvPr>
              <p:cNvSpPr>
                <a:spLocks/>
              </p:cNvSpPr>
              <p:nvPr/>
            </p:nvSpPr>
            <p:spPr bwMode="auto">
              <a:xfrm>
                <a:off x="2209" y="2222"/>
                <a:ext cx="22" cy="17"/>
              </a:xfrm>
              <a:custGeom>
                <a:avLst/>
                <a:gdLst>
                  <a:gd name="T0" fmla="*/ 0 w 107"/>
                  <a:gd name="T1" fmla="*/ 10 h 85"/>
                  <a:gd name="T2" fmla="*/ 4 w 107"/>
                  <a:gd name="T3" fmla="*/ 17 h 85"/>
                  <a:gd name="T4" fmla="*/ 9 w 107"/>
                  <a:gd name="T5" fmla="*/ 23 h 85"/>
                  <a:gd name="T6" fmla="*/ 15 w 107"/>
                  <a:gd name="T7" fmla="*/ 27 h 85"/>
                  <a:gd name="T8" fmla="*/ 20 w 107"/>
                  <a:gd name="T9" fmla="*/ 32 h 85"/>
                  <a:gd name="T10" fmla="*/ 27 w 107"/>
                  <a:gd name="T11" fmla="*/ 38 h 85"/>
                  <a:gd name="T12" fmla="*/ 33 w 107"/>
                  <a:gd name="T13" fmla="*/ 42 h 85"/>
                  <a:gd name="T14" fmla="*/ 40 w 107"/>
                  <a:gd name="T15" fmla="*/ 48 h 85"/>
                  <a:gd name="T16" fmla="*/ 46 w 107"/>
                  <a:gd name="T17" fmla="*/ 54 h 85"/>
                  <a:gd name="T18" fmla="*/ 102 w 107"/>
                  <a:gd name="T19" fmla="*/ 85 h 85"/>
                  <a:gd name="T20" fmla="*/ 104 w 107"/>
                  <a:gd name="T21" fmla="*/ 85 h 85"/>
                  <a:gd name="T22" fmla="*/ 105 w 107"/>
                  <a:gd name="T23" fmla="*/ 84 h 85"/>
                  <a:gd name="T24" fmla="*/ 107 w 107"/>
                  <a:gd name="T25" fmla="*/ 81 h 85"/>
                  <a:gd name="T26" fmla="*/ 107 w 107"/>
                  <a:gd name="T27" fmla="*/ 79 h 85"/>
                  <a:gd name="T28" fmla="*/ 97 w 107"/>
                  <a:gd name="T29" fmla="*/ 70 h 85"/>
                  <a:gd name="T30" fmla="*/ 86 w 107"/>
                  <a:gd name="T31" fmla="*/ 58 h 85"/>
                  <a:gd name="T32" fmla="*/ 76 w 107"/>
                  <a:gd name="T33" fmla="*/ 48 h 85"/>
                  <a:gd name="T34" fmla="*/ 66 w 107"/>
                  <a:gd name="T35" fmla="*/ 37 h 85"/>
                  <a:gd name="T36" fmla="*/ 56 w 107"/>
                  <a:gd name="T37" fmla="*/ 26 h 85"/>
                  <a:gd name="T38" fmla="*/ 46 w 107"/>
                  <a:gd name="T39" fmla="*/ 16 h 85"/>
                  <a:gd name="T40" fmla="*/ 34 w 107"/>
                  <a:gd name="T41" fmla="*/ 7 h 85"/>
                  <a:gd name="T42" fmla="*/ 23 w 107"/>
                  <a:gd name="T43" fmla="*/ 0 h 85"/>
                  <a:gd name="T44" fmla="*/ 16 w 107"/>
                  <a:gd name="T45" fmla="*/ 1 h 85"/>
                  <a:gd name="T46" fmla="*/ 10 w 107"/>
                  <a:gd name="T47" fmla="*/ 3 h 85"/>
                  <a:gd name="T48" fmla="*/ 5 w 107"/>
                  <a:gd name="T49" fmla="*/ 6 h 85"/>
                  <a:gd name="T50" fmla="*/ 0 w 107"/>
                  <a:gd name="T51"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85">
                    <a:moveTo>
                      <a:pt x="0" y="10"/>
                    </a:moveTo>
                    <a:lnTo>
                      <a:pt x="4" y="17"/>
                    </a:lnTo>
                    <a:lnTo>
                      <a:pt x="9" y="23"/>
                    </a:lnTo>
                    <a:lnTo>
                      <a:pt x="15" y="27"/>
                    </a:lnTo>
                    <a:lnTo>
                      <a:pt x="20" y="32"/>
                    </a:lnTo>
                    <a:lnTo>
                      <a:pt x="27" y="38"/>
                    </a:lnTo>
                    <a:lnTo>
                      <a:pt x="33" y="42"/>
                    </a:lnTo>
                    <a:lnTo>
                      <a:pt x="40" y="48"/>
                    </a:lnTo>
                    <a:lnTo>
                      <a:pt x="46" y="54"/>
                    </a:lnTo>
                    <a:lnTo>
                      <a:pt x="102" y="85"/>
                    </a:lnTo>
                    <a:lnTo>
                      <a:pt x="104" y="85"/>
                    </a:lnTo>
                    <a:lnTo>
                      <a:pt x="105" y="84"/>
                    </a:lnTo>
                    <a:lnTo>
                      <a:pt x="107" y="81"/>
                    </a:lnTo>
                    <a:lnTo>
                      <a:pt x="107" y="79"/>
                    </a:lnTo>
                    <a:lnTo>
                      <a:pt x="97" y="70"/>
                    </a:lnTo>
                    <a:lnTo>
                      <a:pt x="86" y="58"/>
                    </a:lnTo>
                    <a:lnTo>
                      <a:pt x="76" y="48"/>
                    </a:lnTo>
                    <a:lnTo>
                      <a:pt x="66" y="37"/>
                    </a:lnTo>
                    <a:lnTo>
                      <a:pt x="56" y="26"/>
                    </a:lnTo>
                    <a:lnTo>
                      <a:pt x="46" y="16"/>
                    </a:lnTo>
                    <a:lnTo>
                      <a:pt x="34" y="7"/>
                    </a:lnTo>
                    <a:lnTo>
                      <a:pt x="23" y="0"/>
                    </a:lnTo>
                    <a:lnTo>
                      <a:pt x="16" y="1"/>
                    </a:lnTo>
                    <a:lnTo>
                      <a:pt x="10" y="3"/>
                    </a:lnTo>
                    <a:lnTo>
                      <a:pt x="5" y="6"/>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2" name="Freeform 202">
                <a:extLst>
                  <a:ext uri="{FF2B5EF4-FFF2-40B4-BE49-F238E27FC236}">
                    <a16:creationId xmlns:a16="http://schemas.microsoft.com/office/drawing/2014/main" id="{4042782E-6B91-99C7-61F4-2DCFC5D172B7}"/>
                  </a:ext>
                </a:extLst>
              </p:cNvPr>
              <p:cNvSpPr>
                <a:spLocks/>
              </p:cNvSpPr>
              <p:nvPr/>
            </p:nvSpPr>
            <p:spPr bwMode="auto">
              <a:xfrm>
                <a:off x="2165" y="2082"/>
                <a:ext cx="27" cy="78"/>
              </a:xfrm>
              <a:custGeom>
                <a:avLst/>
                <a:gdLst>
                  <a:gd name="T0" fmla="*/ 77 w 133"/>
                  <a:gd name="T1" fmla="*/ 156 h 390"/>
                  <a:gd name="T2" fmla="*/ 88 w 133"/>
                  <a:gd name="T3" fmla="*/ 157 h 390"/>
                  <a:gd name="T4" fmla="*/ 109 w 133"/>
                  <a:gd name="T5" fmla="*/ 161 h 390"/>
                  <a:gd name="T6" fmla="*/ 129 w 133"/>
                  <a:gd name="T7" fmla="*/ 167 h 390"/>
                  <a:gd name="T8" fmla="*/ 133 w 133"/>
                  <a:gd name="T9" fmla="*/ 175 h 390"/>
                  <a:gd name="T10" fmla="*/ 120 w 133"/>
                  <a:gd name="T11" fmla="*/ 184 h 390"/>
                  <a:gd name="T12" fmla="*/ 99 w 133"/>
                  <a:gd name="T13" fmla="*/ 193 h 390"/>
                  <a:gd name="T14" fmla="*/ 78 w 133"/>
                  <a:gd name="T15" fmla="*/ 200 h 390"/>
                  <a:gd name="T16" fmla="*/ 66 w 133"/>
                  <a:gd name="T17" fmla="*/ 205 h 390"/>
                  <a:gd name="T18" fmla="*/ 69 w 133"/>
                  <a:gd name="T19" fmla="*/ 211 h 390"/>
                  <a:gd name="T20" fmla="*/ 84 w 133"/>
                  <a:gd name="T21" fmla="*/ 223 h 390"/>
                  <a:gd name="T22" fmla="*/ 97 w 133"/>
                  <a:gd name="T23" fmla="*/ 238 h 390"/>
                  <a:gd name="T24" fmla="*/ 99 w 133"/>
                  <a:gd name="T25" fmla="*/ 255 h 390"/>
                  <a:gd name="T26" fmla="*/ 89 w 133"/>
                  <a:gd name="T27" fmla="*/ 274 h 390"/>
                  <a:gd name="T28" fmla="*/ 76 w 133"/>
                  <a:gd name="T29" fmla="*/ 291 h 390"/>
                  <a:gd name="T30" fmla="*/ 63 w 133"/>
                  <a:gd name="T31" fmla="*/ 306 h 390"/>
                  <a:gd name="T32" fmla="*/ 58 w 133"/>
                  <a:gd name="T33" fmla="*/ 316 h 390"/>
                  <a:gd name="T34" fmla="*/ 63 w 133"/>
                  <a:gd name="T35" fmla="*/ 357 h 390"/>
                  <a:gd name="T36" fmla="*/ 65 w 133"/>
                  <a:gd name="T37" fmla="*/ 390 h 390"/>
                  <a:gd name="T38" fmla="*/ 49 w 133"/>
                  <a:gd name="T39" fmla="*/ 363 h 390"/>
                  <a:gd name="T40" fmla="*/ 26 w 133"/>
                  <a:gd name="T41" fmla="*/ 304 h 390"/>
                  <a:gd name="T42" fmla="*/ 6 w 133"/>
                  <a:gd name="T43" fmla="*/ 247 h 390"/>
                  <a:gd name="T44" fmla="*/ 2 w 133"/>
                  <a:gd name="T45" fmla="*/ 219 h 390"/>
                  <a:gd name="T46" fmla="*/ 12 w 133"/>
                  <a:gd name="T47" fmla="*/ 214 h 390"/>
                  <a:gd name="T48" fmla="*/ 23 w 133"/>
                  <a:gd name="T49" fmla="*/ 207 h 390"/>
                  <a:gd name="T50" fmla="*/ 34 w 133"/>
                  <a:gd name="T51" fmla="*/ 201 h 390"/>
                  <a:gd name="T52" fmla="*/ 38 w 133"/>
                  <a:gd name="T53" fmla="*/ 199 h 390"/>
                  <a:gd name="T54" fmla="*/ 30 w 133"/>
                  <a:gd name="T55" fmla="*/ 170 h 390"/>
                  <a:gd name="T56" fmla="*/ 22 w 133"/>
                  <a:gd name="T57" fmla="*/ 122 h 390"/>
                  <a:gd name="T58" fmla="*/ 27 w 133"/>
                  <a:gd name="T59" fmla="*/ 76 h 390"/>
                  <a:gd name="T60" fmla="*/ 38 w 133"/>
                  <a:gd name="T61" fmla="*/ 24 h 390"/>
                  <a:gd name="T62" fmla="*/ 52 w 133"/>
                  <a:gd name="T63" fmla="*/ 0 h 390"/>
                  <a:gd name="T64" fmla="*/ 63 w 133"/>
                  <a:gd name="T65" fmla="*/ 3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390">
                    <a:moveTo>
                      <a:pt x="63" y="37"/>
                    </a:moveTo>
                    <a:lnTo>
                      <a:pt x="77" y="156"/>
                    </a:lnTo>
                    <a:lnTo>
                      <a:pt x="80" y="156"/>
                    </a:lnTo>
                    <a:lnTo>
                      <a:pt x="88" y="157"/>
                    </a:lnTo>
                    <a:lnTo>
                      <a:pt x="98" y="158"/>
                    </a:lnTo>
                    <a:lnTo>
                      <a:pt x="109" y="161"/>
                    </a:lnTo>
                    <a:lnTo>
                      <a:pt x="120" y="163"/>
                    </a:lnTo>
                    <a:lnTo>
                      <a:pt x="129" y="167"/>
                    </a:lnTo>
                    <a:lnTo>
                      <a:pt x="133" y="170"/>
                    </a:lnTo>
                    <a:lnTo>
                      <a:pt x="133" y="175"/>
                    </a:lnTo>
                    <a:lnTo>
                      <a:pt x="128" y="179"/>
                    </a:lnTo>
                    <a:lnTo>
                      <a:pt x="120" y="184"/>
                    </a:lnTo>
                    <a:lnTo>
                      <a:pt x="109" y="188"/>
                    </a:lnTo>
                    <a:lnTo>
                      <a:pt x="99" y="193"/>
                    </a:lnTo>
                    <a:lnTo>
                      <a:pt x="88" y="196"/>
                    </a:lnTo>
                    <a:lnTo>
                      <a:pt x="78" y="200"/>
                    </a:lnTo>
                    <a:lnTo>
                      <a:pt x="70" y="203"/>
                    </a:lnTo>
                    <a:lnTo>
                      <a:pt x="66" y="205"/>
                    </a:lnTo>
                    <a:lnTo>
                      <a:pt x="66" y="208"/>
                    </a:lnTo>
                    <a:lnTo>
                      <a:pt x="69" y="211"/>
                    </a:lnTo>
                    <a:lnTo>
                      <a:pt x="76" y="217"/>
                    </a:lnTo>
                    <a:lnTo>
                      <a:pt x="84" y="223"/>
                    </a:lnTo>
                    <a:lnTo>
                      <a:pt x="91" y="230"/>
                    </a:lnTo>
                    <a:lnTo>
                      <a:pt x="97" y="238"/>
                    </a:lnTo>
                    <a:lnTo>
                      <a:pt x="100" y="246"/>
                    </a:lnTo>
                    <a:lnTo>
                      <a:pt x="99" y="255"/>
                    </a:lnTo>
                    <a:lnTo>
                      <a:pt x="94" y="264"/>
                    </a:lnTo>
                    <a:lnTo>
                      <a:pt x="89" y="274"/>
                    </a:lnTo>
                    <a:lnTo>
                      <a:pt x="83" y="283"/>
                    </a:lnTo>
                    <a:lnTo>
                      <a:pt x="76" y="291"/>
                    </a:lnTo>
                    <a:lnTo>
                      <a:pt x="69" y="299"/>
                    </a:lnTo>
                    <a:lnTo>
                      <a:pt x="63" y="306"/>
                    </a:lnTo>
                    <a:lnTo>
                      <a:pt x="60" y="312"/>
                    </a:lnTo>
                    <a:lnTo>
                      <a:pt x="58" y="316"/>
                    </a:lnTo>
                    <a:lnTo>
                      <a:pt x="59" y="330"/>
                    </a:lnTo>
                    <a:lnTo>
                      <a:pt x="63" y="357"/>
                    </a:lnTo>
                    <a:lnTo>
                      <a:pt x="67" y="381"/>
                    </a:lnTo>
                    <a:lnTo>
                      <a:pt x="65" y="390"/>
                    </a:lnTo>
                    <a:lnTo>
                      <a:pt x="59" y="382"/>
                    </a:lnTo>
                    <a:lnTo>
                      <a:pt x="49" y="363"/>
                    </a:lnTo>
                    <a:lnTo>
                      <a:pt x="37" y="335"/>
                    </a:lnTo>
                    <a:lnTo>
                      <a:pt x="26" y="304"/>
                    </a:lnTo>
                    <a:lnTo>
                      <a:pt x="14" y="274"/>
                    </a:lnTo>
                    <a:lnTo>
                      <a:pt x="6" y="247"/>
                    </a:lnTo>
                    <a:lnTo>
                      <a:pt x="0" y="227"/>
                    </a:lnTo>
                    <a:lnTo>
                      <a:pt x="2" y="219"/>
                    </a:lnTo>
                    <a:lnTo>
                      <a:pt x="6" y="217"/>
                    </a:lnTo>
                    <a:lnTo>
                      <a:pt x="12" y="214"/>
                    </a:lnTo>
                    <a:lnTo>
                      <a:pt x="18" y="210"/>
                    </a:lnTo>
                    <a:lnTo>
                      <a:pt x="23" y="207"/>
                    </a:lnTo>
                    <a:lnTo>
                      <a:pt x="29" y="203"/>
                    </a:lnTo>
                    <a:lnTo>
                      <a:pt x="34" y="201"/>
                    </a:lnTo>
                    <a:lnTo>
                      <a:pt x="37" y="200"/>
                    </a:lnTo>
                    <a:lnTo>
                      <a:pt x="38" y="199"/>
                    </a:lnTo>
                    <a:lnTo>
                      <a:pt x="36" y="191"/>
                    </a:lnTo>
                    <a:lnTo>
                      <a:pt x="30" y="170"/>
                    </a:lnTo>
                    <a:lnTo>
                      <a:pt x="24" y="146"/>
                    </a:lnTo>
                    <a:lnTo>
                      <a:pt x="22" y="122"/>
                    </a:lnTo>
                    <a:lnTo>
                      <a:pt x="23" y="101"/>
                    </a:lnTo>
                    <a:lnTo>
                      <a:pt x="27" y="76"/>
                    </a:lnTo>
                    <a:lnTo>
                      <a:pt x="31" y="48"/>
                    </a:lnTo>
                    <a:lnTo>
                      <a:pt x="38" y="24"/>
                    </a:lnTo>
                    <a:lnTo>
                      <a:pt x="45" y="6"/>
                    </a:lnTo>
                    <a:lnTo>
                      <a:pt x="52" y="0"/>
                    </a:lnTo>
                    <a:lnTo>
                      <a:pt x="59" y="8"/>
                    </a:lnTo>
                    <a:lnTo>
                      <a:pt x="63"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3" name="Freeform 203">
                <a:extLst>
                  <a:ext uri="{FF2B5EF4-FFF2-40B4-BE49-F238E27FC236}">
                    <a16:creationId xmlns:a16="http://schemas.microsoft.com/office/drawing/2014/main" id="{D24A1E0A-4BD7-2251-B8B0-7B4620497444}"/>
                  </a:ext>
                </a:extLst>
              </p:cNvPr>
              <p:cNvSpPr>
                <a:spLocks/>
              </p:cNvSpPr>
              <p:nvPr/>
            </p:nvSpPr>
            <p:spPr bwMode="auto">
              <a:xfrm>
                <a:off x="2171" y="2111"/>
                <a:ext cx="25" cy="7"/>
              </a:xfrm>
              <a:custGeom>
                <a:avLst/>
                <a:gdLst>
                  <a:gd name="T0" fmla="*/ 0 w 124"/>
                  <a:gd name="T1" fmla="*/ 19 h 32"/>
                  <a:gd name="T2" fmla="*/ 0 w 124"/>
                  <a:gd name="T3" fmla="*/ 22 h 32"/>
                  <a:gd name="T4" fmla="*/ 3 w 124"/>
                  <a:gd name="T5" fmla="*/ 24 h 32"/>
                  <a:gd name="T6" fmla="*/ 6 w 124"/>
                  <a:gd name="T7" fmla="*/ 25 h 32"/>
                  <a:gd name="T8" fmla="*/ 8 w 124"/>
                  <a:gd name="T9" fmla="*/ 27 h 32"/>
                  <a:gd name="T10" fmla="*/ 13 w 124"/>
                  <a:gd name="T11" fmla="*/ 25 h 32"/>
                  <a:gd name="T12" fmla="*/ 18 w 124"/>
                  <a:gd name="T13" fmla="*/ 25 h 32"/>
                  <a:gd name="T14" fmla="*/ 21 w 124"/>
                  <a:gd name="T15" fmla="*/ 24 h 32"/>
                  <a:gd name="T16" fmla="*/ 24 w 124"/>
                  <a:gd name="T17" fmla="*/ 22 h 32"/>
                  <a:gd name="T18" fmla="*/ 35 w 124"/>
                  <a:gd name="T19" fmla="*/ 21 h 32"/>
                  <a:gd name="T20" fmla="*/ 46 w 124"/>
                  <a:gd name="T21" fmla="*/ 20 h 32"/>
                  <a:gd name="T22" fmla="*/ 57 w 124"/>
                  <a:gd name="T23" fmla="*/ 20 h 32"/>
                  <a:gd name="T24" fmla="*/ 68 w 124"/>
                  <a:gd name="T25" fmla="*/ 20 h 32"/>
                  <a:gd name="T26" fmla="*/ 78 w 124"/>
                  <a:gd name="T27" fmla="*/ 21 h 32"/>
                  <a:gd name="T28" fmla="*/ 90 w 124"/>
                  <a:gd name="T29" fmla="*/ 23 h 32"/>
                  <a:gd name="T30" fmla="*/ 99 w 124"/>
                  <a:gd name="T31" fmla="*/ 27 h 32"/>
                  <a:gd name="T32" fmla="*/ 109 w 124"/>
                  <a:gd name="T33" fmla="*/ 31 h 32"/>
                  <a:gd name="T34" fmla="*/ 114 w 124"/>
                  <a:gd name="T35" fmla="*/ 32 h 32"/>
                  <a:gd name="T36" fmla="*/ 118 w 124"/>
                  <a:gd name="T37" fmla="*/ 31 h 32"/>
                  <a:gd name="T38" fmla="*/ 123 w 124"/>
                  <a:gd name="T39" fmla="*/ 30 h 32"/>
                  <a:gd name="T40" fmla="*/ 124 w 124"/>
                  <a:gd name="T41" fmla="*/ 25 h 32"/>
                  <a:gd name="T42" fmla="*/ 121 w 124"/>
                  <a:gd name="T43" fmla="*/ 20 h 32"/>
                  <a:gd name="T44" fmla="*/ 115 w 124"/>
                  <a:gd name="T45" fmla="*/ 15 h 32"/>
                  <a:gd name="T46" fmla="*/ 109 w 124"/>
                  <a:gd name="T47" fmla="*/ 12 h 32"/>
                  <a:gd name="T48" fmla="*/ 102 w 124"/>
                  <a:gd name="T49" fmla="*/ 8 h 32"/>
                  <a:gd name="T50" fmla="*/ 94 w 124"/>
                  <a:gd name="T51" fmla="*/ 6 h 32"/>
                  <a:gd name="T52" fmla="*/ 86 w 124"/>
                  <a:gd name="T53" fmla="*/ 5 h 32"/>
                  <a:gd name="T54" fmla="*/ 79 w 124"/>
                  <a:gd name="T55" fmla="*/ 2 h 32"/>
                  <a:gd name="T56" fmla="*/ 73 w 124"/>
                  <a:gd name="T57" fmla="*/ 0 h 32"/>
                  <a:gd name="T58" fmla="*/ 62 w 124"/>
                  <a:gd name="T59" fmla="*/ 1 h 32"/>
                  <a:gd name="T60" fmla="*/ 52 w 124"/>
                  <a:gd name="T61" fmla="*/ 1 h 32"/>
                  <a:gd name="T62" fmla="*/ 40 w 124"/>
                  <a:gd name="T63" fmla="*/ 1 h 32"/>
                  <a:gd name="T64" fmla="*/ 29 w 124"/>
                  <a:gd name="T65" fmla="*/ 2 h 32"/>
                  <a:gd name="T66" fmla="*/ 19 w 124"/>
                  <a:gd name="T67" fmla="*/ 4 h 32"/>
                  <a:gd name="T68" fmla="*/ 11 w 124"/>
                  <a:gd name="T69" fmla="*/ 6 h 32"/>
                  <a:gd name="T70" fmla="*/ 4 w 124"/>
                  <a:gd name="T71" fmla="*/ 10 h 32"/>
                  <a:gd name="T72" fmla="*/ 0 w 124"/>
                  <a:gd name="T7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32">
                    <a:moveTo>
                      <a:pt x="0" y="19"/>
                    </a:moveTo>
                    <a:lnTo>
                      <a:pt x="0" y="22"/>
                    </a:lnTo>
                    <a:lnTo>
                      <a:pt x="3" y="24"/>
                    </a:lnTo>
                    <a:lnTo>
                      <a:pt x="6" y="25"/>
                    </a:lnTo>
                    <a:lnTo>
                      <a:pt x="8" y="27"/>
                    </a:lnTo>
                    <a:lnTo>
                      <a:pt x="13" y="25"/>
                    </a:lnTo>
                    <a:lnTo>
                      <a:pt x="18" y="25"/>
                    </a:lnTo>
                    <a:lnTo>
                      <a:pt x="21" y="24"/>
                    </a:lnTo>
                    <a:lnTo>
                      <a:pt x="24" y="22"/>
                    </a:lnTo>
                    <a:lnTo>
                      <a:pt x="35" y="21"/>
                    </a:lnTo>
                    <a:lnTo>
                      <a:pt x="46" y="20"/>
                    </a:lnTo>
                    <a:lnTo>
                      <a:pt x="57" y="20"/>
                    </a:lnTo>
                    <a:lnTo>
                      <a:pt x="68" y="20"/>
                    </a:lnTo>
                    <a:lnTo>
                      <a:pt x="78" y="21"/>
                    </a:lnTo>
                    <a:lnTo>
                      <a:pt x="90" y="23"/>
                    </a:lnTo>
                    <a:lnTo>
                      <a:pt x="99" y="27"/>
                    </a:lnTo>
                    <a:lnTo>
                      <a:pt x="109" y="31"/>
                    </a:lnTo>
                    <a:lnTo>
                      <a:pt x="114" y="32"/>
                    </a:lnTo>
                    <a:lnTo>
                      <a:pt x="118" y="31"/>
                    </a:lnTo>
                    <a:lnTo>
                      <a:pt x="123" y="30"/>
                    </a:lnTo>
                    <a:lnTo>
                      <a:pt x="124" y="25"/>
                    </a:lnTo>
                    <a:lnTo>
                      <a:pt x="121" y="20"/>
                    </a:lnTo>
                    <a:lnTo>
                      <a:pt x="115" y="15"/>
                    </a:lnTo>
                    <a:lnTo>
                      <a:pt x="109" y="12"/>
                    </a:lnTo>
                    <a:lnTo>
                      <a:pt x="102" y="8"/>
                    </a:lnTo>
                    <a:lnTo>
                      <a:pt x="94" y="6"/>
                    </a:lnTo>
                    <a:lnTo>
                      <a:pt x="86" y="5"/>
                    </a:lnTo>
                    <a:lnTo>
                      <a:pt x="79" y="2"/>
                    </a:lnTo>
                    <a:lnTo>
                      <a:pt x="73" y="0"/>
                    </a:lnTo>
                    <a:lnTo>
                      <a:pt x="62" y="1"/>
                    </a:lnTo>
                    <a:lnTo>
                      <a:pt x="52" y="1"/>
                    </a:lnTo>
                    <a:lnTo>
                      <a:pt x="40" y="1"/>
                    </a:lnTo>
                    <a:lnTo>
                      <a:pt x="29" y="2"/>
                    </a:lnTo>
                    <a:lnTo>
                      <a:pt x="19" y="4"/>
                    </a:lnTo>
                    <a:lnTo>
                      <a:pt x="11" y="6"/>
                    </a:lnTo>
                    <a:lnTo>
                      <a:pt x="4" y="1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4" name="Freeform 204">
                <a:extLst>
                  <a:ext uri="{FF2B5EF4-FFF2-40B4-BE49-F238E27FC236}">
                    <a16:creationId xmlns:a16="http://schemas.microsoft.com/office/drawing/2014/main" id="{C34E8F91-A6A3-3039-BBAE-461DD52FC0D1}"/>
                  </a:ext>
                </a:extLst>
              </p:cNvPr>
              <p:cNvSpPr>
                <a:spLocks/>
              </p:cNvSpPr>
              <p:nvPr/>
            </p:nvSpPr>
            <p:spPr bwMode="auto">
              <a:xfrm>
                <a:off x="2178" y="2121"/>
                <a:ext cx="14" cy="4"/>
              </a:xfrm>
              <a:custGeom>
                <a:avLst/>
                <a:gdLst>
                  <a:gd name="T0" fmla="*/ 0 w 69"/>
                  <a:gd name="T1" fmla="*/ 9 h 22"/>
                  <a:gd name="T2" fmla="*/ 4 w 69"/>
                  <a:gd name="T3" fmla="*/ 16 h 22"/>
                  <a:gd name="T4" fmla="*/ 12 w 69"/>
                  <a:gd name="T5" fmla="*/ 19 h 22"/>
                  <a:gd name="T6" fmla="*/ 23 w 69"/>
                  <a:gd name="T7" fmla="*/ 20 h 22"/>
                  <a:gd name="T8" fmla="*/ 31 w 69"/>
                  <a:gd name="T9" fmla="*/ 22 h 22"/>
                  <a:gd name="T10" fmla="*/ 36 w 69"/>
                  <a:gd name="T11" fmla="*/ 21 h 22"/>
                  <a:gd name="T12" fmla="*/ 43 w 69"/>
                  <a:gd name="T13" fmla="*/ 21 h 22"/>
                  <a:gd name="T14" fmla="*/ 49 w 69"/>
                  <a:gd name="T15" fmla="*/ 21 h 22"/>
                  <a:gd name="T16" fmla="*/ 54 w 69"/>
                  <a:gd name="T17" fmla="*/ 20 h 22"/>
                  <a:gd name="T18" fmla="*/ 58 w 69"/>
                  <a:gd name="T19" fmla="*/ 20 h 22"/>
                  <a:gd name="T20" fmla="*/ 63 w 69"/>
                  <a:gd name="T21" fmla="*/ 18 h 22"/>
                  <a:gd name="T22" fmla="*/ 66 w 69"/>
                  <a:gd name="T23" fmla="*/ 14 h 22"/>
                  <a:gd name="T24" fmla="*/ 69 w 69"/>
                  <a:gd name="T25" fmla="*/ 8 h 22"/>
                  <a:gd name="T26" fmla="*/ 62 w 69"/>
                  <a:gd name="T27" fmla="*/ 4 h 22"/>
                  <a:gd name="T28" fmla="*/ 54 w 69"/>
                  <a:gd name="T29" fmla="*/ 0 h 22"/>
                  <a:gd name="T30" fmla="*/ 44 w 69"/>
                  <a:gd name="T31" fmla="*/ 0 h 22"/>
                  <a:gd name="T32" fmla="*/ 35 w 69"/>
                  <a:gd name="T33" fmla="*/ 0 h 22"/>
                  <a:gd name="T34" fmla="*/ 26 w 69"/>
                  <a:gd name="T35" fmla="*/ 1 h 22"/>
                  <a:gd name="T36" fmla="*/ 17 w 69"/>
                  <a:gd name="T37" fmla="*/ 4 h 22"/>
                  <a:gd name="T38" fmla="*/ 8 w 69"/>
                  <a:gd name="T39" fmla="*/ 7 h 22"/>
                  <a:gd name="T40" fmla="*/ 0 w 69"/>
                  <a:gd name="T41"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22">
                    <a:moveTo>
                      <a:pt x="0" y="9"/>
                    </a:moveTo>
                    <a:lnTo>
                      <a:pt x="4" y="16"/>
                    </a:lnTo>
                    <a:lnTo>
                      <a:pt x="12" y="19"/>
                    </a:lnTo>
                    <a:lnTo>
                      <a:pt x="23" y="20"/>
                    </a:lnTo>
                    <a:lnTo>
                      <a:pt x="31" y="22"/>
                    </a:lnTo>
                    <a:lnTo>
                      <a:pt x="36" y="21"/>
                    </a:lnTo>
                    <a:lnTo>
                      <a:pt x="43" y="21"/>
                    </a:lnTo>
                    <a:lnTo>
                      <a:pt x="49" y="21"/>
                    </a:lnTo>
                    <a:lnTo>
                      <a:pt x="54" y="20"/>
                    </a:lnTo>
                    <a:lnTo>
                      <a:pt x="58" y="20"/>
                    </a:lnTo>
                    <a:lnTo>
                      <a:pt x="63" y="18"/>
                    </a:lnTo>
                    <a:lnTo>
                      <a:pt x="66" y="14"/>
                    </a:lnTo>
                    <a:lnTo>
                      <a:pt x="69" y="8"/>
                    </a:lnTo>
                    <a:lnTo>
                      <a:pt x="62" y="4"/>
                    </a:lnTo>
                    <a:lnTo>
                      <a:pt x="54" y="0"/>
                    </a:lnTo>
                    <a:lnTo>
                      <a:pt x="44" y="0"/>
                    </a:lnTo>
                    <a:lnTo>
                      <a:pt x="35" y="0"/>
                    </a:lnTo>
                    <a:lnTo>
                      <a:pt x="26" y="1"/>
                    </a:lnTo>
                    <a:lnTo>
                      <a:pt x="17" y="4"/>
                    </a:lnTo>
                    <a:lnTo>
                      <a:pt x="8" y="7"/>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5" name="Freeform 205">
                <a:extLst>
                  <a:ext uri="{FF2B5EF4-FFF2-40B4-BE49-F238E27FC236}">
                    <a16:creationId xmlns:a16="http://schemas.microsoft.com/office/drawing/2014/main" id="{B11108B3-AAEE-2CCA-84E3-BDBFFC750059}"/>
                  </a:ext>
                </a:extLst>
              </p:cNvPr>
              <p:cNvSpPr>
                <a:spLocks/>
              </p:cNvSpPr>
              <p:nvPr/>
            </p:nvSpPr>
            <p:spPr bwMode="auto">
              <a:xfrm>
                <a:off x="2197" y="2131"/>
                <a:ext cx="11" cy="19"/>
              </a:xfrm>
              <a:custGeom>
                <a:avLst/>
                <a:gdLst>
                  <a:gd name="T0" fmla="*/ 44 w 55"/>
                  <a:gd name="T1" fmla="*/ 18 h 94"/>
                  <a:gd name="T2" fmla="*/ 47 w 55"/>
                  <a:gd name="T3" fmla="*/ 25 h 94"/>
                  <a:gd name="T4" fmla="*/ 51 w 55"/>
                  <a:gd name="T5" fmla="*/ 40 h 94"/>
                  <a:gd name="T6" fmla="*/ 55 w 55"/>
                  <a:gd name="T7" fmla="*/ 57 h 94"/>
                  <a:gd name="T8" fmla="*/ 55 w 55"/>
                  <a:gd name="T9" fmla="*/ 69 h 94"/>
                  <a:gd name="T10" fmla="*/ 52 w 55"/>
                  <a:gd name="T11" fmla="*/ 75 h 94"/>
                  <a:gd name="T12" fmla="*/ 50 w 55"/>
                  <a:gd name="T13" fmla="*/ 85 h 94"/>
                  <a:gd name="T14" fmla="*/ 45 w 55"/>
                  <a:gd name="T15" fmla="*/ 91 h 94"/>
                  <a:gd name="T16" fmla="*/ 41 w 55"/>
                  <a:gd name="T17" fmla="*/ 94 h 94"/>
                  <a:gd name="T18" fmla="*/ 34 w 55"/>
                  <a:gd name="T19" fmla="*/ 91 h 94"/>
                  <a:gd name="T20" fmla="*/ 27 w 55"/>
                  <a:gd name="T21" fmla="*/ 88 h 94"/>
                  <a:gd name="T22" fmla="*/ 23 w 55"/>
                  <a:gd name="T23" fmla="*/ 85 h 94"/>
                  <a:gd name="T24" fmla="*/ 20 w 55"/>
                  <a:gd name="T25" fmla="*/ 83 h 94"/>
                  <a:gd name="T26" fmla="*/ 4 w 55"/>
                  <a:gd name="T27" fmla="*/ 88 h 94"/>
                  <a:gd name="T28" fmla="*/ 0 w 55"/>
                  <a:gd name="T29" fmla="*/ 67 h 94"/>
                  <a:gd name="T30" fmla="*/ 25 w 55"/>
                  <a:gd name="T31" fmla="*/ 62 h 94"/>
                  <a:gd name="T32" fmla="*/ 25 w 55"/>
                  <a:gd name="T33" fmla="*/ 47 h 94"/>
                  <a:gd name="T34" fmla="*/ 27 w 55"/>
                  <a:gd name="T35" fmla="*/ 17 h 94"/>
                  <a:gd name="T36" fmla="*/ 33 w 55"/>
                  <a:gd name="T37" fmla="*/ 0 h 94"/>
                  <a:gd name="T38" fmla="*/ 44 w 55"/>
                  <a:gd name="T3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94">
                    <a:moveTo>
                      <a:pt x="44" y="18"/>
                    </a:moveTo>
                    <a:lnTo>
                      <a:pt x="47" y="25"/>
                    </a:lnTo>
                    <a:lnTo>
                      <a:pt x="51" y="40"/>
                    </a:lnTo>
                    <a:lnTo>
                      <a:pt x="55" y="57"/>
                    </a:lnTo>
                    <a:lnTo>
                      <a:pt x="55" y="69"/>
                    </a:lnTo>
                    <a:lnTo>
                      <a:pt x="52" y="75"/>
                    </a:lnTo>
                    <a:lnTo>
                      <a:pt x="50" y="85"/>
                    </a:lnTo>
                    <a:lnTo>
                      <a:pt x="45" y="91"/>
                    </a:lnTo>
                    <a:lnTo>
                      <a:pt x="41" y="94"/>
                    </a:lnTo>
                    <a:lnTo>
                      <a:pt x="34" y="91"/>
                    </a:lnTo>
                    <a:lnTo>
                      <a:pt x="27" y="88"/>
                    </a:lnTo>
                    <a:lnTo>
                      <a:pt x="23" y="85"/>
                    </a:lnTo>
                    <a:lnTo>
                      <a:pt x="20" y="83"/>
                    </a:lnTo>
                    <a:lnTo>
                      <a:pt x="4" y="88"/>
                    </a:lnTo>
                    <a:lnTo>
                      <a:pt x="0" y="67"/>
                    </a:lnTo>
                    <a:lnTo>
                      <a:pt x="25" y="62"/>
                    </a:lnTo>
                    <a:lnTo>
                      <a:pt x="25" y="47"/>
                    </a:lnTo>
                    <a:lnTo>
                      <a:pt x="27" y="17"/>
                    </a:lnTo>
                    <a:lnTo>
                      <a:pt x="33" y="0"/>
                    </a:lnTo>
                    <a:lnTo>
                      <a:pt x="4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6" name="Freeform 206">
                <a:extLst>
                  <a:ext uri="{FF2B5EF4-FFF2-40B4-BE49-F238E27FC236}">
                    <a16:creationId xmlns:a16="http://schemas.microsoft.com/office/drawing/2014/main" id="{03EED220-0DD0-5823-3E7B-EC2EAA4B935A}"/>
                  </a:ext>
                </a:extLst>
              </p:cNvPr>
              <p:cNvSpPr>
                <a:spLocks/>
              </p:cNvSpPr>
              <p:nvPr/>
            </p:nvSpPr>
            <p:spPr bwMode="auto">
              <a:xfrm>
                <a:off x="2195" y="2144"/>
                <a:ext cx="25" cy="12"/>
              </a:xfrm>
              <a:custGeom>
                <a:avLst/>
                <a:gdLst>
                  <a:gd name="T0" fmla="*/ 2 w 125"/>
                  <a:gd name="T1" fmla="*/ 24 h 57"/>
                  <a:gd name="T2" fmla="*/ 5 w 125"/>
                  <a:gd name="T3" fmla="*/ 29 h 57"/>
                  <a:gd name="T4" fmla="*/ 10 w 125"/>
                  <a:gd name="T5" fmla="*/ 31 h 57"/>
                  <a:gd name="T6" fmla="*/ 14 w 125"/>
                  <a:gd name="T7" fmla="*/ 34 h 57"/>
                  <a:gd name="T8" fmla="*/ 19 w 125"/>
                  <a:gd name="T9" fmla="*/ 34 h 57"/>
                  <a:gd name="T10" fmla="*/ 24 w 125"/>
                  <a:gd name="T11" fmla="*/ 35 h 57"/>
                  <a:gd name="T12" fmla="*/ 28 w 125"/>
                  <a:gd name="T13" fmla="*/ 37 h 57"/>
                  <a:gd name="T14" fmla="*/ 33 w 125"/>
                  <a:gd name="T15" fmla="*/ 39 h 57"/>
                  <a:gd name="T16" fmla="*/ 37 w 125"/>
                  <a:gd name="T17" fmla="*/ 44 h 57"/>
                  <a:gd name="T18" fmla="*/ 42 w 125"/>
                  <a:gd name="T19" fmla="*/ 45 h 57"/>
                  <a:gd name="T20" fmla="*/ 47 w 125"/>
                  <a:gd name="T21" fmla="*/ 47 h 57"/>
                  <a:gd name="T22" fmla="*/ 50 w 125"/>
                  <a:gd name="T23" fmla="*/ 50 h 57"/>
                  <a:gd name="T24" fmla="*/ 55 w 125"/>
                  <a:gd name="T25" fmla="*/ 52 h 57"/>
                  <a:gd name="T26" fmla="*/ 59 w 125"/>
                  <a:gd name="T27" fmla="*/ 54 h 57"/>
                  <a:gd name="T28" fmla="*/ 64 w 125"/>
                  <a:gd name="T29" fmla="*/ 57 h 57"/>
                  <a:gd name="T30" fmla="*/ 70 w 125"/>
                  <a:gd name="T31" fmla="*/ 57 h 57"/>
                  <a:gd name="T32" fmla="*/ 74 w 125"/>
                  <a:gd name="T33" fmla="*/ 55 h 57"/>
                  <a:gd name="T34" fmla="*/ 80 w 125"/>
                  <a:gd name="T35" fmla="*/ 53 h 57"/>
                  <a:gd name="T36" fmla="*/ 84 w 125"/>
                  <a:gd name="T37" fmla="*/ 52 h 57"/>
                  <a:gd name="T38" fmla="*/ 90 w 125"/>
                  <a:gd name="T39" fmla="*/ 51 h 57"/>
                  <a:gd name="T40" fmla="*/ 96 w 125"/>
                  <a:gd name="T41" fmla="*/ 50 h 57"/>
                  <a:gd name="T42" fmla="*/ 102 w 125"/>
                  <a:gd name="T43" fmla="*/ 49 h 57"/>
                  <a:gd name="T44" fmla="*/ 107 w 125"/>
                  <a:gd name="T45" fmla="*/ 47 h 57"/>
                  <a:gd name="T46" fmla="*/ 113 w 125"/>
                  <a:gd name="T47" fmla="*/ 46 h 57"/>
                  <a:gd name="T48" fmla="*/ 119 w 125"/>
                  <a:gd name="T49" fmla="*/ 45 h 57"/>
                  <a:gd name="T50" fmla="*/ 120 w 125"/>
                  <a:gd name="T51" fmla="*/ 39 h 57"/>
                  <a:gd name="T52" fmla="*/ 123 w 125"/>
                  <a:gd name="T53" fmla="*/ 35 h 57"/>
                  <a:gd name="T54" fmla="*/ 125 w 125"/>
                  <a:gd name="T55" fmla="*/ 29 h 57"/>
                  <a:gd name="T56" fmla="*/ 123 w 125"/>
                  <a:gd name="T57" fmla="*/ 24 h 57"/>
                  <a:gd name="T58" fmla="*/ 114 w 125"/>
                  <a:gd name="T59" fmla="*/ 23 h 57"/>
                  <a:gd name="T60" fmla="*/ 105 w 125"/>
                  <a:gd name="T61" fmla="*/ 26 h 57"/>
                  <a:gd name="T62" fmla="*/ 97 w 125"/>
                  <a:gd name="T63" fmla="*/ 29 h 57"/>
                  <a:gd name="T64" fmla="*/ 88 w 125"/>
                  <a:gd name="T65" fmla="*/ 33 h 57"/>
                  <a:gd name="T66" fmla="*/ 80 w 125"/>
                  <a:gd name="T67" fmla="*/ 36 h 57"/>
                  <a:gd name="T68" fmla="*/ 72 w 125"/>
                  <a:gd name="T69" fmla="*/ 38 h 57"/>
                  <a:gd name="T70" fmla="*/ 64 w 125"/>
                  <a:gd name="T71" fmla="*/ 37 h 57"/>
                  <a:gd name="T72" fmla="*/ 56 w 125"/>
                  <a:gd name="T73" fmla="*/ 33 h 57"/>
                  <a:gd name="T74" fmla="*/ 50 w 125"/>
                  <a:gd name="T75" fmla="*/ 30 h 57"/>
                  <a:gd name="T76" fmla="*/ 44 w 125"/>
                  <a:gd name="T77" fmla="*/ 27 h 57"/>
                  <a:gd name="T78" fmla="*/ 40 w 125"/>
                  <a:gd name="T79" fmla="*/ 23 h 57"/>
                  <a:gd name="T80" fmla="*/ 34 w 125"/>
                  <a:gd name="T81" fmla="*/ 20 h 57"/>
                  <a:gd name="T82" fmla="*/ 28 w 125"/>
                  <a:gd name="T83" fmla="*/ 18 h 57"/>
                  <a:gd name="T84" fmla="*/ 24 w 125"/>
                  <a:gd name="T85" fmla="*/ 16 h 57"/>
                  <a:gd name="T86" fmla="*/ 18 w 125"/>
                  <a:gd name="T87" fmla="*/ 18 h 57"/>
                  <a:gd name="T88" fmla="*/ 12 w 125"/>
                  <a:gd name="T89" fmla="*/ 21 h 57"/>
                  <a:gd name="T90" fmla="*/ 8 w 125"/>
                  <a:gd name="T91" fmla="*/ 16 h 57"/>
                  <a:gd name="T92" fmla="*/ 10 w 125"/>
                  <a:gd name="T93" fmla="*/ 11 h 57"/>
                  <a:gd name="T94" fmla="*/ 12 w 125"/>
                  <a:gd name="T95" fmla="*/ 5 h 57"/>
                  <a:gd name="T96" fmla="*/ 8 w 125"/>
                  <a:gd name="T97" fmla="*/ 0 h 57"/>
                  <a:gd name="T98" fmla="*/ 3 w 125"/>
                  <a:gd name="T99" fmla="*/ 5 h 57"/>
                  <a:gd name="T100" fmla="*/ 0 w 125"/>
                  <a:gd name="T101" fmla="*/ 12 h 57"/>
                  <a:gd name="T102" fmla="*/ 0 w 125"/>
                  <a:gd name="T103" fmla="*/ 18 h 57"/>
                  <a:gd name="T104" fmla="*/ 2 w 125"/>
                  <a:gd name="T105"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57">
                    <a:moveTo>
                      <a:pt x="2" y="24"/>
                    </a:moveTo>
                    <a:lnTo>
                      <a:pt x="5" y="29"/>
                    </a:lnTo>
                    <a:lnTo>
                      <a:pt x="10" y="31"/>
                    </a:lnTo>
                    <a:lnTo>
                      <a:pt x="14" y="34"/>
                    </a:lnTo>
                    <a:lnTo>
                      <a:pt x="19" y="34"/>
                    </a:lnTo>
                    <a:lnTo>
                      <a:pt x="24" y="35"/>
                    </a:lnTo>
                    <a:lnTo>
                      <a:pt x="28" y="37"/>
                    </a:lnTo>
                    <a:lnTo>
                      <a:pt x="33" y="39"/>
                    </a:lnTo>
                    <a:lnTo>
                      <a:pt x="37" y="44"/>
                    </a:lnTo>
                    <a:lnTo>
                      <a:pt x="42" y="45"/>
                    </a:lnTo>
                    <a:lnTo>
                      <a:pt x="47" y="47"/>
                    </a:lnTo>
                    <a:lnTo>
                      <a:pt x="50" y="50"/>
                    </a:lnTo>
                    <a:lnTo>
                      <a:pt x="55" y="52"/>
                    </a:lnTo>
                    <a:lnTo>
                      <a:pt x="59" y="54"/>
                    </a:lnTo>
                    <a:lnTo>
                      <a:pt x="64" y="57"/>
                    </a:lnTo>
                    <a:lnTo>
                      <a:pt x="70" y="57"/>
                    </a:lnTo>
                    <a:lnTo>
                      <a:pt x="74" y="55"/>
                    </a:lnTo>
                    <a:lnTo>
                      <a:pt x="80" y="53"/>
                    </a:lnTo>
                    <a:lnTo>
                      <a:pt x="84" y="52"/>
                    </a:lnTo>
                    <a:lnTo>
                      <a:pt x="90" y="51"/>
                    </a:lnTo>
                    <a:lnTo>
                      <a:pt x="96" y="50"/>
                    </a:lnTo>
                    <a:lnTo>
                      <a:pt x="102" y="49"/>
                    </a:lnTo>
                    <a:lnTo>
                      <a:pt x="107" y="47"/>
                    </a:lnTo>
                    <a:lnTo>
                      <a:pt x="113" y="46"/>
                    </a:lnTo>
                    <a:lnTo>
                      <a:pt x="119" y="45"/>
                    </a:lnTo>
                    <a:lnTo>
                      <a:pt x="120" y="39"/>
                    </a:lnTo>
                    <a:lnTo>
                      <a:pt x="123" y="35"/>
                    </a:lnTo>
                    <a:lnTo>
                      <a:pt x="125" y="29"/>
                    </a:lnTo>
                    <a:lnTo>
                      <a:pt x="123" y="24"/>
                    </a:lnTo>
                    <a:lnTo>
                      <a:pt x="114" y="23"/>
                    </a:lnTo>
                    <a:lnTo>
                      <a:pt x="105" y="26"/>
                    </a:lnTo>
                    <a:lnTo>
                      <a:pt x="97" y="29"/>
                    </a:lnTo>
                    <a:lnTo>
                      <a:pt x="88" y="33"/>
                    </a:lnTo>
                    <a:lnTo>
                      <a:pt x="80" y="36"/>
                    </a:lnTo>
                    <a:lnTo>
                      <a:pt x="72" y="38"/>
                    </a:lnTo>
                    <a:lnTo>
                      <a:pt x="64" y="37"/>
                    </a:lnTo>
                    <a:lnTo>
                      <a:pt x="56" y="33"/>
                    </a:lnTo>
                    <a:lnTo>
                      <a:pt x="50" y="30"/>
                    </a:lnTo>
                    <a:lnTo>
                      <a:pt x="44" y="27"/>
                    </a:lnTo>
                    <a:lnTo>
                      <a:pt x="40" y="23"/>
                    </a:lnTo>
                    <a:lnTo>
                      <a:pt x="34" y="20"/>
                    </a:lnTo>
                    <a:lnTo>
                      <a:pt x="28" y="18"/>
                    </a:lnTo>
                    <a:lnTo>
                      <a:pt x="24" y="16"/>
                    </a:lnTo>
                    <a:lnTo>
                      <a:pt x="18" y="18"/>
                    </a:lnTo>
                    <a:lnTo>
                      <a:pt x="12" y="21"/>
                    </a:lnTo>
                    <a:lnTo>
                      <a:pt x="8" y="16"/>
                    </a:lnTo>
                    <a:lnTo>
                      <a:pt x="10" y="11"/>
                    </a:lnTo>
                    <a:lnTo>
                      <a:pt x="12" y="5"/>
                    </a:lnTo>
                    <a:lnTo>
                      <a:pt x="8" y="0"/>
                    </a:lnTo>
                    <a:lnTo>
                      <a:pt x="3" y="5"/>
                    </a:lnTo>
                    <a:lnTo>
                      <a:pt x="0" y="12"/>
                    </a:lnTo>
                    <a:lnTo>
                      <a:pt x="0" y="18"/>
                    </a:lnTo>
                    <a:lnTo>
                      <a:pt x="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7" name="Freeform 207">
                <a:extLst>
                  <a:ext uri="{FF2B5EF4-FFF2-40B4-BE49-F238E27FC236}">
                    <a16:creationId xmlns:a16="http://schemas.microsoft.com/office/drawing/2014/main" id="{4391AC46-5243-43EF-39FC-F8337D666823}"/>
                  </a:ext>
                </a:extLst>
              </p:cNvPr>
              <p:cNvSpPr>
                <a:spLocks/>
              </p:cNvSpPr>
              <p:nvPr/>
            </p:nvSpPr>
            <p:spPr bwMode="auto">
              <a:xfrm>
                <a:off x="2175" y="2164"/>
                <a:ext cx="18" cy="19"/>
              </a:xfrm>
              <a:custGeom>
                <a:avLst/>
                <a:gdLst>
                  <a:gd name="T0" fmla="*/ 20 w 88"/>
                  <a:gd name="T1" fmla="*/ 21 h 93"/>
                  <a:gd name="T2" fmla="*/ 88 w 88"/>
                  <a:gd name="T3" fmla="*/ 75 h 93"/>
                  <a:gd name="T4" fmla="*/ 87 w 88"/>
                  <a:gd name="T5" fmla="*/ 76 h 93"/>
                  <a:gd name="T6" fmla="*/ 85 w 88"/>
                  <a:gd name="T7" fmla="*/ 79 h 93"/>
                  <a:gd name="T8" fmla="*/ 81 w 88"/>
                  <a:gd name="T9" fmla="*/ 84 h 93"/>
                  <a:gd name="T10" fmla="*/ 77 w 88"/>
                  <a:gd name="T11" fmla="*/ 87 h 93"/>
                  <a:gd name="T12" fmla="*/ 71 w 88"/>
                  <a:gd name="T13" fmla="*/ 92 h 93"/>
                  <a:gd name="T14" fmla="*/ 65 w 88"/>
                  <a:gd name="T15" fmla="*/ 93 h 93"/>
                  <a:gd name="T16" fmla="*/ 59 w 88"/>
                  <a:gd name="T17" fmla="*/ 92 h 93"/>
                  <a:gd name="T18" fmla="*/ 54 w 88"/>
                  <a:gd name="T19" fmla="*/ 87 h 93"/>
                  <a:gd name="T20" fmla="*/ 46 w 88"/>
                  <a:gd name="T21" fmla="*/ 77 h 93"/>
                  <a:gd name="T22" fmla="*/ 34 w 88"/>
                  <a:gd name="T23" fmla="*/ 60 h 93"/>
                  <a:gd name="T24" fmla="*/ 21 w 88"/>
                  <a:gd name="T25" fmla="*/ 40 h 93"/>
                  <a:gd name="T26" fmla="*/ 10 w 88"/>
                  <a:gd name="T27" fmla="*/ 22 h 93"/>
                  <a:gd name="T28" fmla="*/ 2 w 88"/>
                  <a:gd name="T29" fmla="*/ 7 h 93"/>
                  <a:gd name="T30" fmla="*/ 0 w 88"/>
                  <a:gd name="T31" fmla="*/ 0 h 93"/>
                  <a:gd name="T32" fmla="*/ 5 w 88"/>
                  <a:gd name="T33" fmla="*/ 4 h 93"/>
                  <a:gd name="T34" fmla="*/ 20 w 88"/>
                  <a:gd name="T35" fmla="*/ 2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93">
                    <a:moveTo>
                      <a:pt x="20" y="21"/>
                    </a:moveTo>
                    <a:lnTo>
                      <a:pt x="88" y="75"/>
                    </a:lnTo>
                    <a:lnTo>
                      <a:pt x="87" y="76"/>
                    </a:lnTo>
                    <a:lnTo>
                      <a:pt x="85" y="79"/>
                    </a:lnTo>
                    <a:lnTo>
                      <a:pt x="81" y="84"/>
                    </a:lnTo>
                    <a:lnTo>
                      <a:pt x="77" y="87"/>
                    </a:lnTo>
                    <a:lnTo>
                      <a:pt x="71" y="92"/>
                    </a:lnTo>
                    <a:lnTo>
                      <a:pt x="65" y="93"/>
                    </a:lnTo>
                    <a:lnTo>
                      <a:pt x="59" y="92"/>
                    </a:lnTo>
                    <a:lnTo>
                      <a:pt x="54" y="87"/>
                    </a:lnTo>
                    <a:lnTo>
                      <a:pt x="46" y="77"/>
                    </a:lnTo>
                    <a:lnTo>
                      <a:pt x="34" y="60"/>
                    </a:lnTo>
                    <a:lnTo>
                      <a:pt x="21" y="40"/>
                    </a:lnTo>
                    <a:lnTo>
                      <a:pt x="10" y="22"/>
                    </a:lnTo>
                    <a:lnTo>
                      <a:pt x="2" y="7"/>
                    </a:lnTo>
                    <a:lnTo>
                      <a:pt x="0" y="0"/>
                    </a:lnTo>
                    <a:lnTo>
                      <a:pt x="5" y="4"/>
                    </a:lnTo>
                    <a:lnTo>
                      <a:pt x="2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8" name="Freeform 208">
                <a:extLst>
                  <a:ext uri="{FF2B5EF4-FFF2-40B4-BE49-F238E27FC236}">
                    <a16:creationId xmlns:a16="http://schemas.microsoft.com/office/drawing/2014/main" id="{6673E9AE-C509-6E44-29D4-1481CC439FE9}"/>
                  </a:ext>
                </a:extLst>
              </p:cNvPr>
              <p:cNvSpPr>
                <a:spLocks/>
              </p:cNvSpPr>
              <p:nvPr/>
            </p:nvSpPr>
            <p:spPr bwMode="auto">
              <a:xfrm>
                <a:off x="2271" y="2172"/>
                <a:ext cx="42" cy="37"/>
              </a:xfrm>
              <a:custGeom>
                <a:avLst/>
                <a:gdLst>
                  <a:gd name="T0" fmla="*/ 207 w 211"/>
                  <a:gd name="T1" fmla="*/ 0 h 184"/>
                  <a:gd name="T2" fmla="*/ 202 w 211"/>
                  <a:gd name="T3" fmla="*/ 3 h 184"/>
                  <a:gd name="T4" fmla="*/ 188 w 211"/>
                  <a:gd name="T5" fmla="*/ 11 h 184"/>
                  <a:gd name="T6" fmla="*/ 168 w 211"/>
                  <a:gd name="T7" fmla="*/ 23 h 184"/>
                  <a:gd name="T8" fmla="*/ 144 w 211"/>
                  <a:gd name="T9" fmla="*/ 37 h 184"/>
                  <a:gd name="T10" fmla="*/ 120 w 211"/>
                  <a:gd name="T11" fmla="*/ 50 h 184"/>
                  <a:gd name="T12" fmla="*/ 96 w 211"/>
                  <a:gd name="T13" fmla="*/ 64 h 184"/>
                  <a:gd name="T14" fmla="*/ 77 w 211"/>
                  <a:gd name="T15" fmla="*/ 75 h 184"/>
                  <a:gd name="T16" fmla="*/ 63 w 211"/>
                  <a:gd name="T17" fmla="*/ 82 h 184"/>
                  <a:gd name="T18" fmla="*/ 54 w 211"/>
                  <a:gd name="T19" fmla="*/ 89 h 184"/>
                  <a:gd name="T20" fmla="*/ 44 w 211"/>
                  <a:gd name="T21" fmla="*/ 98 h 184"/>
                  <a:gd name="T22" fmla="*/ 32 w 211"/>
                  <a:gd name="T23" fmla="*/ 110 h 184"/>
                  <a:gd name="T24" fmla="*/ 23 w 211"/>
                  <a:gd name="T25" fmla="*/ 121 h 184"/>
                  <a:gd name="T26" fmla="*/ 14 w 211"/>
                  <a:gd name="T27" fmla="*/ 133 h 184"/>
                  <a:gd name="T28" fmla="*/ 7 w 211"/>
                  <a:gd name="T29" fmla="*/ 142 h 184"/>
                  <a:gd name="T30" fmla="*/ 2 w 211"/>
                  <a:gd name="T31" fmla="*/ 149 h 184"/>
                  <a:gd name="T32" fmla="*/ 0 w 211"/>
                  <a:gd name="T33" fmla="*/ 151 h 184"/>
                  <a:gd name="T34" fmla="*/ 0 w 211"/>
                  <a:gd name="T35" fmla="*/ 153 h 184"/>
                  <a:gd name="T36" fmla="*/ 2 w 211"/>
                  <a:gd name="T37" fmla="*/ 159 h 184"/>
                  <a:gd name="T38" fmla="*/ 6 w 211"/>
                  <a:gd name="T39" fmla="*/ 167 h 184"/>
                  <a:gd name="T40" fmla="*/ 13 w 211"/>
                  <a:gd name="T41" fmla="*/ 175 h 184"/>
                  <a:gd name="T42" fmla="*/ 21 w 211"/>
                  <a:gd name="T43" fmla="*/ 181 h 184"/>
                  <a:gd name="T44" fmla="*/ 33 w 211"/>
                  <a:gd name="T45" fmla="*/ 184 h 184"/>
                  <a:gd name="T46" fmla="*/ 48 w 211"/>
                  <a:gd name="T47" fmla="*/ 181 h 184"/>
                  <a:gd name="T48" fmla="*/ 68 w 211"/>
                  <a:gd name="T49" fmla="*/ 172 h 184"/>
                  <a:gd name="T50" fmla="*/ 87 w 211"/>
                  <a:gd name="T51" fmla="*/ 160 h 184"/>
                  <a:gd name="T52" fmla="*/ 105 w 211"/>
                  <a:gd name="T53" fmla="*/ 152 h 184"/>
                  <a:gd name="T54" fmla="*/ 120 w 211"/>
                  <a:gd name="T55" fmla="*/ 147 h 184"/>
                  <a:gd name="T56" fmla="*/ 133 w 211"/>
                  <a:gd name="T57" fmla="*/ 144 h 184"/>
                  <a:gd name="T58" fmla="*/ 144 w 211"/>
                  <a:gd name="T59" fmla="*/ 142 h 184"/>
                  <a:gd name="T60" fmla="*/ 152 w 211"/>
                  <a:gd name="T61" fmla="*/ 142 h 184"/>
                  <a:gd name="T62" fmla="*/ 159 w 211"/>
                  <a:gd name="T63" fmla="*/ 141 h 184"/>
                  <a:gd name="T64" fmla="*/ 164 w 211"/>
                  <a:gd name="T65" fmla="*/ 141 h 184"/>
                  <a:gd name="T66" fmla="*/ 170 w 211"/>
                  <a:gd name="T67" fmla="*/ 143 h 184"/>
                  <a:gd name="T68" fmla="*/ 178 w 211"/>
                  <a:gd name="T69" fmla="*/ 149 h 184"/>
                  <a:gd name="T70" fmla="*/ 187 w 211"/>
                  <a:gd name="T71" fmla="*/ 155 h 184"/>
                  <a:gd name="T72" fmla="*/ 196 w 211"/>
                  <a:gd name="T73" fmla="*/ 153 h 184"/>
                  <a:gd name="T74" fmla="*/ 204 w 211"/>
                  <a:gd name="T75" fmla="*/ 143 h 184"/>
                  <a:gd name="T76" fmla="*/ 210 w 211"/>
                  <a:gd name="T77" fmla="*/ 117 h 184"/>
                  <a:gd name="T78" fmla="*/ 211 w 211"/>
                  <a:gd name="T79" fmla="*/ 70 h 184"/>
                  <a:gd name="T80" fmla="*/ 207 w 211"/>
                  <a:gd name="T8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1" h="184">
                    <a:moveTo>
                      <a:pt x="207" y="0"/>
                    </a:moveTo>
                    <a:lnTo>
                      <a:pt x="202" y="3"/>
                    </a:lnTo>
                    <a:lnTo>
                      <a:pt x="188" y="11"/>
                    </a:lnTo>
                    <a:lnTo>
                      <a:pt x="168" y="23"/>
                    </a:lnTo>
                    <a:lnTo>
                      <a:pt x="144" y="37"/>
                    </a:lnTo>
                    <a:lnTo>
                      <a:pt x="120" y="50"/>
                    </a:lnTo>
                    <a:lnTo>
                      <a:pt x="96" y="64"/>
                    </a:lnTo>
                    <a:lnTo>
                      <a:pt x="77" y="75"/>
                    </a:lnTo>
                    <a:lnTo>
                      <a:pt x="63" y="82"/>
                    </a:lnTo>
                    <a:lnTo>
                      <a:pt x="54" y="89"/>
                    </a:lnTo>
                    <a:lnTo>
                      <a:pt x="44" y="98"/>
                    </a:lnTo>
                    <a:lnTo>
                      <a:pt x="32" y="110"/>
                    </a:lnTo>
                    <a:lnTo>
                      <a:pt x="23" y="121"/>
                    </a:lnTo>
                    <a:lnTo>
                      <a:pt x="14" y="133"/>
                    </a:lnTo>
                    <a:lnTo>
                      <a:pt x="7" y="142"/>
                    </a:lnTo>
                    <a:lnTo>
                      <a:pt x="2" y="149"/>
                    </a:lnTo>
                    <a:lnTo>
                      <a:pt x="0" y="151"/>
                    </a:lnTo>
                    <a:lnTo>
                      <a:pt x="0" y="153"/>
                    </a:lnTo>
                    <a:lnTo>
                      <a:pt x="2" y="159"/>
                    </a:lnTo>
                    <a:lnTo>
                      <a:pt x="6" y="167"/>
                    </a:lnTo>
                    <a:lnTo>
                      <a:pt x="13" y="175"/>
                    </a:lnTo>
                    <a:lnTo>
                      <a:pt x="21" y="181"/>
                    </a:lnTo>
                    <a:lnTo>
                      <a:pt x="33" y="184"/>
                    </a:lnTo>
                    <a:lnTo>
                      <a:pt x="48" y="181"/>
                    </a:lnTo>
                    <a:lnTo>
                      <a:pt x="68" y="172"/>
                    </a:lnTo>
                    <a:lnTo>
                      <a:pt x="87" y="160"/>
                    </a:lnTo>
                    <a:lnTo>
                      <a:pt x="105" y="152"/>
                    </a:lnTo>
                    <a:lnTo>
                      <a:pt x="120" y="147"/>
                    </a:lnTo>
                    <a:lnTo>
                      <a:pt x="133" y="144"/>
                    </a:lnTo>
                    <a:lnTo>
                      <a:pt x="144" y="142"/>
                    </a:lnTo>
                    <a:lnTo>
                      <a:pt x="152" y="142"/>
                    </a:lnTo>
                    <a:lnTo>
                      <a:pt x="159" y="141"/>
                    </a:lnTo>
                    <a:lnTo>
                      <a:pt x="164" y="141"/>
                    </a:lnTo>
                    <a:lnTo>
                      <a:pt x="170" y="143"/>
                    </a:lnTo>
                    <a:lnTo>
                      <a:pt x="178" y="149"/>
                    </a:lnTo>
                    <a:lnTo>
                      <a:pt x="187" y="155"/>
                    </a:lnTo>
                    <a:lnTo>
                      <a:pt x="196" y="153"/>
                    </a:lnTo>
                    <a:lnTo>
                      <a:pt x="204" y="143"/>
                    </a:lnTo>
                    <a:lnTo>
                      <a:pt x="210" y="117"/>
                    </a:lnTo>
                    <a:lnTo>
                      <a:pt x="211" y="70"/>
                    </a:lnTo>
                    <a:lnTo>
                      <a:pt x="2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69" name="Freeform 209">
                <a:extLst>
                  <a:ext uri="{FF2B5EF4-FFF2-40B4-BE49-F238E27FC236}">
                    <a16:creationId xmlns:a16="http://schemas.microsoft.com/office/drawing/2014/main" id="{46AA474B-815F-DE3F-1BE9-CEC169B1A5F8}"/>
                  </a:ext>
                </a:extLst>
              </p:cNvPr>
              <p:cNvSpPr>
                <a:spLocks/>
              </p:cNvSpPr>
              <p:nvPr/>
            </p:nvSpPr>
            <p:spPr bwMode="auto">
              <a:xfrm>
                <a:off x="2318" y="2034"/>
                <a:ext cx="12" cy="13"/>
              </a:xfrm>
              <a:custGeom>
                <a:avLst/>
                <a:gdLst>
                  <a:gd name="T0" fmla="*/ 62 w 62"/>
                  <a:gd name="T1" fmla="*/ 45 h 65"/>
                  <a:gd name="T2" fmla="*/ 40 w 62"/>
                  <a:gd name="T3" fmla="*/ 65 h 65"/>
                  <a:gd name="T4" fmla="*/ 39 w 62"/>
                  <a:gd name="T5" fmla="*/ 63 h 65"/>
                  <a:gd name="T6" fmla="*/ 37 w 62"/>
                  <a:gd name="T7" fmla="*/ 57 h 65"/>
                  <a:gd name="T8" fmla="*/ 37 w 62"/>
                  <a:gd name="T9" fmla="*/ 50 h 65"/>
                  <a:gd name="T10" fmla="*/ 40 w 62"/>
                  <a:gd name="T11" fmla="*/ 45 h 65"/>
                  <a:gd name="T12" fmla="*/ 41 w 62"/>
                  <a:gd name="T13" fmla="*/ 40 h 65"/>
                  <a:gd name="T14" fmla="*/ 36 w 62"/>
                  <a:gd name="T15" fmla="*/ 35 h 65"/>
                  <a:gd name="T16" fmla="*/ 28 w 62"/>
                  <a:gd name="T17" fmla="*/ 34 h 65"/>
                  <a:gd name="T18" fmla="*/ 17 w 62"/>
                  <a:gd name="T19" fmla="*/ 38 h 65"/>
                  <a:gd name="T20" fmla="*/ 13 w 62"/>
                  <a:gd name="T21" fmla="*/ 41 h 65"/>
                  <a:gd name="T22" fmla="*/ 7 w 62"/>
                  <a:gd name="T23" fmla="*/ 43 h 65"/>
                  <a:gd name="T24" fmla="*/ 2 w 62"/>
                  <a:gd name="T25" fmla="*/ 43 h 65"/>
                  <a:gd name="T26" fmla="*/ 0 w 62"/>
                  <a:gd name="T27" fmla="*/ 42 h 65"/>
                  <a:gd name="T28" fmla="*/ 0 w 62"/>
                  <a:gd name="T29" fmla="*/ 39 h 65"/>
                  <a:gd name="T30" fmla="*/ 2 w 62"/>
                  <a:gd name="T31" fmla="*/ 34 h 65"/>
                  <a:gd name="T32" fmla="*/ 10 w 62"/>
                  <a:gd name="T33" fmla="*/ 26 h 65"/>
                  <a:gd name="T34" fmla="*/ 22 w 62"/>
                  <a:gd name="T35" fmla="*/ 15 h 65"/>
                  <a:gd name="T36" fmla="*/ 35 w 62"/>
                  <a:gd name="T37" fmla="*/ 6 h 65"/>
                  <a:gd name="T38" fmla="*/ 45 w 62"/>
                  <a:gd name="T39" fmla="*/ 1 h 65"/>
                  <a:gd name="T40" fmla="*/ 51 w 62"/>
                  <a:gd name="T41" fmla="*/ 0 h 65"/>
                  <a:gd name="T42" fmla="*/ 55 w 62"/>
                  <a:gd name="T43" fmla="*/ 1 h 65"/>
                  <a:gd name="T44" fmla="*/ 59 w 62"/>
                  <a:gd name="T45" fmla="*/ 4 h 65"/>
                  <a:gd name="T46" fmla="*/ 60 w 62"/>
                  <a:gd name="T47" fmla="*/ 8 h 65"/>
                  <a:gd name="T48" fmla="*/ 60 w 62"/>
                  <a:gd name="T49" fmla="*/ 11 h 65"/>
                  <a:gd name="T50" fmla="*/ 60 w 62"/>
                  <a:gd name="T51" fmla="*/ 12 h 65"/>
                  <a:gd name="T52" fmla="*/ 62 w 62"/>
                  <a:gd name="T53" fmla="*/ 4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65">
                    <a:moveTo>
                      <a:pt x="62" y="45"/>
                    </a:moveTo>
                    <a:lnTo>
                      <a:pt x="40" y="65"/>
                    </a:lnTo>
                    <a:lnTo>
                      <a:pt x="39" y="63"/>
                    </a:lnTo>
                    <a:lnTo>
                      <a:pt x="37" y="57"/>
                    </a:lnTo>
                    <a:lnTo>
                      <a:pt x="37" y="50"/>
                    </a:lnTo>
                    <a:lnTo>
                      <a:pt x="40" y="45"/>
                    </a:lnTo>
                    <a:lnTo>
                      <a:pt x="41" y="40"/>
                    </a:lnTo>
                    <a:lnTo>
                      <a:pt x="36" y="35"/>
                    </a:lnTo>
                    <a:lnTo>
                      <a:pt x="28" y="34"/>
                    </a:lnTo>
                    <a:lnTo>
                      <a:pt x="17" y="38"/>
                    </a:lnTo>
                    <a:lnTo>
                      <a:pt x="13" y="41"/>
                    </a:lnTo>
                    <a:lnTo>
                      <a:pt x="7" y="43"/>
                    </a:lnTo>
                    <a:lnTo>
                      <a:pt x="2" y="43"/>
                    </a:lnTo>
                    <a:lnTo>
                      <a:pt x="0" y="42"/>
                    </a:lnTo>
                    <a:lnTo>
                      <a:pt x="0" y="39"/>
                    </a:lnTo>
                    <a:lnTo>
                      <a:pt x="2" y="34"/>
                    </a:lnTo>
                    <a:lnTo>
                      <a:pt x="10" y="26"/>
                    </a:lnTo>
                    <a:lnTo>
                      <a:pt x="22" y="15"/>
                    </a:lnTo>
                    <a:lnTo>
                      <a:pt x="35" y="6"/>
                    </a:lnTo>
                    <a:lnTo>
                      <a:pt x="45" y="1"/>
                    </a:lnTo>
                    <a:lnTo>
                      <a:pt x="51" y="0"/>
                    </a:lnTo>
                    <a:lnTo>
                      <a:pt x="55" y="1"/>
                    </a:lnTo>
                    <a:lnTo>
                      <a:pt x="59" y="4"/>
                    </a:lnTo>
                    <a:lnTo>
                      <a:pt x="60" y="8"/>
                    </a:lnTo>
                    <a:lnTo>
                      <a:pt x="60" y="11"/>
                    </a:lnTo>
                    <a:lnTo>
                      <a:pt x="60" y="12"/>
                    </a:lnTo>
                    <a:lnTo>
                      <a:pt x="62"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0" name="Freeform 210">
                <a:extLst>
                  <a:ext uri="{FF2B5EF4-FFF2-40B4-BE49-F238E27FC236}">
                    <a16:creationId xmlns:a16="http://schemas.microsoft.com/office/drawing/2014/main" id="{349FA304-C11A-9A12-062F-786A89A93A42}"/>
                  </a:ext>
                </a:extLst>
              </p:cNvPr>
              <p:cNvSpPr>
                <a:spLocks/>
              </p:cNvSpPr>
              <p:nvPr/>
            </p:nvSpPr>
            <p:spPr bwMode="auto">
              <a:xfrm>
                <a:off x="2355" y="2039"/>
                <a:ext cx="14" cy="7"/>
              </a:xfrm>
              <a:custGeom>
                <a:avLst/>
                <a:gdLst>
                  <a:gd name="T0" fmla="*/ 7 w 72"/>
                  <a:gd name="T1" fmla="*/ 7 h 34"/>
                  <a:gd name="T2" fmla="*/ 13 w 72"/>
                  <a:gd name="T3" fmla="*/ 10 h 34"/>
                  <a:gd name="T4" fmla="*/ 23 w 72"/>
                  <a:gd name="T5" fmla="*/ 15 h 34"/>
                  <a:gd name="T6" fmla="*/ 34 w 72"/>
                  <a:gd name="T7" fmla="*/ 21 h 34"/>
                  <a:gd name="T8" fmla="*/ 47 w 72"/>
                  <a:gd name="T9" fmla="*/ 25 h 34"/>
                  <a:gd name="T10" fmla="*/ 58 w 72"/>
                  <a:gd name="T11" fmla="*/ 30 h 34"/>
                  <a:gd name="T12" fmla="*/ 66 w 72"/>
                  <a:gd name="T13" fmla="*/ 32 h 34"/>
                  <a:gd name="T14" fmla="*/ 72 w 72"/>
                  <a:gd name="T15" fmla="*/ 34 h 34"/>
                  <a:gd name="T16" fmla="*/ 72 w 72"/>
                  <a:gd name="T17" fmla="*/ 33 h 34"/>
                  <a:gd name="T18" fmla="*/ 66 w 72"/>
                  <a:gd name="T19" fmla="*/ 28 h 34"/>
                  <a:gd name="T20" fmla="*/ 59 w 72"/>
                  <a:gd name="T21" fmla="*/ 20 h 34"/>
                  <a:gd name="T22" fmla="*/ 51 w 72"/>
                  <a:gd name="T23" fmla="*/ 11 h 34"/>
                  <a:gd name="T24" fmla="*/ 40 w 72"/>
                  <a:gd name="T25" fmla="*/ 7 h 34"/>
                  <a:gd name="T26" fmla="*/ 32 w 72"/>
                  <a:gd name="T27" fmla="*/ 6 h 34"/>
                  <a:gd name="T28" fmla="*/ 24 w 72"/>
                  <a:gd name="T29" fmla="*/ 3 h 34"/>
                  <a:gd name="T30" fmla="*/ 16 w 72"/>
                  <a:gd name="T31" fmla="*/ 2 h 34"/>
                  <a:gd name="T32" fmla="*/ 8 w 72"/>
                  <a:gd name="T33" fmla="*/ 1 h 34"/>
                  <a:gd name="T34" fmla="*/ 2 w 72"/>
                  <a:gd name="T35" fmla="*/ 0 h 34"/>
                  <a:gd name="T36" fmla="*/ 0 w 72"/>
                  <a:gd name="T37" fmla="*/ 1 h 34"/>
                  <a:gd name="T38" fmla="*/ 1 w 72"/>
                  <a:gd name="T39" fmla="*/ 2 h 34"/>
                  <a:gd name="T40" fmla="*/ 7 w 72"/>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34">
                    <a:moveTo>
                      <a:pt x="7" y="7"/>
                    </a:moveTo>
                    <a:lnTo>
                      <a:pt x="13" y="10"/>
                    </a:lnTo>
                    <a:lnTo>
                      <a:pt x="23" y="15"/>
                    </a:lnTo>
                    <a:lnTo>
                      <a:pt x="34" y="21"/>
                    </a:lnTo>
                    <a:lnTo>
                      <a:pt x="47" y="25"/>
                    </a:lnTo>
                    <a:lnTo>
                      <a:pt x="58" y="30"/>
                    </a:lnTo>
                    <a:lnTo>
                      <a:pt x="66" y="32"/>
                    </a:lnTo>
                    <a:lnTo>
                      <a:pt x="72" y="34"/>
                    </a:lnTo>
                    <a:lnTo>
                      <a:pt x="72" y="33"/>
                    </a:lnTo>
                    <a:lnTo>
                      <a:pt x="66" y="28"/>
                    </a:lnTo>
                    <a:lnTo>
                      <a:pt x="59" y="20"/>
                    </a:lnTo>
                    <a:lnTo>
                      <a:pt x="51" y="11"/>
                    </a:lnTo>
                    <a:lnTo>
                      <a:pt x="40" y="7"/>
                    </a:lnTo>
                    <a:lnTo>
                      <a:pt x="32" y="6"/>
                    </a:lnTo>
                    <a:lnTo>
                      <a:pt x="24" y="3"/>
                    </a:lnTo>
                    <a:lnTo>
                      <a:pt x="16" y="2"/>
                    </a:lnTo>
                    <a:lnTo>
                      <a:pt x="8" y="1"/>
                    </a:lnTo>
                    <a:lnTo>
                      <a:pt x="2" y="0"/>
                    </a:lnTo>
                    <a:lnTo>
                      <a:pt x="0" y="1"/>
                    </a:lnTo>
                    <a:lnTo>
                      <a:pt x="1" y="2"/>
                    </a:lnTo>
                    <a:lnTo>
                      <a:pt x="7"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1" name="Freeform 211">
                <a:extLst>
                  <a:ext uri="{FF2B5EF4-FFF2-40B4-BE49-F238E27FC236}">
                    <a16:creationId xmlns:a16="http://schemas.microsoft.com/office/drawing/2014/main" id="{E4239362-B6BF-0B80-B040-35FA8A28EB5E}"/>
                  </a:ext>
                </a:extLst>
              </p:cNvPr>
              <p:cNvSpPr>
                <a:spLocks/>
              </p:cNvSpPr>
              <p:nvPr/>
            </p:nvSpPr>
            <p:spPr bwMode="auto">
              <a:xfrm>
                <a:off x="2051" y="2120"/>
                <a:ext cx="4" cy="9"/>
              </a:xfrm>
              <a:custGeom>
                <a:avLst/>
                <a:gdLst>
                  <a:gd name="T0" fmla="*/ 21 w 21"/>
                  <a:gd name="T1" fmla="*/ 0 h 46"/>
                  <a:gd name="T2" fmla="*/ 19 w 21"/>
                  <a:gd name="T3" fmla="*/ 46 h 46"/>
                  <a:gd name="T4" fmla="*/ 0 w 21"/>
                  <a:gd name="T5" fmla="*/ 41 h 46"/>
                  <a:gd name="T6" fmla="*/ 21 w 21"/>
                  <a:gd name="T7" fmla="*/ 0 h 46"/>
                </a:gdLst>
                <a:ahLst/>
                <a:cxnLst>
                  <a:cxn ang="0">
                    <a:pos x="T0" y="T1"/>
                  </a:cxn>
                  <a:cxn ang="0">
                    <a:pos x="T2" y="T3"/>
                  </a:cxn>
                  <a:cxn ang="0">
                    <a:pos x="T4" y="T5"/>
                  </a:cxn>
                  <a:cxn ang="0">
                    <a:pos x="T6" y="T7"/>
                  </a:cxn>
                </a:cxnLst>
                <a:rect l="0" t="0" r="r" b="b"/>
                <a:pathLst>
                  <a:path w="21" h="46">
                    <a:moveTo>
                      <a:pt x="21" y="0"/>
                    </a:moveTo>
                    <a:lnTo>
                      <a:pt x="19" y="46"/>
                    </a:lnTo>
                    <a:lnTo>
                      <a:pt x="0" y="41"/>
                    </a:lnTo>
                    <a:lnTo>
                      <a:pt x="21" y="0"/>
                    </a:lnTo>
                    <a:close/>
                  </a:path>
                </a:pathLst>
              </a:custGeom>
              <a:solidFill>
                <a:srgbClr val="7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2" name="Freeform 212">
                <a:extLst>
                  <a:ext uri="{FF2B5EF4-FFF2-40B4-BE49-F238E27FC236}">
                    <a16:creationId xmlns:a16="http://schemas.microsoft.com/office/drawing/2014/main" id="{CD28610A-2EC3-62B0-2117-864232C0BD12}"/>
                  </a:ext>
                </a:extLst>
              </p:cNvPr>
              <p:cNvSpPr>
                <a:spLocks/>
              </p:cNvSpPr>
              <p:nvPr/>
            </p:nvSpPr>
            <p:spPr bwMode="auto">
              <a:xfrm>
                <a:off x="2091" y="1957"/>
                <a:ext cx="10" cy="23"/>
              </a:xfrm>
              <a:custGeom>
                <a:avLst/>
                <a:gdLst>
                  <a:gd name="T0" fmla="*/ 40 w 49"/>
                  <a:gd name="T1" fmla="*/ 25 h 111"/>
                  <a:gd name="T2" fmla="*/ 37 w 49"/>
                  <a:gd name="T3" fmla="*/ 34 h 111"/>
                  <a:gd name="T4" fmla="*/ 30 w 49"/>
                  <a:gd name="T5" fmla="*/ 57 h 111"/>
                  <a:gd name="T6" fmla="*/ 22 w 49"/>
                  <a:gd name="T7" fmla="*/ 84 h 111"/>
                  <a:gd name="T8" fmla="*/ 19 w 49"/>
                  <a:gd name="T9" fmla="*/ 102 h 111"/>
                  <a:gd name="T10" fmla="*/ 15 w 49"/>
                  <a:gd name="T11" fmla="*/ 110 h 111"/>
                  <a:gd name="T12" fmla="*/ 7 w 49"/>
                  <a:gd name="T13" fmla="*/ 111 h 111"/>
                  <a:gd name="T14" fmla="*/ 0 w 49"/>
                  <a:gd name="T15" fmla="*/ 105 h 111"/>
                  <a:gd name="T16" fmla="*/ 3 w 49"/>
                  <a:gd name="T17" fmla="*/ 93 h 111"/>
                  <a:gd name="T18" fmla="*/ 10 w 49"/>
                  <a:gd name="T19" fmla="*/ 74 h 111"/>
                  <a:gd name="T20" fmla="*/ 18 w 49"/>
                  <a:gd name="T21" fmla="*/ 55 h 111"/>
                  <a:gd name="T22" fmla="*/ 22 w 49"/>
                  <a:gd name="T23" fmla="*/ 39 h 111"/>
                  <a:gd name="T24" fmla="*/ 24 w 49"/>
                  <a:gd name="T25" fmla="*/ 32 h 111"/>
                  <a:gd name="T26" fmla="*/ 5 w 49"/>
                  <a:gd name="T27" fmla="*/ 49 h 111"/>
                  <a:gd name="T28" fmla="*/ 6 w 49"/>
                  <a:gd name="T29" fmla="*/ 43 h 111"/>
                  <a:gd name="T30" fmla="*/ 11 w 49"/>
                  <a:gd name="T31" fmla="*/ 30 h 111"/>
                  <a:gd name="T32" fmla="*/ 16 w 49"/>
                  <a:gd name="T33" fmla="*/ 14 h 111"/>
                  <a:gd name="T34" fmla="*/ 23 w 49"/>
                  <a:gd name="T35" fmla="*/ 2 h 111"/>
                  <a:gd name="T36" fmla="*/ 29 w 49"/>
                  <a:gd name="T37" fmla="*/ 0 h 111"/>
                  <a:gd name="T38" fmla="*/ 30 w 49"/>
                  <a:gd name="T39" fmla="*/ 4 h 111"/>
                  <a:gd name="T40" fmla="*/ 30 w 49"/>
                  <a:gd name="T41" fmla="*/ 11 h 111"/>
                  <a:gd name="T42" fmla="*/ 30 w 49"/>
                  <a:gd name="T43" fmla="*/ 15 h 111"/>
                  <a:gd name="T44" fmla="*/ 35 w 49"/>
                  <a:gd name="T45" fmla="*/ 11 h 111"/>
                  <a:gd name="T46" fmla="*/ 44 w 49"/>
                  <a:gd name="T47" fmla="*/ 6 h 111"/>
                  <a:gd name="T48" fmla="*/ 49 w 49"/>
                  <a:gd name="T49" fmla="*/ 8 h 111"/>
                  <a:gd name="T50" fmla="*/ 40 w 49"/>
                  <a:gd name="T51" fmla="*/ 2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111">
                    <a:moveTo>
                      <a:pt x="40" y="25"/>
                    </a:moveTo>
                    <a:lnTo>
                      <a:pt x="37" y="34"/>
                    </a:lnTo>
                    <a:lnTo>
                      <a:pt x="30" y="57"/>
                    </a:lnTo>
                    <a:lnTo>
                      <a:pt x="22" y="84"/>
                    </a:lnTo>
                    <a:lnTo>
                      <a:pt x="19" y="102"/>
                    </a:lnTo>
                    <a:lnTo>
                      <a:pt x="15" y="110"/>
                    </a:lnTo>
                    <a:lnTo>
                      <a:pt x="7" y="111"/>
                    </a:lnTo>
                    <a:lnTo>
                      <a:pt x="0" y="105"/>
                    </a:lnTo>
                    <a:lnTo>
                      <a:pt x="3" y="93"/>
                    </a:lnTo>
                    <a:lnTo>
                      <a:pt x="10" y="74"/>
                    </a:lnTo>
                    <a:lnTo>
                      <a:pt x="18" y="55"/>
                    </a:lnTo>
                    <a:lnTo>
                      <a:pt x="22" y="39"/>
                    </a:lnTo>
                    <a:lnTo>
                      <a:pt x="24" y="32"/>
                    </a:lnTo>
                    <a:lnTo>
                      <a:pt x="5" y="49"/>
                    </a:lnTo>
                    <a:lnTo>
                      <a:pt x="6" y="43"/>
                    </a:lnTo>
                    <a:lnTo>
                      <a:pt x="11" y="30"/>
                    </a:lnTo>
                    <a:lnTo>
                      <a:pt x="16" y="14"/>
                    </a:lnTo>
                    <a:lnTo>
                      <a:pt x="23" y="2"/>
                    </a:lnTo>
                    <a:lnTo>
                      <a:pt x="29" y="0"/>
                    </a:lnTo>
                    <a:lnTo>
                      <a:pt x="30" y="4"/>
                    </a:lnTo>
                    <a:lnTo>
                      <a:pt x="30" y="11"/>
                    </a:lnTo>
                    <a:lnTo>
                      <a:pt x="30" y="15"/>
                    </a:lnTo>
                    <a:lnTo>
                      <a:pt x="35" y="11"/>
                    </a:lnTo>
                    <a:lnTo>
                      <a:pt x="44" y="6"/>
                    </a:lnTo>
                    <a:lnTo>
                      <a:pt x="49" y="8"/>
                    </a:lnTo>
                    <a:lnTo>
                      <a:pt x="4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3" name="Freeform 213">
                <a:extLst>
                  <a:ext uri="{FF2B5EF4-FFF2-40B4-BE49-F238E27FC236}">
                    <a16:creationId xmlns:a16="http://schemas.microsoft.com/office/drawing/2014/main" id="{EEE1897A-B940-1FE0-9C6C-6040D9DD477E}"/>
                  </a:ext>
                </a:extLst>
              </p:cNvPr>
              <p:cNvSpPr>
                <a:spLocks/>
              </p:cNvSpPr>
              <p:nvPr/>
            </p:nvSpPr>
            <p:spPr bwMode="auto">
              <a:xfrm>
                <a:off x="2108" y="1950"/>
                <a:ext cx="18" cy="8"/>
              </a:xfrm>
              <a:custGeom>
                <a:avLst/>
                <a:gdLst>
                  <a:gd name="T0" fmla="*/ 37 w 89"/>
                  <a:gd name="T1" fmla="*/ 11 h 40"/>
                  <a:gd name="T2" fmla="*/ 38 w 89"/>
                  <a:gd name="T3" fmla="*/ 12 h 40"/>
                  <a:gd name="T4" fmla="*/ 41 w 89"/>
                  <a:gd name="T5" fmla="*/ 15 h 40"/>
                  <a:gd name="T6" fmla="*/ 47 w 89"/>
                  <a:gd name="T7" fmla="*/ 20 h 40"/>
                  <a:gd name="T8" fmla="*/ 54 w 89"/>
                  <a:gd name="T9" fmla="*/ 25 h 40"/>
                  <a:gd name="T10" fmla="*/ 61 w 89"/>
                  <a:gd name="T11" fmla="*/ 31 h 40"/>
                  <a:gd name="T12" fmla="*/ 68 w 89"/>
                  <a:gd name="T13" fmla="*/ 36 h 40"/>
                  <a:gd name="T14" fmla="*/ 74 w 89"/>
                  <a:gd name="T15" fmla="*/ 39 h 40"/>
                  <a:gd name="T16" fmla="*/ 80 w 89"/>
                  <a:gd name="T17" fmla="*/ 40 h 40"/>
                  <a:gd name="T18" fmla="*/ 87 w 89"/>
                  <a:gd name="T19" fmla="*/ 37 h 40"/>
                  <a:gd name="T20" fmla="*/ 89 w 89"/>
                  <a:gd name="T21" fmla="*/ 30 h 40"/>
                  <a:gd name="T22" fmla="*/ 86 w 89"/>
                  <a:gd name="T23" fmla="*/ 22 h 40"/>
                  <a:gd name="T24" fmla="*/ 80 w 89"/>
                  <a:gd name="T25" fmla="*/ 16 h 40"/>
                  <a:gd name="T26" fmla="*/ 76 w 89"/>
                  <a:gd name="T27" fmla="*/ 15 h 40"/>
                  <a:gd name="T28" fmla="*/ 70 w 89"/>
                  <a:gd name="T29" fmla="*/ 13 h 40"/>
                  <a:gd name="T30" fmla="*/ 64 w 89"/>
                  <a:gd name="T31" fmla="*/ 9 h 40"/>
                  <a:gd name="T32" fmla="*/ 57 w 89"/>
                  <a:gd name="T33" fmla="*/ 6 h 40"/>
                  <a:gd name="T34" fmla="*/ 49 w 89"/>
                  <a:gd name="T35" fmla="*/ 4 h 40"/>
                  <a:gd name="T36" fmla="*/ 42 w 89"/>
                  <a:gd name="T37" fmla="*/ 1 h 40"/>
                  <a:gd name="T38" fmla="*/ 34 w 89"/>
                  <a:gd name="T39" fmla="*/ 0 h 40"/>
                  <a:gd name="T40" fmla="*/ 26 w 89"/>
                  <a:gd name="T41" fmla="*/ 1 h 40"/>
                  <a:gd name="T42" fmla="*/ 14 w 89"/>
                  <a:gd name="T43" fmla="*/ 5 h 40"/>
                  <a:gd name="T44" fmla="*/ 6 w 89"/>
                  <a:gd name="T45" fmla="*/ 8 h 40"/>
                  <a:gd name="T46" fmla="*/ 1 w 89"/>
                  <a:gd name="T47" fmla="*/ 11 h 40"/>
                  <a:gd name="T48" fmla="*/ 0 w 89"/>
                  <a:gd name="T49" fmla="*/ 12 h 40"/>
                  <a:gd name="T50" fmla="*/ 37 w 89"/>
                  <a:gd name="T5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40">
                    <a:moveTo>
                      <a:pt x="37" y="11"/>
                    </a:moveTo>
                    <a:lnTo>
                      <a:pt x="38" y="12"/>
                    </a:lnTo>
                    <a:lnTo>
                      <a:pt x="41" y="15"/>
                    </a:lnTo>
                    <a:lnTo>
                      <a:pt x="47" y="20"/>
                    </a:lnTo>
                    <a:lnTo>
                      <a:pt x="54" y="25"/>
                    </a:lnTo>
                    <a:lnTo>
                      <a:pt x="61" y="31"/>
                    </a:lnTo>
                    <a:lnTo>
                      <a:pt x="68" y="36"/>
                    </a:lnTo>
                    <a:lnTo>
                      <a:pt x="74" y="39"/>
                    </a:lnTo>
                    <a:lnTo>
                      <a:pt x="80" y="40"/>
                    </a:lnTo>
                    <a:lnTo>
                      <a:pt x="87" y="37"/>
                    </a:lnTo>
                    <a:lnTo>
                      <a:pt x="89" y="30"/>
                    </a:lnTo>
                    <a:lnTo>
                      <a:pt x="86" y="22"/>
                    </a:lnTo>
                    <a:lnTo>
                      <a:pt x="80" y="16"/>
                    </a:lnTo>
                    <a:lnTo>
                      <a:pt x="76" y="15"/>
                    </a:lnTo>
                    <a:lnTo>
                      <a:pt x="70" y="13"/>
                    </a:lnTo>
                    <a:lnTo>
                      <a:pt x="64" y="9"/>
                    </a:lnTo>
                    <a:lnTo>
                      <a:pt x="57" y="6"/>
                    </a:lnTo>
                    <a:lnTo>
                      <a:pt x="49" y="4"/>
                    </a:lnTo>
                    <a:lnTo>
                      <a:pt x="42" y="1"/>
                    </a:lnTo>
                    <a:lnTo>
                      <a:pt x="34" y="0"/>
                    </a:lnTo>
                    <a:lnTo>
                      <a:pt x="26" y="1"/>
                    </a:lnTo>
                    <a:lnTo>
                      <a:pt x="14" y="5"/>
                    </a:lnTo>
                    <a:lnTo>
                      <a:pt x="6" y="8"/>
                    </a:lnTo>
                    <a:lnTo>
                      <a:pt x="1" y="11"/>
                    </a:lnTo>
                    <a:lnTo>
                      <a:pt x="0" y="12"/>
                    </a:lnTo>
                    <a:lnTo>
                      <a:pt x="3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4" name="Freeform 214">
                <a:extLst>
                  <a:ext uri="{FF2B5EF4-FFF2-40B4-BE49-F238E27FC236}">
                    <a16:creationId xmlns:a16="http://schemas.microsoft.com/office/drawing/2014/main" id="{CAB63195-AB53-4862-3A8B-C551672635BF}"/>
                  </a:ext>
                </a:extLst>
              </p:cNvPr>
              <p:cNvSpPr>
                <a:spLocks/>
              </p:cNvSpPr>
              <p:nvPr/>
            </p:nvSpPr>
            <p:spPr bwMode="auto">
              <a:xfrm>
                <a:off x="2110" y="1956"/>
                <a:ext cx="12" cy="5"/>
              </a:xfrm>
              <a:custGeom>
                <a:avLst/>
                <a:gdLst>
                  <a:gd name="T0" fmla="*/ 19 w 63"/>
                  <a:gd name="T1" fmla="*/ 0 h 25"/>
                  <a:gd name="T2" fmla="*/ 27 w 63"/>
                  <a:gd name="T3" fmla="*/ 1 h 25"/>
                  <a:gd name="T4" fmla="*/ 35 w 63"/>
                  <a:gd name="T5" fmla="*/ 4 h 25"/>
                  <a:gd name="T6" fmla="*/ 42 w 63"/>
                  <a:gd name="T7" fmla="*/ 8 h 25"/>
                  <a:gd name="T8" fmla="*/ 49 w 63"/>
                  <a:gd name="T9" fmla="*/ 13 h 25"/>
                  <a:gd name="T10" fmla="*/ 55 w 63"/>
                  <a:gd name="T11" fmla="*/ 17 h 25"/>
                  <a:gd name="T12" fmla="*/ 60 w 63"/>
                  <a:gd name="T13" fmla="*/ 22 h 25"/>
                  <a:gd name="T14" fmla="*/ 62 w 63"/>
                  <a:gd name="T15" fmla="*/ 24 h 25"/>
                  <a:gd name="T16" fmla="*/ 63 w 63"/>
                  <a:gd name="T17" fmla="*/ 25 h 25"/>
                  <a:gd name="T18" fmla="*/ 0 w 63"/>
                  <a:gd name="T19" fmla="*/ 4 h 25"/>
                  <a:gd name="T20" fmla="*/ 1 w 63"/>
                  <a:gd name="T21" fmla="*/ 4 h 25"/>
                  <a:gd name="T22" fmla="*/ 6 w 63"/>
                  <a:gd name="T23" fmla="*/ 1 h 25"/>
                  <a:gd name="T24" fmla="*/ 13 w 63"/>
                  <a:gd name="T25" fmla="*/ 0 h 25"/>
                  <a:gd name="T26" fmla="*/ 19 w 6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5">
                    <a:moveTo>
                      <a:pt x="19" y="0"/>
                    </a:moveTo>
                    <a:lnTo>
                      <a:pt x="27" y="1"/>
                    </a:lnTo>
                    <a:lnTo>
                      <a:pt x="35" y="4"/>
                    </a:lnTo>
                    <a:lnTo>
                      <a:pt x="42" y="8"/>
                    </a:lnTo>
                    <a:lnTo>
                      <a:pt x="49" y="13"/>
                    </a:lnTo>
                    <a:lnTo>
                      <a:pt x="55" y="17"/>
                    </a:lnTo>
                    <a:lnTo>
                      <a:pt x="60" y="22"/>
                    </a:lnTo>
                    <a:lnTo>
                      <a:pt x="62" y="24"/>
                    </a:lnTo>
                    <a:lnTo>
                      <a:pt x="63" y="25"/>
                    </a:lnTo>
                    <a:lnTo>
                      <a:pt x="0" y="4"/>
                    </a:lnTo>
                    <a:lnTo>
                      <a:pt x="1" y="4"/>
                    </a:lnTo>
                    <a:lnTo>
                      <a:pt x="6" y="1"/>
                    </a:lnTo>
                    <a:lnTo>
                      <a:pt x="13"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5" name="Freeform 215">
                <a:extLst>
                  <a:ext uri="{FF2B5EF4-FFF2-40B4-BE49-F238E27FC236}">
                    <a16:creationId xmlns:a16="http://schemas.microsoft.com/office/drawing/2014/main" id="{7B238B58-5224-03C9-4715-0A745838683D}"/>
                  </a:ext>
                </a:extLst>
              </p:cNvPr>
              <p:cNvSpPr>
                <a:spLocks/>
              </p:cNvSpPr>
              <p:nvPr/>
            </p:nvSpPr>
            <p:spPr bwMode="auto">
              <a:xfrm>
                <a:off x="2227" y="1949"/>
                <a:ext cx="48" cy="84"/>
              </a:xfrm>
              <a:custGeom>
                <a:avLst/>
                <a:gdLst>
                  <a:gd name="T0" fmla="*/ 104 w 238"/>
                  <a:gd name="T1" fmla="*/ 1 h 418"/>
                  <a:gd name="T2" fmla="*/ 130 w 238"/>
                  <a:gd name="T3" fmla="*/ 8 h 418"/>
                  <a:gd name="T4" fmla="*/ 156 w 238"/>
                  <a:gd name="T5" fmla="*/ 17 h 418"/>
                  <a:gd name="T6" fmla="*/ 174 w 238"/>
                  <a:gd name="T7" fmla="*/ 24 h 418"/>
                  <a:gd name="T8" fmla="*/ 180 w 238"/>
                  <a:gd name="T9" fmla="*/ 25 h 418"/>
                  <a:gd name="T10" fmla="*/ 202 w 238"/>
                  <a:gd name="T11" fmla="*/ 24 h 418"/>
                  <a:gd name="T12" fmla="*/ 227 w 238"/>
                  <a:gd name="T13" fmla="*/ 28 h 418"/>
                  <a:gd name="T14" fmla="*/ 238 w 238"/>
                  <a:gd name="T15" fmla="*/ 46 h 418"/>
                  <a:gd name="T16" fmla="*/ 220 w 238"/>
                  <a:gd name="T17" fmla="*/ 108 h 418"/>
                  <a:gd name="T18" fmla="*/ 211 w 238"/>
                  <a:gd name="T19" fmla="*/ 213 h 418"/>
                  <a:gd name="T20" fmla="*/ 215 w 238"/>
                  <a:gd name="T21" fmla="*/ 236 h 418"/>
                  <a:gd name="T22" fmla="*/ 233 w 238"/>
                  <a:gd name="T23" fmla="*/ 250 h 418"/>
                  <a:gd name="T24" fmla="*/ 229 w 238"/>
                  <a:gd name="T25" fmla="*/ 278 h 418"/>
                  <a:gd name="T26" fmla="*/ 219 w 238"/>
                  <a:gd name="T27" fmla="*/ 300 h 418"/>
                  <a:gd name="T28" fmla="*/ 217 w 238"/>
                  <a:gd name="T29" fmla="*/ 304 h 418"/>
                  <a:gd name="T30" fmla="*/ 206 w 238"/>
                  <a:gd name="T31" fmla="*/ 306 h 418"/>
                  <a:gd name="T32" fmla="*/ 193 w 238"/>
                  <a:gd name="T33" fmla="*/ 310 h 418"/>
                  <a:gd name="T34" fmla="*/ 181 w 238"/>
                  <a:gd name="T35" fmla="*/ 317 h 418"/>
                  <a:gd name="T36" fmla="*/ 178 w 238"/>
                  <a:gd name="T37" fmla="*/ 330 h 418"/>
                  <a:gd name="T38" fmla="*/ 182 w 238"/>
                  <a:gd name="T39" fmla="*/ 351 h 418"/>
                  <a:gd name="T40" fmla="*/ 194 w 238"/>
                  <a:gd name="T41" fmla="*/ 365 h 418"/>
                  <a:gd name="T42" fmla="*/ 190 w 238"/>
                  <a:gd name="T43" fmla="*/ 386 h 418"/>
                  <a:gd name="T44" fmla="*/ 187 w 238"/>
                  <a:gd name="T45" fmla="*/ 396 h 418"/>
                  <a:gd name="T46" fmla="*/ 172 w 238"/>
                  <a:gd name="T47" fmla="*/ 418 h 418"/>
                  <a:gd name="T48" fmla="*/ 159 w 238"/>
                  <a:gd name="T49" fmla="*/ 412 h 418"/>
                  <a:gd name="T50" fmla="*/ 147 w 238"/>
                  <a:gd name="T51" fmla="*/ 395 h 418"/>
                  <a:gd name="T52" fmla="*/ 133 w 238"/>
                  <a:gd name="T53" fmla="*/ 375 h 418"/>
                  <a:gd name="T54" fmla="*/ 124 w 238"/>
                  <a:gd name="T55" fmla="*/ 361 h 418"/>
                  <a:gd name="T56" fmla="*/ 121 w 238"/>
                  <a:gd name="T57" fmla="*/ 363 h 418"/>
                  <a:gd name="T58" fmla="*/ 115 w 238"/>
                  <a:gd name="T59" fmla="*/ 380 h 418"/>
                  <a:gd name="T60" fmla="*/ 105 w 238"/>
                  <a:gd name="T61" fmla="*/ 365 h 418"/>
                  <a:gd name="T62" fmla="*/ 86 w 238"/>
                  <a:gd name="T63" fmla="*/ 328 h 418"/>
                  <a:gd name="T64" fmla="*/ 63 w 238"/>
                  <a:gd name="T65" fmla="*/ 283 h 418"/>
                  <a:gd name="T66" fmla="*/ 46 w 238"/>
                  <a:gd name="T67" fmla="*/ 251 h 418"/>
                  <a:gd name="T68" fmla="*/ 24 w 238"/>
                  <a:gd name="T69" fmla="*/ 253 h 418"/>
                  <a:gd name="T70" fmla="*/ 17 w 238"/>
                  <a:gd name="T71" fmla="*/ 230 h 418"/>
                  <a:gd name="T72" fmla="*/ 5 w 238"/>
                  <a:gd name="T73" fmla="*/ 185 h 418"/>
                  <a:gd name="T74" fmla="*/ 0 w 238"/>
                  <a:gd name="T75" fmla="*/ 151 h 418"/>
                  <a:gd name="T76" fmla="*/ 16 w 238"/>
                  <a:gd name="T77" fmla="*/ 160 h 418"/>
                  <a:gd name="T78" fmla="*/ 39 w 238"/>
                  <a:gd name="T79" fmla="*/ 183 h 418"/>
                  <a:gd name="T80" fmla="*/ 48 w 238"/>
                  <a:gd name="T81" fmla="*/ 180 h 418"/>
                  <a:gd name="T82" fmla="*/ 50 w 238"/>
                  <a:gd name="T83" fmla="*/ 165 h 418"/>
                  <a:gd name="T84" fmla="*/ 49 w 238"/>
                  <a:gd name="T85" fmla="*/ 157 h 418"/>
                  <a:gd name="T86" fmla="*/ 56 w 238"/>
                  <a:gd name="T87" fmla="*/ 91 h 418"/>
                  <a:gd name="T88" fmla="*/ 64 w 238"/>
                  <a:gd name="T89" fmla="*/ 65 h 418"/>
                  <a:gd name="T90" fmla="*/ 78 w 238"/>
                  <a:gd name="T91" fmla="*/ 31 h 418"/>
                  <a:gd name="T92" fmla="*/ 91 w 238"/>
                  <a:gd name="T93" fmla="*/ 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8" h="418">
                    <a:moveTo>
                      <a:pt x="96" y="0"/>
                    </a:moveTo>
                    <a:lnTo>
                      <a:pt x="104" y="1"/>
                    </a:lnTo>
                    <a:lnTo>
                      <a:pt x="116" y="3"/>
                    </a:lnTo>
                    <a:lnTo>
                      <a:pt x="130" y="8"/>
                    </a:lnTo>
                    <a:lnTo>
                      <a:pt x="143" y="12"/>
                    </a:lnTo>
                    <a:lnTo>
                      <a:pt x="156" y="17"/>
                    </a:lnTo>
                    <a:lnTo>
                      <a:pt x="166" y="20"/>
                    </a:lnTo>
                    <a:lnTo>
                      <a:pt x="174" y="24"/>
                    </a:lnTo>
                    <a:lnTo>
                      <a:pt x="177" y="25"/>
                    </a:lnTo>
                    <a:lnTo>
                      <a:pt x="180" y="25"/>
                    </a:lnTo>
                    <a:lnTo>
                      <a:pt x="189" y="24"/>
                    </a:lnTo>
                    <a:lnTo>
                      <a:pt x="202" y="24"/>
                    </a:lnTo>
                    <a:lnTo>
                      <a:pt x="215" y="25"/>
                    </a:lnTo>
                    <a:lnTo>
                      <a:pt x="227" y="28"/>
                    </a:lnTo>
                    <a:lnTo>
                      <a:pt x="236" y="35"/>
                    </a:lnTo>
                    <a:lnTo>
                      <a:pt x="238" y="46"/>
                    </a:lnTo>
                    <a:lnTo>
                      <a:pt x="234" y="61"/>
                    </a:lnTo>
                    <a:lnTo>
                      <a:pt x="220" y="108"/>
                    </a:lnTo>
                    <a:lnTo>
                      <a:pt x="213" y="165"/>
                    </a:lnTo>
                    <a:lnTo>
                      <a:pt x="211" y="213"/>
                    </a:lnTo>
                    <a:lnTo>
                      <a:pt x="211" y="234"/>
                    </a:lnTo>
                    <a:lnTo>
                      <a:pt x="215" y="236"/>
                    </a:lnTo>
                    <a:lnTo>
                      <a:pt x="225" y="241"/>
                    </a:lnTo>
                    <a:lnTo>
                      <a:pt x="233" y="250"/>
                    </a:lnTo>
                    <a:lnTo>
                      <a:pt x="234" y="263"/>
                    </a:lnTo>
                    <a:lnTo>
                      <a:pt x="229" y="278"/>
                    </a:lnTo>
                    <a:lnTo>
                      <a:pt x="224" y="291"/>
                    </a:lnTo>
                    <a:lnTo>
                      <a:pt x="219" y="300"/>
                    </a:lnTo>
                    <a:lnTo>
                      <a:pt x="218" y="304"/>
                    </a:lnTo>
                    <a:lnTo>
                      <a:pt x="217" y="304"/>
                    </a:lnTo>
                    <a:lnTo>
                      <a:pt x="212" y="305"/>
                    </a:lnTo>
                    <a:lnTo>
                      <a:pt x="206" y="306"/>
                    </a:lnTo>
                    <a:lnTo>
                      <a:pt x="199" y="308"/>
                    </a:lnTo>
                    <a:lnTo>
                      <a:pt x="193" y="310"/>
                    </a:lnTo>
                    <a:lnTo>
                      <a:pt x="187" y="314"/>
                    </a:lnTo>
                    <a:lnTo>
                      <a:pt x="181" y="317"/>
                    </a:lnTo>
                    <a:lnTo>
                      <a:pt x="179" y="321"/>
                    </a:lnTo>
                    <a:lnTo>
                      <a:pt x="178" y="330"/>
                    </a:lnTo>
                    <a:lnTo>
                      <a:pt x="179" y="340"/>
                    </a:lnTo>
                    <a:lnTo>
                      <a:pt x="182" y="351"/>
                    </a:lnTo>
                    <a:lnTo>
                      <a:pt x="189" y="357"/>
                    </a:lnTo>
                    <a:lnTo>
                      <a:pt x="194" y="365"/>
                    </a:lnTo>
                    <a:lnTo>
                      <a:pt x="193" y="377"/>
                    </a:lnTo>
                    <a:lnTo>
                      <a:pt x="190" y="386"/>
                    </a:lnTo>
                    <a:lnTo>
                      <a:pt x="189" y="391"/>
                    </a:lnTo>
                    <a:lnTo>
                      <a:pt x="187" y="396"/>
                    </a:lnTo>
                    <a:lnTo>
                      <a:pt x="180" y="408"/>
                    </a:lnTo>
                    <a:lnTo>
                      <a:pt x="172" y="418"/>
                    </a:lnTo>
                    <a:lnTo>
                      <a:pt x="164" y="418"/>
                    </a:lnTo>
                    <a:lnTo>
                      <a:pt x="159" y="412"/>
                    </a:lnTo>
                    <a:lnTo>
                      <a:pt x="154" y="404"/>
                    </a:lnTo>
                    <a:lnTo>
                      <a:pt x="147" y="395"/>
                    </a:lnTo>
                    <a:lnTo>
                      <a:pt x="140" y="385"/>
                    </a:lnTo>
                    <a:lnTo>
                      <a:pt x="133" y="375"/>
                    </a:lnTo>
                    <a:lnTo>
                      <a:pt x="127" y="367"/>
                    </a:lnTo>
                    <a:lnTo>
                      <a:pt x="124" y="361"/>
                    </a:lnTo>
                    <a:lnTo>
                      <a:pt x="123" y="359"/>
                    </a:lnTo>
                    <a:lnTo>
                      <a:pt x="121" y="363"/>
                    </a:lnTo>
                    <a:lnTo>
                      <a:pt x="119" y="373"/>
                    </a:lnTo>
                    <a:lnTo>
                      <a:pt x="115" y="380"/>
                    </a:lnTo>
                    <a:lnTo>
                      <a:pt x="110" y="376"/>
                    </a:lnTo>
                    <a:lnTo>
                      <a:pt x="105" y="365"/>
                    </a:lnTo>
                    <a:lnTo>
                      <a:pt x="96" y="348"/>
                    </a:lnTo>
                    <a:lnTo>
                      <a:pt x="86" y="328"/>
                    </a:lnTo>
                    <a:lnTo>
                      <a:pt x="74" y="305"/>
                    </a:lnTo>
                    <a:lnTo>
                      <a:pt x="63" y="283"/>
                    </a:lnTo>
                    <a:lnTo>
                      <a:pt x="53" y="265"/>
                    </a:lnTo>
                    <a:lnTo>
                      <a:pt x="46" y="251"/>
                    </a:lnTo>
                    <a:lnTo>
                      <a:pt x="44" y="246"/>
                    </a:lnTo>
                    <a:lnTo>
                      <a:pt x="24" y="253"/>
                    </a:lnTo>
                    <a:lnTo>
                      <a:pt x="22" y="247"/>
                    </a:lnTo>
                    <a:lnTo>
                      <a:pt x="17" y="230"/>
                    </a:lnTo>
                    <a:lnTo>
                      <a:pt x="10" y="208"/>
                    </a:lnTo>
                    <a:lnTo>
                      <a:pt x="5" y="185"/>
                    </a:lnTo>
                    <a:lnTo>
                      <a:pt x="0" y="165"/>
                    </a:lnTo>
                    <a:lnTo>
                      <a:pt x="0" y="151"/>
                    </a:lnTo>
                    <a:lnTo>
                      <a:pt x="5" y="148"/>
                    </a:lnTo>
                    <a:lnTo>
                      <a:pt x="16" y="160"/>
                    </a:lnTo>
                    <a:lnTo>
                      <a:pt x="30" y="176"/>
                    </a:lnTo>
                    <a:lnTo>
                      <a:pt x="39" y="183"/>
                    </a:lnTo>
                    <a:lnTo>
                      <a:pt x="45" y="184"/>
                    </a:lnTo>
                    <a:lnTo>
                      <a:pt x="48" y="180"/>
                    </a:lnTo>
                    <a:lnTo>
                      <a:pt x="49" y="173"/>
                    </a:lnTo>
                    <a:lnTo>
                      <a:pt x="50" y="165"/>
                    </a:lnTo>
                    <a:lnTo>
                      <a:pt x="49" y="159"/>
                    </a:lnTo>
                    <a:lnTo>
                      <a:pt x="49" y="157"/>
                    </a:lnTo>
                    <a:lnTo>
                      <a:pt x="55" y="96"/>
                    </a:lnTo>
                    <a:lnTo>
                      <a:pt x="56" y="91"/>
                    </a:lnTo>
                    <a:lnTo>
                      <a:pt x="60" y="81"/>
                    </a:lnTo>
                    <a:lnTo>
                      <a:pt x="64" y="65"/>
                    </a:lnTo>
                    <a:lnTo>
                      <a:pt x="71" y="48"/>
                    </a:lnTo>
                    <a:lnTo>
                      <a:pt x="78" y="31"/>
                    </a:lnTo>
                    <a:lnTo>
                      <a:pt x="85" y="15"/>
                    </a:lnTo>
                    <a:lnTo>
                      <a:pt x="91" y="4"/>
                    </a:lnTo>
                    <a:lnTo>
                      <a:pt x="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6" name="Freeform 216">
                <a:extLst>
                  <a:ext uri="{FF2B5EF4-FFF2-40B4-BE49-F238E27FC236}">
                    <a16:creationId xmlns:a16="http://schemas.microsoft.com/office/drawing/2014/main" id="{D48C62D1-1146-B0F3-E265-3FCF0FCAF14F}"/>
                  </a:ext>
                </a:extLst>
              </p:cNvPr>
              <p:cNvSpPr>
                <a:spLocks/>
              </p:cNvSpPr>
              <p:nvPr/>
            </p:nvSpPr>
            <p:spPr bwMode="auto">
              <a:xfrm>
                <a:off x="2241" y="1965"/>
                <a:ext cx="19" cy="6"/>
              </a:xfrm>
              <a:custGeom>
                <a:avLst/>
                <a:gdLst>
                  <a:gd name="T0" fmla="*/ 1 w 99"/>
                  <a:gd name="T1" fmla="*/ 21 h 32"/>
                  <a:gd name="T2" fmla="*/ 1 w 99"/>
                  <a:gd name="T3" fmla="*/ 24 h 32"/>
                  <a:gd name="T4" fmla="*/ 1 w 99"/>
                  <a:gd name="T5" fmla="*/ 27 h 32"/>
                  <a:gd name="T6" fmla="*/ 1 w 99"/>
                  <a:gd name="T7" fmla="*/ 30 h 32"/>
                  <a:gd name="T8" fmla="*/ 0 w 99"/>
                  <a:gd name="T9" fmla="*/ 31 h 32"/>
                  <a:gd name="T10" fmla="*/ 5 w 99"/>
                  <a:gd name="T11" fmla="*/ 32 h 32"/>
                  <a:gd name="T12" fmla="*/ 11 w 99"/>
                  <a:gd name="T13" fmla="*/ 30 h 32"/>
                  <a:gd name="T14" fmla="*/ 17 w 99"/>
                  <a:gd name="T15" fmla="*/ 27 h 32"/>
                  <a:gd name="T16" fmla="*/ 23 w 99"/>
                  <a:gd name="T17" fmla="*/ 24 h 32"/>
                  <a:gd name="T18" fmla="*/ 31 w 99"/>
                  <a:gd name="T19" fmla="*/ 21 h 32"/>
                  <a:gd name="T20" fmla="*/ 40 w 99"/>
                  <a:gd name="T21" fmla="*/ 20 h 32"/>
                  <a:gd name="T22" fmla="*/ 49 w 99"/>
                  <a:gd name="T23" fmla="*/ 19 h 32"/>
                  <a:gd name="T24" fmla="*/ 58 w 99"/>
                  <a:gd name="T25" fmla="*/ 19 h 32"/>
                  <a:gd name="T26" fmla="*/ 67 w 99"/>
                  <a:gd name="T27" fmla="*/ 19 h 32"/>
                  <a:gd name="T28" fmla="*/ 76 w 99"/>
                  <a:gd name="T29" fmla="*/ 20 h 32"/>
                  <a:gd name="T30" fmla="*/ 86 w 99"/>
                  <a:gd name="T31" fmla="*/ 20 h 32"/>
                  <a:gd name="T32" fmla="*/ 95 w 99"/>
                  <a:gd name="T33" fmla="*/ 21 h 32"/>
                  <a:gd name="T34" fmla="*/ 96 w 99"/>
                  <a:gd name="T35" fmla="*/ 18 h 32"/>
                  <a:gd name="T36" fmla="*/ 98 w 99"/>
                  <a:gd name="T37" fmla="*/ 15 h 32"/>
                  <a:gd name="T38" fmla="*/ 99 w 99"/>
                  <a:gd name="T39" fmla="*/ 11 h 32"/>
                  <a:gd name="T40" fmla="*/ 96 w 99"/>
                  <a:gd name="T41" fmla="*/ 9 h 32"/>
                  <a:gd name="T42" fmla="*/ 86 w 99"/>
                  <a:gd name="T43" fmla="*/ 3 h 32"/>
                  <a:gd name="T44" fmla="*/ 75 w 99"/>
                  <a:gd name="T45" fmla="*/ 0 h 32"/>
                  <a:gd name="T46" fmla="*/ 64 w 99"/>
                  <a:gd name="T47" fmla="*/ 0 h 32"/>
                  <a:gd name="T48" fmla="*/ 53 w 99"/>
                  <a:gd name="T49" fmla="*/ 1 h 32"/>
                  <a:gd name="T50" fmla="*/ 42 w 99"/>
                  <a:gd name="T51" fmla="*/ 4 h 32"/>
                  <a:gd name="T52" fmla="*/ 32 w 99"/>
                  <a:gd name="T53" fmla="*/ 7 h 32"/>
                  <a:gd name="T54" fmla="*/ 20 w 99"/>
                  <a:gd name="T55" fmla="*/ 10 h 32"/>
                  <a:gd name="T56" fmla="*/ 10 w 99"/>
                  <a:gd name="T57" fmla="*/ 12 h 32"/>
                  <a:gd name="T58" fmla="*/ 1 w 99"/>
                  <a:gd name="T59"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32">
                    <a:moveTo>
                      <a:pt x="1" y="21"/>
                    </a:moveTo>
                    <a:lnTo>
                      <a:pt x="1" y="24"/>
                    </a:lnTo>
                    <a:lnTo>
                      <a:pt x="1" y="27"/>
                    </a:lnTo>
                    <a:lnTo>
                      <a:pt x="1" y="30"/>
                    </a:lnTo>
                    <a:lnTo>
                      <a:pt x="0" y="31"/>
                    </a:lnTo>
                    <a:lnTo>
                      <a:pt x="5" y="32"/>
                    </a:lnTo>
                    <a:lnTo>
                      <a:pt x="11" y="30"/>
                    </a:lnTo>
                    <a:lnTo>
                      <a:pt x="17" y="27"/>
                    </a:lnTo>
                    <a:lnTo>
                      <a:pt x="23" y="24"/>
                    </a:lnTo>
                    <a:lnTo>
                      <a:pt x="31" y="21"/>
                    </a:lnTo>
                    <a:lnTo>
                      <a:pt x="40" y="20"/>
                    </a:lnTo>
                    <a:lnTo>
                      <a:pt x="49" y="19"/>
                    </a:lnTo>
                    <a:lnTo>
                      <a:pt x="58" y="19"/>
                    </a:lnTo>
                    <a:lnTo>
                      <a:pt x="67" y="19"/>
                    </a:lnTo>
                    <a:lnTo>
                      <a:pt x="76" y="20"/>
                    </a:lnTo>
                    <a:lnTo>
                      <a:pt x="86" y="20"/>
                    </a:lnTo>
                    <a:lnTo>
                      <a:pt x="95" y="21"/>
                    </a:lnTo>
                    <a:lnTo>
                      <a:pt x="96" y="18"/>
                    </a:lnTo>
                    <a:lnTo>
                      <a:pt x="98" y="15"/>
                    </a:lnTo>
                    <a:lnTo>
                      <a:pt x="99" y="11"/>
                    </a:lnTo>
                    <a:lnTo>
                      <a:pt x="96" y="9"/>
                    </a:lnTo>
                    <a:lnTo>
                      <a:pt x="86" y="3"/>
                    </a:lnTo>
                    <a:lnTo>
                      <a:pt x="75" y="0"/>
                    </a:lnTo>
                    <a:lnTo>
                      <a:pt x="64" y="0"/>
                    </a:lnTo>
                    <a:lnTo>
                      <a:pt x="53" y="1"/>
                    </a:lnTo>
                    <a:lnTo>
                      <a:pt x="42" y="4"/>
                    </a:lnTo>
                    <a:lnTo>
                      <a:pt x="32" y="7"/>
                    </a:lnTo>
                    <a:lnTo>
                      <a:pt x="20" y="10"/>
                    </a:lnTo>
                    <a:lnTo>
                      <a:pt x="10" y="12"/>
                    </a:lnTo>
                    <a:lnTo>
                      <a:pt x="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7" name="Freeform 217">
                <a:extLst>
                  <a:ext uri="{FF2B5EF4-FFF2-40B4-BE49-F238E27FC236}">
                    <a16:creationId xmlns:a16="http://schemas.microsoft.com/office/drawing/2014/main" id="{0369CCE5-764C-9F0B-AAD9-4DA12ED65020}"/>
                  </a:ext>
                </a:extLst>
              </p:cNvPr>
              <p:cNvSpPr>
                <a:spLocks/>
              </p:cNvSpPr>
              <p:nvPr/>
            </p:nvSpPr>
            <p:spPr bwMode="auto">
              <a:xfrm>
                <a:off x="2246" y="1976"/>
                <a:ext cx="14" cy="4"/>
              </a:xfrm>
              <a:custGeom>
                <a:avLst/>
                <a:gdLst>
                  <a:gd name="T0" fmla="*/ 0 w 70"/>
                  <a:gd name="T1" fmla="*/ 12 h 19"/>
                  <a:gd name="T2" fmla="*/ 4 w 70"/>
                  <a:gd name="T3" fmla="*/ 16 h 19"/>
                  <a:gd name="T4" fmla="*/ 7 w 70"/>
                  <a:gd name="T5" fmla="*/ 18 h 19"/>
                  <a:gd name="T6" fmla="*/ 12 w 70"/>
                  <a:gd name="T7" fmla="*/ 19 h 19"/>
                  <a:gd name="T8" fmla="*/ 17 w 70"/>
                  <a:gd name="T9" fmla="*/ 19 h 19"/>
                  <a:gd name="T10" fmla="*/ 22 w 70"/>
                  <a:gd name="T11" fmla="*/ 18 h 19"/>
                  <a:gd name="T12" fmla="*/ 28 w 70"/>
                  <a:gd name="T13" fmla="*/ 18 h 19"/>
                  <a:gd name="T14" fmla="*/ 32 w 70"/>
                  <a:gd name="T15" fmla="*/ 18 h 19"/>
                  <a:gd name="T16" fmla="*/ 37 w 70"/>
                  <a:gd name="T17" fmla="*/ 19 h 19"/>
                  <a:gd name="T18" fmla="*/ 44 w 70"/>
                  <a:gd name="T19" fmla="*/ 19 h 19"/>
                  <a:gd name="T20" fmla="*/ 53 w 70"/>
                  <a:gd name="T21" fmla="*/ 19 h 19"/>
                  <a:gd name="T22" fmla="*/ 61 w 70"/>
                  <a:gd name="T23" fmla="*/ 18 h 19"/>
                  <a:gd name="T24" fmla="*/ 68 w 70"/>
                  <a:gd name="T25" fmla="*/ 16 h 19"/>
                  <a:gd name="T26" fmla="*/ 69 w 70"/>
                  <a:gd name="T27" fmla="*/ 13 h 19"/>
                  <a:gd name="T28" fmla="*/ 70 w 70"/>
                  <a:gd name="T29" fmla="*/ 12 h 19"/>
                  <a:gd name="T30" fmla="*/ 70 w 70"/>
                  <a:gd name="T31" fmla="*/ 10 h 19"/>
                  <a:gd name="T32" fmla="*/ 70 w 70"/>
                  <a:gd name="T33" fmla="*/ 9 h 19"/>
                  <a:gd name="T34" fmla="*/ 62 w 70"/>
                  <a:gd name="T35" fmla="*/ 4 h 19"/>
                  <a:gd name="T36" fmla="*/ 53 w 70"/>
                  <a:gd name="T37" fmla="*/ 1 h 19"/>
                  <a:gd name="T38" fmla="*/ 45 w 70"/>
                  <a:gd name="T39" fmla="*/ 0 h 19"/>
                  <a:gd name="T40" fmla="*/ 37 w 70"/>
                  <a:gd name="T41" fmla="*/ 0 h 19"/>
                  <a:gd name="T42" fmla="*/ 29 w 70"/>
                  <a:gd name="T43" fmla="*/ 0 h 19"/>
                  <a:gd name="T44" fmla="*/ 20 w 70"/>
                  <a:gd name="T45" fmla="*/ 1 h 19"/>
                  <a:gd name="T46" fmla="*/ 12 w 70"/>
                  <a:gd name="T47" fmla="*/ 1 h 19"/>
                  <a:gd name="T48" fmla="*/ 3 w 70"/>
                  <a:gd name="T49" fmla="*/ 1 h 19"/>
                  <a:gd name="T50" fmla="*/ 0 w 70"/>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19">
                    <a:moveTo>
                      <a:pt x="0" y="12"/>
                    </a:moveTo>
                    <a:lnTo>
                      <a:pt x="4" y="16"/>
                    </a:lnTo>
                    <a:lnTo>
                      <a:pt x="7" y="18"/>
                    </a:lnTo>
                    <a:lnTo>
                      <a:pt x="12" y="19"/>
                    </a:lnTo>
                    <a:lnTo>
                      <a:pt x="17" y="19"/>
                    </a:lnTo>
                    <a:lnTo>
                      <a:pt x="22" y="18"/>
                    </a:lnTo>
                    <a:lnTo>
                      <a:pt x="28" y="18"/>
                    </a:lnTo>
                    <a:lnTo>
                      <a:pt x="32" y="18"/>
                    </a:lnTo>
                    <a:lnTo>
                      <a:pt x="37" y="19"/>
                    </a:lnTo>
                    <a:lnTo>
                      <a:pt x="44" y="19"/>
                    </a:lnTo>
                    <a:lnTo>
                      <a:pt x="53" y="19"/>
                    </a:lnTo>
                    <a:lnTo>
                      <a:pt x="61" y="18"/>
                    </a:lnTo>
                    <a:lnTo>
                      <a:pt x="68" y="16"/>
                    </a:lnTo>
                    <a:lnTo>
                      <a:pt x="69" y="13"/>
                    </a:lnTo>
                    <a:lnTo>
                      <a:pt x="70" y="12"/>
                    </a:lnTo>
                    <a:lnTo>
                      <a:pt x="70" y="10"/>
                    </a:lnTo>
                    <a:lnTo>
                      <a:pt x="70" y="9"/>
                    </a:lnTo>
                    <a:lnTo>
                      <a:pt x="62" y="4"/>
                    </a:lnTo>
                    <a:lnTo>
                      <a:pt x="53" y="1"/>
                    </a:lnTo>
                    <a:lnTo>
                      <a:pt x="45" y="0"/>
                    </a:lnTo>
                    <a:lnTo>
                      <a:pt x="37" y="0"/>
                    </a:lnTo>
                    <a:lnTo>
                      <a:pt x="29" y="0"/>
                    </a:lnTo>
                    <a:lnTo>
                      <a:pt x="20" y="1"/>
                    </a:lnTo>
                    <a:lnTo>
                      <a:pt x="12" y="1"/>
                    </a:lnTo>
                    <a:lnTo>
                      <a:pt x="3" y="1"/>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8" name="Freeform 218">
                <a:extLst>
                  <a:ext uri="{FF2B5EF4-FFF2-40B4-BE49-F238E27FC236}">
                    <a16:creationId xmlns:a16="http://schemas.microsoft.com/office/drawing/2014/main" id="{B92F47FB-CD48-C094-8185-65B512F28D7E}"/>
                  </a:ext>
                </a:extLst>
              </p:cNvPr>
              <p:cNvSpPr>
                <a:spLocks/>
              </p:cNvSpPr>
              <p:nvPr/>
            </p:nvSpPr>
            <p:spPr bwMode="auto">
              <a:xfrm>
                <a:off x="2261" y="1976"/>
                <a:ext cx="20" cy="33"/>
              </a:xfrm>
              <a:custGeom>
                <a:avLst/>
                <a:gdLst>
                  <a:gd name="T0" fmla="*/ 54 w 97"/>
                  <a:gd name="T1" fmla="*/ 47 h 162"/>
                  <a:gd name="T2" fmla="*/ 49 w 97"/>
                  <a:gd name="T3" fmla="*/ 96 h 162"/>
                  <a:gd name="T4" fmla="*/ 55 w 97"/>
                  <a:gd name="T5" fmla="*/ 97 h 162"/>
                  <a:gd name="T6" fmla="*/ 58 w 97"/>
                  <a:gd name="T7" fmla="*/ 102 h 162"/>
                  <a:gd name="T8" fmla="*/ 61 w 97"/>
                  <a:gd name="T9" fmla="*/ 108 h 162"/>
                  <a:gd name="T10" fmla="*/ 63 w 97"/>
                  <a:gd name="T11" fmla="*/ 114 h 162"/>
                  <a:gd name="T12" fmla="*/ 63 w 97"/>
                  <a:gd name="T13" fmla="*/ 120 h 162"/>
                  <a:gd name="T14" fmla="*/ 61 w 97"/>
                  <a:gd name="T15" fmla="*/ 126 h 162"/>
                  <a:gd name="T16" fmla="*/ 56 w 97"/>
                  <a:gd name="T17" fmla="*/ 132 h 162"/>
                  <a:gd name="T18" fmla="*/ 54 w 97"/>
                  <a:gd name="T19" fmla="*/ 138 h 162"/>
                  <a:gd name="T20" fmla="*/ 48 w 97"/>
                  <a:gd name="T21" fmla="*/ 136 h 162"/>
                  <a:gd name="T22" fmla="*/ 42 w 97"/>
                  <a:gd name="T23" fmla="*/ 136 h 162"/>
                  <a:gd name="T24" fmla="*/ 36 w 97"/>
                  <a:gd name="T25" fmla="*/ 136 h 162"/>
                  <a:gd name="T26" fmla="*/ 31 w 97"/>
                  <a:gd name="T27" fmla="*/ 135 h 162"/>
                  <a:gd name="T28" fmla="*/ 25 w 97"/>
                  <a:gd name="T29" fmla="*/ 135 h 162"/>
                  <a:gd name="T30" fmla="*/ 19 w 97"/>
                  <a:gd name="T31" fmla="*/ 134 h 162"/>
                  <a:gd name="T32" fmla="*/ 14 w 97"/>
                  <a:gd name="T33" fmla="*/ 133 h 162"/>
                  <a:gd name="T34" fmla="*/ 8 w 97"/>
                  <a:gd name="T35" fmla="*/ 131 h 162"/>
                  <a:gd name="T36" fmla="*/ 6 w 97"/>
                  <a:gd name="T37" fmla="*/ 132 h 162"/>
                  <a:gd name="T38" fmla="*/ 2 w 97"/>
                  <a:gd name="T39" fmla="*/ 132 h 162"/>
                  <a:gd name="T40" fmla="*/ 0 w 97"/>
                  <a:gd name="T41" fmla="*/ 134 h 162"/>
                  <a:gd name="T42" fmla="*/ 0 w 97"/>
                  <a:gd name="T43" fmla="*/ 138 h 162"/>
                  <a:gd name="T44" fmla="*/ 8 w 97"/>
                  <a:gd name="T45" fmla="*/ 142 h 162"/>
                  <a:gd name="T46" fmla="*/ 16 w 97"/>
                  <a:gd name="T47" fmla="*/ 148 h 162"/>
                  <a:gd name="T48" fmla="*/ 25 w 97"/>
                  <a:gd name="T49" fmla="*/ 153 h 162"/>
                  <a:gd name="T50" fmla="*/ 35 w 97"/>
                  <a:gd name="T51" fmla="*/ 157 h 162"/>
                  <a:gd name="T52" fmla="*/ 44 w 97"/>
                  <a:gd name="T53" fmla="*/ 161 h 162"/>
                  <a:gd name="T54" fmla="*/ 55 w 97"/>
                  <a:gd name="T55" fmla="*/ 162 h 162"/>
                  <a:gd name="T56" fmla="*/ 64 w 97"/>
                  <a:gd name="T57" fmla="*/ 161 h 162"/>
                  <a:gd name="T58" fmla="*/ 73 w 97"/>
                  <a:gd name="T59" fmla="*/ 156 h 162"/>
                  <a:gd name="T60" fmla="*/ 74 w 97"/>
                  <a:gd name="T61" fmla="*/ 151 h 162"/>
                  <a:gd name="T62" fmla="*/ 78 w 97"/>
                  <a:gd name="T63" fmla="*/ 150 h 162"/>
                  <a:gd name="T64" fmla="*/ 81 w 97"/>
                  <a:gd name="T65" fmla="*/ 150 h 162"/>
                  <a:gd name="T66" fmla="*/ 86 w 97"/>
                  <a:gd name="T67" fmla="*/ 149 h 162"/>
                  <a:gd name="T68" fmla="*/ 89 w 97"/>
                  <a:gd name="T69" fmla="*/ 141 h 162"/>
                  <a:gd name="T70" fmla="*/ 95 w 97"/>
                  <a:gd name="T71" fmla="*/ 133 h 162"/>
                  <a:gd name="T72" fmla="*/ 97 w 97"/>
                  <a:gd name="T73" fmla="*/ 126 h 162"/>
                  <a:gd name="T74" fmla="*/ 92 w 97"/>
                  <a:gd name="T75" fmla="*/ 120 h 162"/>
                  <a:gd name="T76" fmla="*/ 87 w 97"/>
                  <a:gd name="T77" fmla="*/ 123 h 162"/>
                  <a:gd name="T78" fmla="*/ 85 w 97"/>
                  <a:gd name="T79" fmla="*/ 128 h 162"/>
                  <a:gd name="T80" fmla="*/ 81 w 97"/>
                  <a:gd name="T81" fmla="*/ 134 h 162"/>
                  <a:gd name="T82" fmla="*/ 74 w 97"/>
                  <a:gd name="T83" fmla="*/ 134 h 162"/>
                  <a:gd name="T84" fmla="*/ 79 w 97"/>
                  <a:gd name="T85" fmla="*/ 122 h 162"/>
                  <a:gd name="T86" fmla="*/ 77 w 97"/>
                  <a:gd name="T87" fmla="*/ 108 h 162"/>
                  <a:gd name="T88" fmla="*/ 71 w 97"/>
                  <a:gd name="T89" fmla="*/ 93 h 162"/>
                  <a:gd name="T90" fmla="*/ 69 w 97"/>
                  <a:gd name="T91" fmla="*/ 78 h 162"/>
                  <a:gd name="T92" fmla="*/ 69 w 97"/>
                  <a:gd name="T93" fmla="*/ 57 h 162"/>
                  <a:gd name="T94" fmla="*/ 67 w 97"/>
                  <a:gd name="T95" fmla="*/ 37 h 162"/>
                  <a:gd name="T96" fmla="*/ 65 w 97"/>
                  <a:gd name="T97" fmla="*/ 18 h 162"/>
                  <a:gd name="T98" fmla="*/ 59 w 97"/>
                  <a:gd name="T99" fmla="*/ 0 h 162"/>
                  <a:gd name="T100" fmla="*/ 57 w 97"/>
                  <a:gd name="T101" fmla="*/ 11 h 162"/>
                  <a:gd name="T102" fmla="*/ 56 w 97"/>
                  <a:gd name="T103" fmla="*/ 23 h 162"/>
                  <a:gd name="T104" fmla="*/ 55 w 97"/>
                  <a:gd name="T105" fmla="*/ 36 h 162"/>
                  <a:gd name="T106" fmla="*/ 54 w 97"/>
                  <a:gd name="T107" fmla="*/ 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62">
                    <a:moveTo>
                      <a:pt x="54" y="47"/>
                    </a:moveTo>
                    <a:lnTo>
                      <a:pt x="49" y="96"/>
                    </a:lnTo>
                    <a:lnTo>
                      <a:pt x="55" y="97"/>
                    </a:lnTo>
                    <a:lnTo>
                      <a:pt x="58" y="102"/>
                    </a:lnTo>
                    <a:lnTo>
                      <a:pt x="61" y="108"/>
                    </a:lnTo>
                    <a:lnTo>
                      <a:pt x="63" y="114"/>
                    </a:lnTo>
                    <a:lnTo>
                      <a:pt x="63" y="120"/>
                    </a:lnTo>
                    <a:lnTo>
                      <a:pt x="61" y="126"/>
                    </a:lnTo>
                    <a:lnTo>
                      <a:pt x="56" y="132"/>
                    </a:lnTo>
                    <a:lnTo>
                      <a:pt x="54" y="138"/>
                    </a:lnTo>
                    <a:lnTo>
                      <a:pt x="48" y="136"/>
                    </a:lnTo>
                    <a:lnTo>
                      <a:pt x="42" y="136"/>
                    </a:lnTo>
                    <a:lnTo>
                      <a:pt x="36" y="136"/>
                    </a:lnTo>
                    <a:lnTo>
                      <a:pt x="31" y="135"/>
                    </a:lnTo>
                    <a:lnTo>
                      <a:pt x="25" y="135"/>
                    </a:lnTo>
                    <a:lnTo>
                      <a:pt x="19" y="134"/>
                    </a:lnTo>
                    <a:lnTo>
                      <a:pt x="14" y="133"/>
                    </a:lnTo>
                    <a:lnTo>
                      <a:pt x="8" y="131"/>
                    </a:lnTo>
                    <a:lnTo>
                      <a:pt x="6" y="132"/>
                    </a:lnTo>
                    <a:lnTo>
                      <a:pt x="2" y="132"/>
                    </a:lnTo>
                    <a:lnTo>
                      <a:pt x="0" y="134"/>
                    </a:lnTo>
                    <a:lnTo>
                      <a:pt x="0" y="138"/>
                    </a:lnTo>
                    <a:lnTo>
                      <a:pt x="8" y="142"/>
                    </a:lnTo>
                    <a:lnTo>
                      <a:pt x="16" y="148"/>
                    </a:lnTo>
                    <a:lnTo>
                      <a:pt x="25" y="153"/>
                    </a:lnTo>
                    <a:lnTo>
                      <a:pt x="35" y="157"/>
                    </a:lnTo>
                    <a:lnTo>
                      <a:pt x="44" y="161"/>
                    </a:lnTo>
                    <a:lnTo>
                      <a:pt x="55" y="162"/>
                    </a:lnTo>
                    <a:lnTo>
                      <a:pt x="64" y="161"/>
                    </a:lnTo>
                    <a:lnTo>
                      <a:pt x="73" y="156"/>
                    </a:lnTo>
                    <a:lnTo>
                      <a:pt x="74" y="151"/>
                    </a:lnTo>
                    <a:lnTo>
                      <a:pt x="78" y="150"/>
                    </a:lnTo>
                    <a:lnTo>
                      <a:pt x="81" y="150"/>
                    </a:lnTo>
                    <a:lnTo>
                      <a:pt x="86" y="149"/>
                    </a:lnTo>
                    <a:lnTo>
                      <a:pt x="89" y="141"/>
                    </a:lnTo>
                    <a:lnTo>
                      <a:pt x="95" y="133"/>
                    </a:lnTo>
                    <a:lnTo>
                      <a:pt x="97" y="126"/>
                    </a:lnTo>
                    <a:lnTo>
                      <a:pt x="92" y="120"/>
                    </a:lnTo>
                    <a:lnTo>
                      <a:pt x="87" y="123"/>
                    </a:lnTo>
                    <a:lnTo>
                      <a:pt x="85" y="128"/>
                    </a:lnTo>
                    <a:lnTo>
                      <a:pt x="81" y="134"/>
                    </a:lnTo>
                    <a:lnTo>
                      <a:pt x="74" y="134"/>
                    </a:lnTo>
                    <a:lnTo>
                      <a:pt x="79" y="122"/>
                    </a:lnTo>
                    <a:lnTo>
                      <a:pt x="77" y="108"/>
                    </a:lnTo>
                    <a:lnTo>
                      <a:pt x="71" y="93"/>
                    </a:lnTo>
                    <a:lnTo>
                      <a:pt x="69" y="78"/>
                    </a:lnTo>
                    <a:lnTo>
                      <a:pt x="69" y="57"/>
                    </a:lnTo>
                    <a:lnTo>
                      <a:pt x="67" y="37"/>
                    </a:lnTo>
                    <a:lnTo>
                      <a:pt x="65" y="18"/>
                    </a:lnTo>
                    <a:lnTo>
                      <a:pt x="59" y="0"/>
                    </a:lnTo>
                    <a:lnTo>
                      <a:pt x="57" y="11"/>
                    </a:lnTo>
                    <a:lnTo>
                      <a:pt x="56" y="23"/>
                    </a:lnTo>
                    <a:lnTo>
                      <a:pt x="55" y="36"/>
                    </a:lnTo>
                    <a:lnTo>
                      <a:pt x="54"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79" name="Freeform 219">
                <a:extLst>
                  <a:ext uri="{FF2B5EF4-FFF2-40B4-BE49-F238E27FC236}">
                    <a16:creationId xmlns:a16="http://schemas.microsoft.com/office/drawing/2014/main" id="{CBA5451D-D2CD-A120-5462-9EB151450DFF}"/>
                  </a:ext>
                </a:extLst>
              </p:cNvPr>
              <p:cNvSpPr>
                <a:spLocks/>
              </p:cNvSpPr>
              <p:nvPr/>
            </p:nvSpPr>
            <p:spPr bwMode="auto">
              <a:xfrm>
                <a:off x="2257" y="2014"/>
                <a:ext cx="25" cy="4"/>
              </a:xfrm>
              <a:custGeom>
                <a:avLst/>
                <a:gdLst>
                  <a:gd name="T0" fmla="*/ 0 w 126"/>
                  <a:gd name="T1" fmla="*/ 0 h 20"/>
                  <a:gd name="T2" fmla="*/ 0 w 126"/>
                  <a:gd name="T3" fmla="*/ 3 h 20"/>
                  <a:gd name="T4" fmla="*/ 0 w 126"/>
                  <a:gd name="T5" fmla="*/ 5 h 20"/>
                  <a:gd name="T6" fmla="*/ 0 w 126"/>
                  <a:gd name="T7" fmla="*/ 9 h 20"/>
                  <a:gd name="T8" fmla="*/ 0 w 126"/>
                  <a:gd name="T9" fmla="*/ 11 h 20"/>
                  <a:gd name="T10" fmla="*/ 15 w 126"/>
                  <a:gd name="T11" fmla="*/ 14 h 20"/>
                  <a:gd name="T12" fmla="*/ 31 w 126"/>
                  <a:gd name="T13" fmla="*/ 16 h 20"/>
                  <a:gd name="T14" fmla="*/ 46 w 126"/>
                  <a:gd name="T15" fmla="*/ 18 h 20"/>
                  <a:gd name="T16" fmla="*/ 62 w 126"/>
                  <a:gd name="T17" fmla="*/ 20 h 20"/>
                  <a:gd name="T18" fmla="*/ 78 w 126"/>
                  <a:gd name="T19" fmla="*/ 20 h 20"/>
                  <a:gd name="T20" fmla="*/ 94 w 126"/>
                  <a:gd name="T21" fmla="*/ 19 h 20"/>
                  <a:gd name="T22" fmla="*/ 109 w 126"/>
                  <a:gd name="T23" fmla="*/ 17 h 20"/>
                  <a:gd name="T24" fmla="*/ 125 w 126"/>
                  <a:gd name="T25" fmla="*/ 12 h 20"/>
                  <a:gd name="T26" fmla="*/ 126 w 126"/>
                  <a:gd name="T27" fmla="*/ 10 h 20"/>
                  <a:gd name="T28" fmla="*/ 126 w 126"/>
                  <a:gd name="T29" fmla="*/ 9 h 20"/>
                  <a:gd name="T30" fmla="*/ 126 w 126"/>
                  <a:gd name="T31" fmla="*/ 7 h 20"/>
                  <a:gd name="T32" fmla="*/ 126 w 126"/>
                  <a:gd name="T33" fmla="*/ 5 h 20"/>
                  <a:gd name="T34" fmla="*/ 119 w 126"/>
                  <a:gd name="T35" fmla="*/ 4 h 20"/>
                  <a:gd name="T36" fmla="*/ 112 w 126"/>
                  <a:gd name="T37" fmla="*/ 5 h 20"/>
                  <a:gd name="T38" fmla="*/ 105 w 126"/>
                  <a:gd name="T39" fmla="*/ 8 h 20"/>
                  <a:gd name="T40" fmla="*/ 97 w 126"/>
                  <a:gd name="T41" fmla="*/ 7 h 20"/>
                  <a:gd name="T42" fmla="*/ 85 w 126"/>
                  <a:gd name="T43" fmla="*/ 7 h 20"/>
                  <a:gd name="T44" fmla="*/ 72 w 126"/>
                  <a:gd name="T45" fmla="*/ 7 h 20"/>
                  <a:gd name="T46" fmla="*/ 61 w 126"/>
                  <a:gd name="T47" fmla="*/ 5 h 20"/>
                  <a:gd name="T48" fmla="*/ 49 w 126"/>
                  <a:gd name="T49" fmla="*/ 4 h 20"/>
                  <a:gd name="T50" fmla="*/ 38 w 126"/>
                  <a:gd name="T51" fmla="*/ 3 h 20"/>
                  <a:gd name="T52" fmla="*/ 25 w 126"/>
                  <a:gd name="T53" fmla="*/ 2 h 20"/>
                  <a:gd name="T54" fmla="*/ 13 w 126"/>
                  <a:gd name="T55" fmla="*/ 1 h 20"/>
                  <a:gd name="T56" fmla="*/ 0 w 126"/>
                  <a:gd name="T5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 h="20">
                    <a:moveTo>
                      <a:pt x="0" y="0"/>
                    </a:moveTo>
                    <a:lnTo>
                      <a:pt x="0" y="3"/>
                    </a:lnTo>
                    <a:lnTo>
                      <a:pt x="0" y="5"/>
                    </a:lnTo>
                    <a:lnTo>
                      <a:pt x="0" y="9"/>
                    </a:lnTo>
                    <a:lnTo>
                      <a:pt x="0" y="11"/>
                    </a:lnTo>
                    <a:lnTo>
                      <a:pt x="15" y="14"/>
                    </a:lnTo>
                    <a:lnTo>
                      <a:pt x="31" y="16"/>
                    </a:lnTo>
                    <a:lnTo>
                      <a:pt x="46" y="18"/>
                    </a:lnTo>
                    <a:lnTo>
                      <a:pt x="62" y="20"/>
                    </a:lnTo>
                    <a:lnTo>
                      <a:pt x="78" y="20"/>
                    </a:lnTo>
                    <a:lnTo>
                      <a:pt x="94" y="19"/>
                    </a:lnTo>
                    <a:lnTo>
                      <a:pt x="109" y="17"/>
                    </a:lnTo>
                    <a:lnTo>
                      <a:pt x="125" y="12"/>
                    </a:lnTo>
                    <a:lnTo>
                      <a:pt x="126" y="10"/>
                    </a:lnTo>
                    <a:lnTo>
                      <a:pt x="126" y="9"/>
                    </a:lnTo>
                    <a:lnTo>
                      <a:pt x="126" y="7"/>
                    </a:lnTo>
                    <a:lnTo>
                      <a:pt x="126" y="5"/>
                    </a:lnTo>
                    <a:lnTo>
                      <a:pt x="119" y="4"/>
                    </a:lnTo>
                    <a:lnTo>
                      <a:pt x="112" y="5"/>
                    </a:lnTo>
                    <a:lnTo>
                      <a:pt x="105" y="8"/>
                    </a:lnTo>
                    <a:lnTo>
                      <a:pt x="97" y="7"/>
                    </a:lnTo>
                    <a:lnTo>
                      <a:pt x="85" y="7"/>
                    </a:lnTo>
                    <a:lnTo>
                      <a:pt x="72" y="7"/>
                    </a:lnTo>
                    <a:lnTo>
                      <a:pt x="61" y="5"/>
                    </a:lnTo>
                    <a:lnTo>
                      <a:pt x="49" y="4"/>
                    </a:lnTo>
                    <a:lnTo>
                      <a:pt x="38" y="3"/>
                    </a:lnTo>
                    <a:lnTo>
                      <a:pt x="25" y="2"/>
                    </a:lnTo>
                    <a:lnTo>
                      <a:pt x="13"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80" name="Freeform 220">
                <a:extLst>
                  <a:ext uri="{FF2B5EF4-FFF2-40B4-BE49-F238E27FC236}">
                    <a16:creationId xmlns:a16="http://schemas.microsoft.com/office/drawing/2014/main" id="{29AA2D6A-1413-7E6D-38E6-74654E68E54C}"/>
                  </a:ext>
                </a:extLst>
              </p:cNvPr>
              <p:cNvSpPr>
                <a:spLocks/>
              </p:cNvSpPr>
              <p:nvPr/>
            </p:nvSpPr>
            <p:spPr bwMode="auto">
              <a:xfrm>
                <a:off x="2263" y="2020"/>
                <a:ext cx="9" cy="4"/>
              </a:xfrm>
              <a:custGeom>
                <a:avLst/>
                <a:gdLst>
                  <a:gd name="T0" fmla="*/ 0 w 47"/>
                  <a:gd name="T1" fmla="*/ 5 h 21"/>
                  <a:gd name="T2" fmla="*/ 0 w 47"/>
                  <a:gd name="T3" fmla="*/ 9 h 21"/>
                  <a:gd name="T4" fmla="*/ 0 w 47"/>
                  <a:gd name="T5" fmla="*/ 11 h 21"/>
                  <a:gd name="T6" fmla="*/ 1 w 47"/>
                  <a:gd name="T7" fmla="*/ 13 h 21"/>
                  <a:gd name="T8" fmla="*/ 3 w 47"/>
                  <a:gd name="T9" fmla="*/ 16 h 21"/>
                  <a:gd name="T10" fmla="*/ 42 w 47"/>
                  <a:gd name="T11" fmla="*/ 21 h 21"/>
                  <a:gd name="T12" fmla="*/ 42 w 47"/>
                  <a:gd name="T13" fmla="*/ 17 h 21"/>
                  <a:gd name="T14" fmla="*/ 43 w 47"/>
                  <a:gd name="T15" fmla="*/ 13 h 21"/>
                  <a:gd name="T16" fmla="*/ 46 w 47"/>
                  <a:gd name="T17" fmla="*/ 10 h 21"/>
                  <a:gd name="T18" fmla="*/ 47 w 47"/>
                  <a:gd name="T19" fmla="*/ 7 h 21"/>
                  <a:gd name="T20" fmla="*/ 41 w 47"/>
                  <a:gd name="T21" fmla="*/ 4 h 21"/>
                  <a:gd name="T22" fmla="*/ 35 w 47"/>
                  <a:gd name="T23" fmla="*/ 3 h 21"/>
                  <a:gd name="T24" fmla="*/ 30 w 47"/>
                  <a:gd name="T25" fmla="*/ 1 h 21"/>
                  <a:gd name="T26" fmla="*/ 23 w 47"/>
                  <a:gd name="T27" fmla="*/ 1 h 21"/>
                  <a:gd name="T28" fmla="*/ 17 w 47"/>
                  <a:gd name="T29" fmla="*/ 0 h 21"/>
                  <a:gd name="T30" fmla="*/ 10 w 47"/>
                  <a:gd name="T31" fmla="*/ 1 h 21"/>
                  <a:gd name="T32" fmla="*/ 4 w 47"/>
                  <a:gd name="T33" fmla="*/ 3 h 21"/>
                  <a:gd name="T34" fmla="*/ 0 w 47"/>
                  <a:gd name="T3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1">
                    <a:moveTo>
                      <a:pt x="0" y="5"/>
                    </a:moveTo>
                    <a:lnTo>
                      <a:pt x="0" y="9"/>
                    </a:lnTo>
                    <a:lnTo>
                      <a:pt x="0" y="11"/>
                    </a:lnTo>
                    <a:lnTo>
                      <a:pt x="1" y="13"/>
                    </a:lnTo>
                    <a:lnTo>
                      <a:pt x="3" y="16"/>
                    </a:lnTo>
                    <a:lnTo>
                      <a:pt x="42" y="21"/>
                    </a:lnTo>
                    <a:lnTo>
                      <a:pt x="42" y="17"/>
                    </a:lnTo>
                    <a:lnTo>
                      <a:pt x="43" y="13"/>
                    </a:lnTo>
                    <a:lnTo>
                      <a:pt x="46" y="10"/>
                    </a:lnTo>
                    <a:lnTo>
                      <a:pt x="47" y="7"/>
                    </a:lnTo>
                    <a:lnTo>
                      <a:pt x="41" y="4"/>
                    </a:lnTo>
                    <a:lnTo>
                      <a:pt x="35" y="3"/>
                    </a:lnTo>
                    <a:lnTo>
                      <a:pt x="30" y="1"/>
                    </a:lnTo>
                    <a:lnTo>
                      <a:pt x="23" y="1"/>
                    </a:lnTo>
                    <a:lnTo>
                      <a:pt x="17" y="0"/>
                    </a:lnTo>
                    <a:lnTo>
                      <a:pt x="10" y="1"/>
                    </a:lnTo>
                    <a:lnTo>
                      <a:pt x="4" y="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sp>
          <p:nvSpPr>
            <p:cNvPr id="885981" name="Rectangle 221">
              <a:extLst>
                <a:ext uri="{FF2B5EF4-FFF2-40B4-BE49-F238E27FC236}">
                  <a16:creationId xmlns:a16="http://schemas.microsoft.com/office/drawing/2014/main" id="{5BACA92C-0EA6-9E85-9FC1-47C4A7536485}"/>
                </a:ext>
              </a:extLst>
            </p:cNvPr>
            <p:cNvSpPr>
              <a:spLocks noChangeArrowheads="1"/>
            </p:cNvSpPr>
            <p:nvPr/>
          </p:nvSpPr>
          <p:spPr bwMode="auto">
            <a:xfrm>
              <a:off x="2252" y="2214"/>
              <a:ext cx="100" cy="188"/>
            </a:xfrm>
            <a:prstGeom prst="rect">
              <a:avLst/>
            </a:prstGeom>
            <a:solidFill>
              <a:schemeClr val="bg1">
                <a:alpha val="72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nvGrpSpPr>
            <p:cNvPr id="885982" name="Group 222">
              <a:extLst>
                <a:ext uri="{FF2B5EF4-FFF2-40B4-BE49-F238E27FC236}">
                  <a16:creationId xmlns:a16="http://schemas.microsoft.com/office/drawing/2014/main" id="{F97F3CF6-DC11-EB9A-388E-FEB9DB3B6C9A}"/>
                </a:ext>
              </a:extLst>
            </p:cNvPr>
            <p:cNvGrpSpPr>
              <a:grpSpLocks/>
            </p:cNvGrpSpPr>
            <p:nvPr/>
          </p:nvGrpSpPr>
          <p:grpSpPr bwMode="auto">
            <a:xfrm>
              <a:off x="1824" y="2207"/>
              <a:ext cx="792" cy="253"/>
              <a:chOff x="1259" y="1892"/>
              <a:chExt cx="792" cy="253"/>
            </a:xfrm>
          </p:grpSpPr>
          <p:sp>
            <p:nvSpPr>
              <p:cNvPr id="885983" name="Line 223">
                <a:extLst>
                  <a:ext uri="{FF2B5EF4-FFF2-40B4-BE49-F238E27FC236}">
                    <a16:creationId xmlns:a16="http://schemas.microsoft.com/office/drawing/2014/main" id="{1048C17D-B2F9-D4CF-30B8-1DC6AB9F6157}"/>
                  </a:ext>
                </a:extLst>
              </p:cNvPr>
              <p:cNvSpPr>
                <a:spLocks noChangeShapeType="1"/>
              </p:cNvSpPr>
              <p:nvPr/>
            </p:nvSpPr>
            <p:spPr bwMode="auto">
              <a:xfrm flipH="1" flipV="1">
                <a:off x="1438" y="2119"/>
                <a:ext cx="512" cy="5"/>
              </a:xfrm>
              <a:prstGeom prst="line">
                <a:avLst/>
              </a:prstGeom>
              <a:noFill/>
              <a:ln w="19050">
                <a:solidFill>
                  <a:srgbClr val="BE005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84" name="Text Box 224">
                <a:extLst>
                  <a:ext uri="{FF2B5EF4-FFF2-40B4-BE49-F238E27FC236}">
                    <a16:creationId xmlns:a16="http://schemas.microsoft.com/office/drawing/2014/main" id="{F2B1CD25-053D-FF85-8F8F-02C997B74093}"/>
                  </a:ext>
                </a:extLst>
              </p:cNvPr>
              <p:cNvSpPr txBox="1">
                <a:spLocks noChangeArrowheads="1"/>
              </p:cNvSpPr>
              <p:nvPr/>
            </p:nvSpPr>
            <p:spPr bwMode="auto">
              <a:xfrm>
                <a:off x="1259" y="1892"/>
                <a:ext cx="792"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700" b="1">
                    <a:solidFill>
                      <a:srgbClr val="BE005F"/>
                    </a:solidFill>
                    <a:latin typeface="Arial" panose="020B0604020202020204" pitchFamily="34" charset="0"/>
                  </a:rPr>
                  <a:t>Anthropogenic fire &amp;</a:t>
                </a:r>
              </a:p>
              <a:p>
                <a:pPr fontAlgn="base">
                  <a:spcBef>
                    <a:spcPct val="0"/>
                  </a:spcBef>
                  <a:spcAft>
                    <a:spcPct val="0"/>
                  </a:spcAft>
                </a:pPr>
                <a:r>
                  <a:rPr lang="en-US" altLang="en-US" sz="700" b="1">
                    <a:solidFill>
                      <a:srgbClr val="BE005F"/>
                    </a:solidFill>
                    <a:latin typeface="Arial" panose="020B0604020202020204" pitchFamily="34" charset="0"/>
                  </a:rPr>
                  <a:t>land use change</a:t>
                </a:r>
              </a:p>
            </p:txBody>
          </p:sp>
        </p:grpSp>
        <p:grpSp>
          <p:nvGrpSpPr>
            <p:cNvPr id="885985" name="Group 225">
              <a:extLst>
                <a:ext uri="{FF2B5EF4-FFF2-40B4-BE49-F238E27FC236}">
                  <a16:creationId xmlns:a16="http://schemas.microsoft.com/office/drawing/2014/main" id="{DA19935E-7859-AC7B-22EF-DF72685D5C44}"/>
                </a:ext>
              </a:extLst>
            </p:cNvPr>
            <p:cNvGrpSpPr>
              <a:grpSpLocks/>
            </p:cNvGrpSpPr>
            <p:nvPr/>
          </p:nvGrpSpPr>
          <p:grpSpPr bwMode="auto">
            <a:xfrm>
              <a:off x="1552" y="549"/>
              <a:ext cx="1109" cy="78"/>
              <a:chOff x="1552" y="288"/>
              <a:chExt cx="1109" cy="132"/>
            </a:xfrm>
          </p:grpSpPr>
          <p:sp>
            <p:nvSpPr>
              <p:cNvPr id="885986" name="Line 226">
                <a:extLst>
                  <a:ext uri="{FF2B5EF4-FFF2-40B4-BE49-F238E27FC236}">
                    <a16:creationId xmlns:a16="http://schemas.microsoft.com/office/drawing/2014/main" id="{3AAC4D75-5260-2131-2A3D-A94A107AACC9}"/>
                  </a:ext>
                </a:extLst>
              </p:cNvPr>
              <p:cNvSpPr>
                <a:spLocks noChangeShapeType="1"/>
              </p:cNvSpPr>
              <p:nvPr/>
            </p:nvSpPr>
            <p:spPr bwMode="auto">
              <a:xfrm flipV="1">
                <a:off x="1558" y="292"/>
                <a:ext cx="0" cy="128"/>
              </a:xfrm>
              <a:prstGeom prst="line">
                <a:avLst/>
              </a:prstGeom>
              <a:noFill/>
              <a:ln w="19050">
                <a:solidFill>
                  <a:srgbClr val="9D3F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87" name="Line 227">
                <a:extLst>
                  <a:ext uri="{FF2B5EF4-FFF2-40B4-BE49-F238E27FC236}">
                    <a16:creationId xmlns:a16="http://schemas.microsoft.com/office/drawing/2014/main" id="{8F800725-742D-D13D-7077-5FC24D8A662B}"/>
                  </a:ext>
                </a:extLst>
              </p:cNvPr>
              <p:cNvSpPr>
                <a:spLocks noChangeShapeType="1"/>
              </p:cNvSpPr>
              <p:nvPr/>
            </p:nvSpPr>
            <p:spPr bwMode="auto">
              <a:xfrm>
                <a:off x="1552" y="288"/>
                <a:ext cx="1109" cy="0"/>
              </a:xfrm>
              <a:prstGeom prst="line">
                <a:avLst/>
              </a:prstGeom>
              <a:noFill/>
              <a:ln w="19050">
                <a:solidFill>
                  <a:srgbClr val="9D3F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88" name="Line 228">
                <a:extLst>
                  <a:ext uri="{FF2B5EF4-FFF2-40B4-BE49-F238E27FC236}">
                    <a16:creationId xmlns:a16="http://schemas.microsoft.com/office/drawing/2014/main" id="{A35975D5-C645-893C-462F-5D040DCA0EA1}"/>
                  </a:ext>
                </a:extLst>
              </p:cNvPr>
              <p:cNvSpPr>
                <a:spLocks noChangeShapeType="1"/>
              </p:cNvSpPr>
              <p:nvPr/>
            </p:nvSpPr>
            <p:spPr bwMode="auto">
              <a:xfrm>
                <a:off x="2656" y="294"/>
                <a:ext cx="0" cy="119"/>
              </a:xfrm>
              <a:prstGeom prst="line">
                <a:avLst/>
              </a:prstGeom>
              <a:noFill/>
              <a:ln w="19050">
                <a:solidFill>
                  <a:srgbClr val="9D3F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grpSp>
          <p:nvGrpSpPr>
            <p:cNvPr id="885989" name="Group 229">
              <a:extLst>
                <a:ext uri="{FF2B5EF4-FFF2-40B4-BE49-F238E27FC236}">
                  <a16:creationId xmlns:a16="http://schemas.microsoft.com/office/drawing/2014/main" id="{8F28B5E5-EBD1-4418-0168-0B270AB53A72}"/>
                </a:ext>
              </a:extLst>
            </p:cNvPr>
            <p:cNvGrpSpPr>
              <a:grpSpLocks/>
            </p:cNvGrpSpPr>
            <p:nvPr/>
          </p:nvGrpSpPr>
          <p:grpSpPr bwMode="auto">
            <a:xfrm>
              <a:off x="3179" y="551"/>
              <a:ext cx="1109" cy="67"/>
              <a:chOff x="1552" y="288"/>
              <a:chExt cx="1109" cy="132"/>
            </a:xfrm>
          </p:grpSpPr>
          <p:sp>
            <p:nvSpPr>
              <p:cNvPr id="885990" name="Line 230">
                <a:extLst>
                  <a:ext uri="{FF2B5EF4-FFF2-40B4-BE49-F238E27FC236}">
                    <a16:creationId xmlns:a16="http://schemas.microsoft.com/office/drawing/2014/main" id="{FCAB6ACD-BAA8-9BD1-F0DA-695232FFCCD8}"/>
                  </a:ext>
                </a:extLst>
              </p:cNvPr>
              <p:cNvSpPr>
                <a:spLocks noChangeShapeType="1"/>
              </p:cNvSpPr>
              <p:nvPr/>
            </p:nvSpPr>
            <p:spPr bwMode="auto">
              <a:xfrm flipV="1">
                <a:off x="1558" y="292"/>
                <a:ext cx="0" cy="128"/>
              </a:xfrm>
              <a:prstGeom prst="line">
                <a:avLst/>
              </a:prstGeom>
              <a:noFill/>
              <a:ln w="19050">
                <a:solidFill>
                  <a:srgbClr val="9D3F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91" name="Line 231">
                <a:extLst>
                  <a:ext uri="{FF2B5EF4-FFF2-40B4-BE49-F238E27FC236}">
                    <a16:creationId xmlns:a16="http://schemas.microsoft.com/office/drawing/2014/main" id="{5EACDDBF-3BE7-355F-7836-5245A3DBCE73}"/>
                  </a:ext>
                </a:extLst>
              </p:cNvPr>
              <p:cNvSpPr>
                <a:spLocks noChangeShapeType="1"/>
              </p:cNvSpPr>
              <p:nvPr/>
            </p:nvSpPr>
            <p:spPr bwMode="auto">
              <a:xfrm>
                <a:off x="1552" y="288"/>
                <a:ext cx="1109" cy="0"/>
              </a:xfrm>
              <a:prstGeom prst="line">
                <a:avLst/>
              </a:prstGeom>
              <a:noFill/>
              <a:ln w="19050">
                <a:solidFill>
                  <a:srgbClr val="9D3F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sp>
            <p:nvSpPr>
              <p:cNvPr id="885992" name="Line 232">
                <a:extLst>
                  <a:ext uri="{FF2B5EF4-FFF2-40B4-BE49-F238E27FC236}">
                    <a16:creationId xmlns:a16="http://schemas.microsoft.com/office/drawing/2014/main" id="{8C4A3818-D1E7-CBC5-D1AD-07E16C56EE9E}"/>
                  </a:ext>
                </a:extLst>
              </p:cNvPr>
              <p:cNvSpPr>
                <a:spLocks noChangeShapeType="1"/>
              </p:cNvSpPr>
              <p:nvPr/>
            </p:nvSpPr>
            <p:spPr bwMode="auto">
              <a:xfrm>
                <a:off x="2656" y="294"/>
                <a:ext cx="0" cy="119"/>
              </a:xfrm>
              <a:prstGeom prst="line">
                <a:avLst/>
              </a:prstGeom>
              <a:noFill/>
              <a:ln w="19050">
                <a:solidFill>
                  <a:srgbClr val="9D3F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en-CA" sz="2400">
                  <a:solidFill>
                    <a:srgbClr val="000000"/>
                  </a:solidFill>
                  <a:latin typeface="Arial" panose="020B0604020202020204" pitchFamily="34" charset="0"/>
                </a:endParaRPr>
              </a:p>
            </p:txBody>
          </p:sp>
        </p:grpSp>
        <p:sp>
          <p:nvSpPr>
            <p:cNvPr id="885993" name="Text Box 233">
              <a:extLst>
                <a:ext uri="{FF2B5EF4-FFF2-40B4-BE49-F238E27FC236}">
                  <a16:creationId xmlns:a16="http://schemas.microsoft.com/office/drawing/2014/main" id="{902FE82A-863C-207F-31D1-62C7ED1FF987}"/>
                </a:ext>
              </a:extLst>
            </p:cNvPr>
            <p:cNvSpPr txBox="1">
              <a:spLocks noChangeArrowheads="1"/>
            </p:cNvSpPr>
            <p:nvPr/>
          </p:nvSpPr>
          <p:spPr bwMode="auto">
            <a:xfrm>
              <a:off x="1787" y="435"/>
              <a:ext cx="613"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700" b="1">
                  <a:solidFill>
                    <a:srgbClr val="9D3F2F"/>
                  </a:solidFill>
                  <a:latin typeface="Verdana" panose="020B0604030504040204" pitchFamily="34" charset="0"/>
                </a:rPr>
                <a:t>Mineral Dust</a:t>
              </a:r>
            </a:p>
          </p:txBody>
        </p:sp>
        <p:sp>
          <p:nvSpPr>
            <p:cNvPr id="885994" name="Text Box 234">
              <a:extLst>
                <a:ext uri="{FF2B5EF4-FFF2-40B4-BE49-F238E27FC236}">
                  <a16:creationId xmlns:a16="http://schemas.microsoft.com/office/drawing/2014/main" id="{FDB71B3A-DA1D-3C18-253B-55BD57E3F1DA}"/>
                </a:ext>
              </a:extLst>
            </p:cNvPr>
            <p:cNvSpPr txBox="1">
              <a:spLocks noChangeArrowheads="1"/>
            </p:cNvSpPr>
            <p:nvPr/>
          </p:nvSpPr>
          <p:spPr bwMode="auto">
            <a:xfrm>
              <a:off x="3444" y="437"/>
              <a:ext cx="61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700" b="1">
                  <a:solidFill>
                    <a:srgbClr val="9D3F2F"/>
                  </a:solidFill>
                  <a:latin typeface="Verdana" panose="020B0604030504040204" pitchFamily="34" charset="0"/>
                </a:rPr>
                <a:t>Mineral Dust</a:t>
              </a:r>
            </a:p>
          </p:txBody>
        </p:sp>
      </p:grpSp>
      <p:sp>
        <p:nvSpPr>
          <p:cNvPr id="885995" name="Text Box 235">
            <a:extLst>
              <a:ext uri="{FF2B5EF4-FFF2-40B4-BE49-F238E27FC236}">
                <a16:creationId xmlns:a16="http://schemas.microsoft.com/office/drawing/2014/main" id="{25157863-B473-B383-8555-ED9469BC11C3}"/>
              </a:ext>
            </a:extLst>
          </p:cNvPr>
          <p:cNvSpPr txBox="1">
            <a:spLocks noChangeArrowheads="1"/>
          </p:cNvSpPr>
          <p:nvPr/>
        </p:nvSpPr>
        <p:spPr bwMode="auto">
          <a:xfrm>
            <a:off x="3414195" y="5690847"/>
            <a:ext cx="853119" cy="369332"/>
          </a:xfrm>
          <a:prstGeom prst="rect">
            <a:avLst/>
          </a:prstGeom>
          <a:solidFill>
            <a:srgbClr val="00CC99"/>
          </a:solidFill>
          <a:ln>
            <a:noFill/>
          </a:ln>
          <a:effectLst/>
        </p:spPr>
        <p:txBody>
          <a:bodyPr wrap="none">
            <a:spAutoFit/>
          </a:bodyPr>
          <a:lstStyle/>
          <a:p>
            <a:pPr fontAlgn="base">
              <a:spcBef>
                <a:spcPct val="0"/>
              </a:spcBef>
              <a:spcAft>
                <a:spcPct val="0"/>
              </a:spcAft>
            </a:pPr>
            <a:r>
              <a:rPr lang="en-US" altLang="en-US" dirty="0">
                <a:solidFill>
                  <a:srgbClr val="000000"/>
                </a:solidFill>
                <a:latin typeface="Calibri" panose="020F0502020204030204" pitchFamily="34" charset="0"/>
                <a:cs typeface="Calibri" panose="020F0502020204030204" pitchFamily="34" charset="0"/>
              </a:rPr>
              <a:t>Physics</a:t>
            </a:r>
          </a:p>
        </p:txBody>
      </p:sp>
      <p:sp>
        <p:nvSpPr>
          <p:cNvPr id="6" name="Text Box 235">
            <a:extLst>
              <a:ext uri="{FF2B5EF4-FFF2-40B4-BE49-F238E27FC236}">
                <a16:creationId xmlns:a16="http://schemas.microsoft.com/office/drawing/2014/main" id="{64A44B7A-0CE3-14E0-6F81-8C18D0F19B46}"/>
              </a:ext>
            </a:extLst>
          </p:cNvPr>
          <p:cNvSpPr txBox="1">
            <a:spLocks noChangeArrowheads="1"/>
          </p:cNvSpPr>
          <p:nvPr/>
        </p:nvSpPr>
        <p:spPr bwMode="auto">
          <a:xfrm>
            <a:off x="3404577" y="3515414"/>
            <a:ext cx="872355" cy="369332"/>
          </a:xfrm>
          <a:prstGeom prst="rect">
            <a:avLst/>
          </a:prstGeom>
          <a:solidFill>
            <a:srgbClr val="BCD15F"/>
          </a:solidFill>
          <a:ln>
            <a:noFill/>
          </a:ln>
          <a:effectLst/>
        </p:spPr>
        <p:txBody>
          <a:bodyPr wrap="none">
            <a:spAutoFit/>
          </a:bodyPr>
          <a:lstStyle/>
          <a:p>
            <a:pPr fontAlgn="base">
              <a:spcBef>
                <a:spcPct val="0"/>
              </a:spcBef>
              <a:spcAft>
                <a:spcPct val="0"/>
              </a:spcAft>
            </a:pPr>
            <a:r>
              <a:rPr lang="en-US" altLang="en-US" dirty="0">
                <a:solidFill>
                  <a:srgbClr val="000000"/>
                </a:solidFill>
                <a:latin typeface="Calibri" panose="020F0502020204030204" pitchFamily="34" charset="0"/>
                <a:cs typeface="Calibri" panose="020F0502020204030204" pitchFamily="34" charset="0"/>
              </a:rPr>
              <a:t>Biology</a:t>
            </a:r>
          </a:p>
        </p:txBody>
      </p:sp>
      <p:sp>
        <p:nvSpPr>
          <p:cNvPr id="7" name="Text Box 235">
            <a:extLst>
              <a:ext uri="{FF2B5EF4-FFF2-40B4-BE49-F238E27FC236}">
                <a16:creationId xmlns:a16="http://schemas.microsoft.com/office/drawing/2014/main" id="{4076E957-4056-6A54-9FE9-896B52B2DCEF}"/>
              </a:ext>
            </a:extLst>
          </p:cNvPr>
          <p:cNvSpPr txBox="1">
            <a:spLocks noChangeArrowheads="1"/>
          </p:cNvSpPr>
          <p:nvPr/>
        </p:nvSpPr>
        <p:spPr bwMode="auto">
          <a:xfrm>
            <a:off x="3274638" y="908828"/>
            <a:ext cx="1132233" cy="369332"/>
          </a:xfrm>
          <a:prstGeom prst="rect">
            <a:avLst/>
          </a:prstGeom>
          <a:solidFill>
            <a:srgbClr val="FFCD99"/>
          </a:solidFill>
          <a:ln>
            <a:noFill/>
          </a:ln>
          <a:effectLst/>
        </p:spPr>
        <p:txBody>
          <a:bodyPr wrap="none">
            <a:spAutoFit/>
          </a:bodyPr>
          <a:lstStyle/>
          <a:p>
            <a:pPr fontAlgn="base">
              <a:spcBef>
                <a:spcPct val="0"/>
              </a:spcBef>
              <a:spcAft>
                <a:spcPct val="0"/>
              </a:spcAft>
            </a:pPr>
            <a:r>
              <a:rPr lang="en-US" altLang="en-US" dirty="0">
                <a:solidFill>
                  <a:srgbClr val="000000"/>
                </a:solidFill>
                <a:latin typeface="Calibri" panose="020F0502020204030204" pitchFamily="34" charset="0"/>
                <a:cs typeface="Calibri" panose="020F0502020204030204" pitchFamily="34" charset="0"/>
              </a:rPr>
              <a:t>Chemistry</a:t>
            </a: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77" name="Picture 13" descr="co2_annual_cycle_cbc_1981_2000_animation2"/>
          <p:cNvPicPr>
            <a:picLocks noChangeAspect="1" noChangeArrowheads="1" noCrop="1"/>
          </p:cNvPicPr>
          <p:nvPr/>
        </p:nvPicPr>
        <p:blipFill>
          <a:blip r:embed="rId3" cstate="print"/>
          <a:srcRect/>
          <a:stretch>
            <a:fillRect/>
          </a:stretch>
        </p:blipFill>
        <p:spPr bwMode="auto">
          <a:xfrm>
            <a:off x="2122488" y="1783527"/>
            <a:ext cx="5911850" cy="3883025"/>
          </a:xfrm>
          <a:prstGeom prst="rect">
            <a:avLst/>
          </a:prstGeom>
          <a:noFill/>
        </p:spPr>
      </p:pic>
      <p:grpSp>
        <p:nvGrpSpPr>
          <p:cNvPr id="1009670" name="Group 6"/>
          <p:cNvGrpSpPr>
            <a:grpSpLocks/>
          </p:cNvGrpSpPr>
          <p:nvPr/>
        </p:nvGrpSpPr>
        <p:grpSpPr bwMode="auto">
          <a:xfrm>
            <a:off x="2911475" y="2155001"/>
            <a:ext cx="4503738" cy="3109912"/>
            <a:chOff x="874" y="881"/>
            <a:chExt cx="2837" cy="1863"/>
          </a:xfrm>
        </p:grpSpPr>
        <p:sp>
          <p:nvSpPr>
            <p:cNvPr id="1009671" name="Line 7"/>
            <p:cNvSpPr>
              <a:spLocks noChangeShapeType="1"/>
            </p:cNvSpPr>
            <p:nvPr/>
          </p:nvSpPr>
          <p:spPr bwMode="auto">
            <a:xfrm flipH="1">
              <a:off x="2285" y="889"/>
              <a:ext cx="4" cy="1855"/>
            </a:xfrm>
            <a:prstGeom prst="line">
              <a:avLst/>
            </a:prstGeom>
            <a:noFill/>
            <a:ln w="9525">
              <a:solidFill>
                <a:schemeClr val="tx1"/>
              </a:solidFill>
              <a:round/>
              <a:headEnd/>
              <a:tailEnd/>
            </a:ln>
            <a:effectLst/>
          </p:spPr>
          <p:txBody>
            <a:bodyPr/>
            <a:lstStyle/>
            <a:p>
              <a:endParaRPr lang="en-CA"/>
            </a:p>
          </p:txBody>
        </p:sp>
        <p:sp>
          <p:nvSpPr>
            <p:cNvPr id="1009672" name="Text Box 8"/>
            <p:cNvSpPr txBox="1">
              <a:spLocks noChangeArrowheads="1"/>
            </p:cNvSpPr>
            <p:nvPr/>
          </p:nvSpPr>
          <p:spPr bwMode="auto">
            <a:xfrm>
              <a:off x="2809" y="881"/>
              <a:ext cx="902" cy="147"/>
            </a:xfrm>
            <a:prstGeom prst="rect">
              <a:avLst/>
            </a:prstGeom>
            <a:noFill/>
            <a:ln w="9525">
              <a:noFill/>
              <a:miter lim="800000"/>
              <a:headEnd/>
              <a:tailEnd/>
            </a:ln>
            <a:effectLst/>
          </p:spPr>
          <p:txBody>
            <a:bodyPr wrap="none">
              <a:spAutoFit/>
            </a:bodyPr>
            <a:lstStyle/>
            <a:p>
              <a:pPr algn="l" eaLnBrk="1" hangingPunct="1"/>
              <a:r>
                <a:rPr lang="en-US" sz="1000" b="1">
                  <a:solidFill>
                    <a:srgbClr val="CC0000"/>
                  </a:solidFill>
                </a:rPr>
                <a:t>Northern hemisphere</a:t>
              </a:r>
            </a:p>
          </p:txBody>
        </p:sp>
        <p:sp>
          <p:nvSpPr>
            <p:cNvPr id="1009673" name="Text Box 9"/>
            <p:cNvSpPr txBox="1">
              <a:spLocks noChangeArrowheads="1"/>
            </p:cNvSpPr>
            <p:nvPr/>
          </p:nvSpPr>
          <p:spPr bwMode="auto">
            <a:xfrm>
              <a:off x="874" y="890"/>
              <a:ext cx="909" cy="147"/>
            </a:xfrm>
            <a:prstGeom prst="rect">
              <a:avLst/>
            </a:prstGeom>
            <a:noFill/>
            <a:ln w="9525">
              <a:noFill/>
              <a:miter lim="800000"/>
              <a:headEnd/>
              <a:tailEnd/>
            </a:ln>
            <a:effectLst/>
          </p:spPr>
          <p:txBody>
            <a:bodyPr wrap="none">
              <a:spAutoFit/>
            </a:bodyPr>
            <a:lstStyle/>
            <a:p>
              <a:pPr algn="l" eaLnBrk="1" hangingPunct="1"/>
              <a:r>
                <a:rPr lang="en-US" sz="1000" b="1" dirty="0">
                  <a:solidFill>
                    <a:srgbClr val="CC0000"/>
                  </a:solidFill>
                </a:rPr>
                <a:t>Southern hemisphere</a:t>
              </a:r>
            </a:p>
          </p:txBody>
        </p:sp>
      </p:grpSp>
      <p:grpSp>
        <p:nvGrpSpPr>
          <p:cNvPr id="1009674" name="Group 10"/>
          <p:cNvGrpSpPr>
            <a:grpSpLocks/>
          </p:cNvGrpSpPr>
          <p:nvPr/>
        </p:nvGrpSpPr>
        <p:grpSpPr bwMode="auto">
          <a:xfrm>
            <a:off x="7839075" y="2896363"/>
            <a:ext cx="2547938" cy="1404938"/>
            <a:chOff x="3726" y="350"/>
            <a:chExt cx="1605" cy="796"/>
          </a:xfrm>
        </p:grpSpPr>
        <p:pic>
          <p:nvPicPr>
            <p:cNvPr id="1009675" name="Picture 11"/>
            <p:cNvPicPr>
              <a:picLocks noChangeAspect="1" noChangeArrowheads="1"/>
            </p:cNvPicPr>
            <p:nvPr/>
          </p:nvPicPr>
          <p:blipFill>
            <a:blip r:embed="rId4" cstate="print"/>
            <a:srcRect/>
            <a:stretch>
              <a:fillRect/>
            </a:stretch>
          </p:blipFill>
          <p:spPr bwMode="auto">
            <a:xfrm>
              <a:off x="3737" y="350"/>
              <a:ext cx="1592" cy="796"/>
            </a:xfrm>
            <a:prstGeom prst="rect">
              <a:avLst/>
            </a:prstGeom>
            <a:noFill/>
            <a:ln w="9525">
              <a:solidFill>
                <a:schemeClr val="tx1"/>
              </a:solidFill>
              <a:miter lim="800000"/>
              <a:headEnd/>
              <a:tailEnd/>
            </a:ln>
            <a:effectLst/>
          </p:spPr>
        </p:pic>
        <p:sp>
          <p:nvSpPr>
            <p:cNvPr id="1009676" name="Line 12"/>
            <p:cNvSpPr>
              <a:spLocks noChangeShapeType="1"/>
            </p:cNvSpPr>
            <p:nvPr/>
          </p:nvSpPr>
          <p:spPr bwMode="auto">
            <a:xfrm>
              <a:off x="3726" y="741"/>
              <a:ext cx="1605" cy="0"/>
            </a:xfrm>
            <a:prstGeom prst="line">
              <a:avLst/>
            </a:prstGeom>
            <a:noFill/>
            <a:ln w="9525">
              <a:solidFill>
                <a:schemeClr val="bg1"/>
              </a:solidFill>
              <a:round/>
              <a:headEnd/>
              <a:tailEnd/>
            </a:ln>
            <a:effectLst/>
          </p:spPr>
          <p:txBody>
            <a:bodyPr/>
            <a:lstStyle/>
            <a:p>
              <a:endParaRPr lang="en-CA"/>
            </a:p>
          </p:txBody>
        </p:sp>
      </p:grpSp>
      <p:sp>
        <p:nvSpPr>
          <p:cNvPr id="1009678" name="Text Box 14"/>
          <p:cNvSpPr txBox="1">
            <a:spLocks noChangeArrowheads="1"/>
          </p:cNvSpPr>
          <p:nvPr/>
        </p:nvSpPr>
        <p:spPr bwMode="auto">
          <a:xfrm>
            <a:off x="2755901" y="1686975"/>
            <a:ext cx="4822825" cy="461665"/>
          </a:xfrm>
          <a:prstGeom prst="rect">
            <a:avLst/>
          </a:prstGeom>
          <a:solidFill>
            <a:schemeClr val="bg1"/>
          </a:solidFill>
          <a:ln w="12700" cap="sq">
            <a:noFill/>
            <a:miter lim="800000"/>
            <a:headEnd/>
            <a:tailEnd/>
          </a:ln>
          <a:effectLst/>
        </p:spPr>
        <p:txBody>
          <a:bodyPr>
            <a:spAutoFit/>
          </a:bodyPr>
          <a:lstStyle/>
          <a:p>
            <a:pPr algn="ctr"/>
            <a:r>
              <a:rPr lang="en-CA" sz="2400" dirty="0"/>
              <a:t>Annual Cycle of CO2 (1981-2000)</a:t>
            </a:r>
          </a:p>
        </p:txBody>
      </p:sp>
      <p:sp>
        <p:nvSpPr>
          <p:cNvPr id="1009679" name="Text Box 15"/>
          <p:cNvSpPr txBox="1">
            <a:spLocks noChangeArrowheads="1"/>
          </p:cNvSpPr>
          <p:nvPr/>
        </p:nvSpPr>
        <p:spPr bwMode="auto">
          <a:xfrm>
            <a:off x="2230902" y="5328413"/>
            <a:ext cx="1250022" cy="369332"/>
          </a:xfrm>
          <a:prstGeom prst="rect">
            <a:avLst/>
          </a:prstGeom>
          <a:solidFill>
            <a:schemeClr val="bg1"/>
          </a:solidFill>
          <a:ln w="12700" cap="sq">
            <a:noFill/>
            <a:miter lim="800000"/>
            <a:headEnd/>
            <a:tailEnd/>
          </a:ln>
          <a:effectLst/>
        </p:spPr>
        <p:txBody>
          <a:bodyPr wrap="none">
            <a:spAutoFit/>
          </a:bodyPr>
          <a:lstStyle/>
          <a:p>
            <a:pPr algn="ctr"/>
            <a:r>
              <a:rPr lang="en-CA"/>
              <a:t>South Pole</a:t>
            </a:r>
          </a:p>
        </p:txBody>
      </p:sp>
      <p:sp>
        <p:nvSpPr>
          <p:cNvPr id="1009680" name="Text Box 16"/>
          <p:cNvSpPr txBox="1">
            <a:spLocks noChangeArrowheads="1"/>
          </p:cNvSpPr>
          <p:nvPr/>
        </p:nvSpPr>
        <p:spPr bwMode="auto">
          <a:xfrm>
            <a:off x="6832356" y="5328413"/>
            <a:ext cx="1232389" cy="369332"/>
          </a:xfrm>
          <a:prstGeom prst="rect">
            <a:avLst/>
          </a:prstGeom>
          <a:solidFill>
            <a:schemeClr val="bg1"/>
          </a:solidFill>
          <a:ln w="12700" cap="sq">
            <a:noFill/>
            <a:miter lim="800000"/>
            <a:headEnd/>
            <a:tailEnd/>
          </a:ln>
          <a:effectLst/>
        </p:spPr>
        <p:txBody>
          <a:bodyPr wrap="none">
            <a:spAutoFit/>
          </a:bodyPr>
          <a:lstStyle/>
          <a:p>
            <a:pPr algn="ctr"/>
            <a:r>
              <a:rPr lang="en-CA"/>
              <a:t>North Pole</a:t>
            </a:r>
          </a:p>
        </p:txBody>
      </p:sp>
      <p:sp>
        <p:nvSpPr>
          <p:cNvPr id="1009681" name="Text Box 17"/>
          <p:cNvSpPr txBox="1">
            <a:spLocks noChangeArrowheads="1"/>
          </p:cNvSpPr>
          <p:nvPr/>
        </p:nvSpPr>
        <p:spPr bwMode="auto">
          <a:xfrm>
            <a:off x="4667164" y="5328413"/>
            <a:ext cx="970137" cy="369332"/>
          </a:xfrm>
          <a:prstGeom prst="rect">
            <a:avLst/>
          </a:prstGeom>
          <a:solidFill>
            <a:schemeClr val="bg1"/>
          </a:solidFill>
          <a:ln w="12700" cap="sq">
            <a:noFill/>
            <a:miter lim="800000"/>
            <a:headEnd/>
            <a:tailEnd/>
          </a:ln>
          <a:effectLst/>
        </p:spPr>
        <p:txBody>
          <a:bodyPr wrap="none">
            <a:spAutoFit/>
          </a:bodyPr>
          <a:lstStyle/>
          <a:p>
            <a:pPr algn="ctr"/>
            <a:r>
              <a:rPr lang="en-CA"/>
              <a:t>Equator</a:t>
            </a:r>
          </a:p>
        </p:txBody>
      </p:sp>
      <p:sp>
        <p:nvSpPr>
          <p:cNvPr id="1009682" name="Rectangle 18"/>
          <p:cNvSpPr>
            <a:spLocks noChangeArrowheads="1"/>
          </p:cNvSpPr>
          <p:nvPr/>
        </p:nvSpPr>
        <p:spPr bwMode="auto">
          <a:xfrm>
            <a:off x="6316663" y="5301426"/>
            <a:ext cx="290512" cy="88900"/>
          </a:xfrm>
          <a:prstGeom prst="rect">
            <a:avLst/>
          </a:prstGeom>
          <a:solidFill>
            <a:schemeClr val="bg1"/>
          </a:solidFill>
          <a:ln w="12700" cap="sq">
            <a:noFill/>
            <a:miter lim="800000"/>
            <a:headEnd/>
            <a:tailEnd/>
          </a:ln>
          <a:effectLst/>
        </p:spPr>
        <p:txBody>
          <a:bodyPr wrap="none" anchor="ctr"/>
          <a:lstStyle/>
          <a:p>
            <a:endParaRPr lang="en-CA"/>
          </a:p>
        </p:txBody>
      </p:sp>
      <p:sp>
        <p:nvSpPr>
          <p:cNvPr id="1009683" name="Rectangle 19"/>
          <p:cNvSpPr>
            <a:spLocks noChangeArrowheads="1"/>
          </p:cNvSpPr>
          <p:nvPr/>
        </p:nvSpPr>
        <p:spPr bwMode="auto">
          <a:xfrm>
            <a:off x="3838576" y="5453826"/>
            <a:ext cx="290513" cy="88900"/>
          </a:xfrm>
          <a:prstGeom prst="rect">
            <a:avLst/>
          </a:prstGeom>
          <a:solidFill>
            <a:schemeClr val="bg1"/>
          </a:solidFill>
          <a:ln w="12700" cap="sq">
            <a:noFill/>
            <a:miter lim="800000"/>
            <a:headEnd/>
            <a:tailEnd/>
          </a:ln>
          <a:effectLst/>
        </p:spPr>
        <p:txBody>
          <a:bodyPr wrap="none" anchor="ctr"/>
          <a:lstStyle/>
          <a:p>
            <a:endParaRPr lang="en-CA"/>
          </a:p>
        </p:txBody>
      </p:sp>
      <p:sp>
        <p:nvSpPr>
          <p:cNvPr id="1009684" name="Rectangle 20"/>
          <p:cNvSpPr>
            <a:spLocks noChangeArrowheads="1"/>
          </p:cNvSpPr>
          <p:nvPr/>
        </p:nvSpPr>
        <p:spPr bwMode="auto">
          <a:xfrm>
            <a:off x="3694113" y="5307776"/>
            <a:ext cx="290512" cy="88900"/>
          </a:xfrm>
          <a:prstGeom prst="rect">
            <a:avLst/>
          </a:prstGeom>
          <a:solidFill>
            <a:schemeClr val="bg1"/>
          </a:solidFill>
          <a:ln w="12700" cap="sq">
            <a:noFill/>
            <a:miter lim="800000"/>
            <a:headEnd/>
            <a:tailEnd/>
          </a:ln>
          <a:effectLst/>
        </p:spPr>
        <p:txBody>
          <a:bodyPr wrap="none" anchor="ctr"/>
          <a:lstStyle/>
          <a:p>
            <a:endParaRPr lang="en-CA"/>
          </a:p>
        </p:txBody>
      </p:sp>
      <p:sp>
        <p:nvSpPr>
          <p:cNvPr id="20" name="Rectangle 2"/>
          <p:cNvSpPr>
            <a:spLocks noChangeArrowheads="1"/>
          </p:cNvSpPr>
          <p:nvPr/>
        </p:nvSpPr>
        <p:spPr bwMode="auto">
          <a:xfrm>
            <a:off x="0" y="450166"/>
            <a:ext cx="12192000" cy="865101"/>
          </a:xfrm>
          <a:prstGeom prst="rect">
            <a:avLst/>
          </a:prstGeom>
          <a:noFill/>
          <a:ln w="9525">
            <a:noFill/>
            <a:miter lim="800000"/>
            <a:headEnd/>
            <a:tailEnd/>
          </a:ln>
          <a:effectLst/>
        </p:spPr>
        <p:txBody>
          <a:bodyPr anchor="ctr"/>
          <a:lstStyle/>
          <a:p>
            <a:pPr marL="9525" algn="ctr"/>
            <a:r>
              <a:rPr lang="en-US" sz="4000" dirty="0"/>
              <a:t>Transient response of </a:t>
            </a:r>
            <a:r>
              <a:rPr lang="en-US" sz="4000" dirty="0" err="1"/>
              <a:t>CanESM</a:t>
            </a:r>
            <a:r>
              <a:rPr lang="en-US" sz="4000" dirty="0"/>
              <a:t> to historical emissions</a:t>
            </a:r>
          </a:p>
        </p:txBody>
      </p:sp>
      <p:sp>
        <p:nvSpPr>
          <p:cNvPr id="21" name="Text Box 5"/>
          <p:cNvSpPr txBox="1">
            <a:spLocks noChangeArrowheads="1"/>
          </p:cNvSpPr>
          <p:nvPr/>
        </p:nvSpPr>
        <p:spPr bwMode="auto">
          <a:xfrm>
            <a:off x="8964194" y="6507477"/>
            <a:ext cx="1513556" cy="230832"/>
          </a:xfrm>
          <a:prstGeom prst="rect">
            <a:avLst/>
          </a:prstGeom>
          <a:noFill/>
          <a:ln w="12700" cap="sq">
            <a:noFill/>
            <a:miter lim="800000"/>
            <a:headEnd/>
            <a:tailEnd/>
          </a:ln>
          <a:effectLst/>
        </p:spPr>
        <p:txBody>
          <a:bodyPr wrap="none">
            <a:spAutoFit/>
          </a:bodyPr>
          <a:lstStyle/>
          <a:p>
            <a:pPr algn="l"/>
            <a:r>
              <a:rPr lang="en-CA" sz="900" dirty="0"/>
              <a:t>Courtesy V. </a:t>
            </a:r>
            <a:r>
              <a:rPr lang="en-CA" sz="900" dirty="0" err="1"/>
              <a:t>Arora</a:t>
            </a:r>
            <a:r>
              <a:rPr lang="en-CA" sz="900" dirty="0"/>
              <a:t>, </a:t>
            </a:r>
            <a:r>
              <a:rPr lang="en-CA" sz="900" dirty="0" err="1"/>
              <a:t>CCCma</a:t>
            </a:r>
            <a:endParaRPr lang="en-CA"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9670"/>
                                        </p:tgtEl>
                                        <p:attrNameLst>
                                          <p:attrName>style.visibility</p:attrName>
                                        </p:attrNameLst>
                                      </p:cBhvr>
                                      <p:to>
                                        <p:strVal val="visible"/>
                                      </p:to>
                                    </p:set>
                                    <p:animEffect transition="in" filter="fade">
                                      <p:cBhvr>
                                        <p:cTn id="7" dur="500"/>
                                        <p:tgtEl>
                                          <p:spTgt spid="100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A694B-1767-A023-81C3-2D1B42AEFBDF}"/>
              </a:ext>
            </a:extLst>
          </p:cNvPr>
          <p:cNvPicPr>
            <a:picLocks noChangeAspect="1"/>
          </p:cNvPicPr>
          <p:nvPr/>
        </p:nvPicPr>
        <p:blipFill>
          <a:blip r:embed="rId2"/>
          <a:stretch>
            <a:fillRect/>
          </a:stretch>
        </p:blipFill>
        <p:spPr>
          <a:xfrm>
            <a:off x="-36122" y="-266866"/>
            <a:ext cx="12228122" cy="8152081"/>
          </a:xfrm>
          <a:prstGeom prst="rect">
            <a:avLst/>
          </a:prstGeom>
        </p:spPr>
      </p:pic>
      <p:sp>
        <p:nvSpPr>
          <p:cNvPr id="4" name="Title 6">
            <a:extLst>
              <a:ext uri="{FF2B5EF4-FFF2-40B4-BE49-F238E27FC236}">
                <a16:creationId xmlns:a16="http://schemas.microsoft.com/office/drawing/2014/main" id="{0E354DC8-A864-03DD-56A3-F1679218BDBC}"/>
              </a:ext>
            </a:extLst>
          </p:cNvPr>
          <p:cNvSpPr txBox="1">
            <a:spLocks/>
          </p:cNvSpPr>
          <p:nvPr/>
        </p:nvSpPr>
        <p:spPr>
          <a:xfrm>
            <a:off x="0" y="385348"/>
            <a:ext cx="12192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11150" marR="0" lvl="0" indent="0" algn="l" defTabSz="914400" rtl="0" eaLnBrk="1" fontAlgn="auto" latinLnBrk="0" hangingPunct="1">
              <a:lnSpc>
                <a:spcPct val="100000"/>
              </a:lnSpc>
              <a:spcBef>
                <a:spcPct val="0"/>
              </a:spcBef>
              <a:spcAft>
                <a:spcPts val="0"/>
              </a:spcAft>
              <a:buClrTx/>
              <a:buSzTx/>
              <a:buFontTx/>
              <a:buNone/>
              <a:tabLst>
                <a:tab pos="298450" algn="l"/>
              </a:tabLst>
              <a:defRPr/>
            </a:pPr>
            <a:r>
              <a:rPr kumimoji="0" lang="en-CA" sz="4400" b="1" u="none" strike="noStrike" kern="1200" cap="none" spc="0" normalizeH="0" baseline="0" noProof="0" dirty="0">
                <a:ln>
                  <a:noFill/>
                </a:ln>
                <a:effectLst/>
                <a:uLnTx/>
                <a:uFillTx/>
                <a:latin typeface="Calibri Light" panose="020F0302020204030204" pitchFamily="34" charset="0"/>
                <a:ea typeface="Arial" charset="0"/>
                <a:cs typeface="Calibri Light" panose="020F0302020204030204" pitchFamily="34" charset="0"/>
              </a:rPr>
              <a:t>Sources of climate modelling uncertainty</a:t>
            </a:r>
          </a:p>
        </p:txBody>
      </p:sp>
      <p:sp>
        <p:nvSpPr>
          <p:cNvPr id="5" name="TextBox 4">
            <a:extLst>
              <a:ext uri="{FF2B5EF4-FFF2-40B4-BE49-F238E27FC236}">
                <a16:creationId xmlns:a16="http://schemas.microsoft.com/office/drawing/2014/main" id="{D6FAF4EF-4748-E924-6403-A704C0AE48E0}"/>
              </a:ext>
            </a:extLst>
          </p:cNvPr>
          <p:cNvSpPr txBox="1"/>
          <p:nvPr/>
        </p:nvSpPr>
        <p:spPr>
          <a:xfrm>
            <a:off x="7695210" y="6354036"/>
            <a:ext cx="3757760" cy="230832"/>
          </a:xfrm>
          <a:prstGeom prst="rect">
            <a:avLst/>
          </a:prstGeom>
          <a:noFill/>
        </p:spPr>
        <p:txBody>
          <a:bodyPr wrap="none" rtlCol="0">
            <a:spAutoFit/>
          </a:bodyPr>
          <a:lstStyle/>
          <a:p>
            <a:pPr algn="l"/>
            <a:r>
              <a:rPr lang="en-CA" sz="900" dirty="0">
                <a:solidFill>
                  <a:schemeClr val="bg1"/>
                </a:solidFill>
                <a:latin typeface="Calibri" panose="020F0502020204030204" pitchFamily="34" charset="0"/>
                <a:cs typeface="Calibri" panose="020F0502020204030204" pitchFamily="34" charset="0"/>
              </a:rPr>
              <a:t>Alhambra  Palace Complex, Granada, Spain (Sierra Nevada’s in the distance) </a:t>
            </a:r>
          </a:p>
        </p:txBody>
      </p:sp>
    </p:spTree>
    <p:extLst>
      <p:ext uri="{BB962C8B-B14F-4D97-AF65-F5344CB8AC3E}">
        <p14:creationId xmlns:p14="http://schemas.microsoft.com/office/powerpoint/2010/main" val="39205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6690B54-A628-9452-2BA6-54A48D353FD2}"/>
              </a:ext>
            </a:extLst>
          </p:cNvPr>
          <p:cNvGrpSpPr/>
          <p:nvPr/>
        </p:nvGrpSpPr>
        <p:grpSpPr>
          <a:xfrm>
            <a:off x="373253" y="982658"/>
            <a:ext cx="5175284" cy="5564118"/>
            <a:chOff x="373253" y="409779"/>
            <a:chExt cx="5175284" cy="5564118"/>
          </a:xfrm>
        </p:grpSpPr>
        <p:pic>
          <p:nvPicPr>
            <p:cNvPr id="5" name="Picture 4">
              <a:extLst>
                <a:ext uri="{FF2B5EF4-FFF2-40B4-BE49-F238E27FC236}">
                  <a16:creationId xmlns:a16="http://schemas.microsoft.com/office/drawing/2014/main" id="{8D73BDF5-40BA-EA69-9B97-D0BCA651A852}"/>
                </a:ext>
              </a:extLst>
            </p:cNvPr>
            <p:cNvPicPr>
              <a:picLocks noChangeAspect="1"/>
            </p:cNvPicPr>
            <p:nvPr/>
          </p:nvPicPr>
          <p:blipFill>
            <a:blip r:embed="rId3"/>
            <a:stretch>
              <a:fillRect/>
            </a:stretch>
          </p:blipFill>
          <p:spPr>
            <a:xfrm>
              <a:off x="373253" y="1743420"/>
              <a:ext cx="5175284" cy="4230477"/>
            </a:xfrm>
            <a:prstGeom prst="rect">
              <a:avLst/>
            </a:prstGeom>
          </p:spPr>
        </p:pic>
        <p:sp>
          <p:nvSpPr>
            <p:cNvPr id="3" name="TextBox 2">
              <a:extLst>
                <a:ext uri="{FF2B5EF4-FFF2-40B4-BE49-F238E27FC236}">
                  <a16:creationId xmlns:a16="http://schemas.microsoft.com/office/drawing/2014/main" id="{C9B39C56-1C08-8846-728F-8889529A97E9}"/>
                </a:ext>
              </a:extLst>
            </p:cNvPr>
            <p:cNvSpPr txBox="1"/>
            <p:nvPr/>
          </p:nvSpPr>
          <p:spPr>
            <a:xfrm>
              <a:off x="1198599" y="5261302"/>
              <a:ext cx="3350449" cy="261610"/>
            </a:xfrm>
            <a:prstGeom prst="rect">
              <a:avLst/>
            </a:prstGeom>
            <a:noFill/>
          </p:spPr>
          <p:txBody>
            <a:bodyPr wrap="square">
              <a:spAutoFit/>
            </a:bodyPr>
            <a:lstStyle/>
            <a:p>
              <a:pPr marL="0" lvl="1"/>
              <a:r>
                <a:rPr lang="en-US" sz="1100" dirty="0">
                  <a:solidFill>
                    <a:schemeClr val="bg1"/>
                  </a:solidFill>
                </a:rPr>
                <a:t>Hawkins and Sutton, 2009, BAMS, Fig. 4</a:t>
              </a:r>
            </a:p>
          </p:txBody>
        </p:sp>
        <p:sp>
          <p:nvSpPr>
            <p:cNvPr id="4" name="TextBox 3">
              <a:extLst>
                <a:ext uri="{FF2B5EF4-FFF2-40B4-BE49-F238E27FC236}">
                  <a16:creationId xmlns:a16="http://schemas.microsoft.com/office/drawing/2014/main" id="{EF3848EB-A932-674D-CE82-6FA00A5F4147}"/>
                </a:ext>
              </a:extLst>
            </p:cNvPr>
            <p:cNvSpPr txBox="1"/>
            <p:nvPr/>
          </p:nvSpPr>
          <p:spPr>
            <a:xfrm>
              <a:off x="403057" y="409779"/>
              <a:ext cx="5145480" cy="707886"/>
            </a:xfrm>
            <a:prstGeom prst="rect">
              <a:avLst/>
            </a:prstGeom>
            <a:noFill/>
          </p:spPr>
          <p:txBody>
            <a:bodyPr wrap="square" rtlCol="0">
              <a:spAutoFit/>
            </a:bodyPr>
            <a:lstStyle/>
            <a:p>
              <a:r>
                <a:rPr lang="en-CA" sz="2000" dirty="0"/>
                <a:t>Relative importance of sources of uncertainty in global surface temperature projections</a:t>
              </a:r>
            </a:p>
          </p:txBody>
        </p:sp>
      </p:grpSp>
      <p:sp>
        <p:nvSpPr>
          <p:cNvPr id="6" name="TextBox 5">
            <a:extLst>
              <a:ext uri="{FF2B5EF4-FFF2-40B4-BE49-F238E27FC236}">
                <a16:creationId xmlns:a16="http://schemas.microsoft.com/office/drawing/2014/main" id="{741952A8-B6DC-384D-7078-3FAC1C7D765B}"/>
              </a:ext>
            </a:extLst>
          </p:cNvPr>
          <p:cNvSpPr txBox="1"/>
          <p:nvPr/>
        </p:nvSpPr>
        <p:spPr>
          <a:xfrm>
            <a:off x="1619480" y="4197424"/>
            <a:ext cx="805029" cy="369332"/>
          </a:xfrm>
          <a:prstGeom prst="rect">
            <a:avLst/>
          </a:prstGeom>
          <a:noFill/>
        </p:spPr>
        <p:txBody>
          <a:bodyPr wrap="none" rtlCol="0">
            <a:spAutoFit/>
          </a:bodyPr>
          <a:lstStyle/>
          <a:p>
            <a:r>
              <a:rPr lang="en-CA" dirty="0">
                <a:solidFill>
                  <a:schemeClr val="bg1"/>
                </a:solidFill>
              </a:rPr>
              <a:t>Model</a:t>
            </a:r>
          </a:p>
        </p:txBody>
      </p:sp>
      <p:sp>
        <p:nvSpPr>
          <p:cNvPr id="8" name="TextBox 7">
            <a:extLst>
              <a:ext uri="{FF2B5EF4-FFF2-40B4-BE49-F238E27FC236}">
                <a16:creationId xmlns:a16="http://schemas.microsoft.com/office/drawing/2014/main" id="{0FAA4618-8F4F-37E9-E6F5-00D7638673AE}"/>
              </a:ext>
            </a:extLst>
          </p:cNvPr>
          <p:cNvSpPr txBox="1"/>
          <p:nvPr/>
        </p:nvSpPr>
        <p:spPr>
          <a:xfrm>
            <a:off x="3512545" y="2906617"/>
            <a:ext cx="1301826" cy="646331"/>
          </a:xfrm>
          <a:prstGeom prst="rect">
            <a:avLst/>
          </a:prstGeom>
          <a:noFill/>
        </p:spPr>
        <p:txBody>
          <a:bodyPr wrap="square" rtlCol="0">
            <a:spAutoFit/>
          </a:bodyPr>
          <a:lstStyle/>
          <a:p>
            <a:r>
              <a:rPr lang="en-CA" dirty="0">
                <a:solidFill>
                  <a:schemeClr val="bg1"/>
                </a:solidFill>
              </a:rPr>
              <a:t>Forcing scenario</a:t>
            </a:r>
          </a:p>
        </p:txBody>
      </p:sp>
      <p:sp>
        <p:nvSpPr>
          <p:cNvPr id="9" name="TextBox 8">
            <a:extLst>
              <a:ext uri="{FF2B5EF4-FFF2-40B4-BE49-F238E27FC236}">
                <a16:creationId xmlns:a16="http://schemas.microsoft.com/office/drawing/2014/main" id="{BAE8A671-6A96-7236-E328-39FAC1E71216}"/>
              </a:ext>
            </a:extLst>
          </p:cNvPr>
          <p:cNvSpPr txBox="1"/>
          <p:nvPr/>
        </p:nvSpPr>
        <p:spPr>
          <a:xfrm>
            <a:off x="1099851" y="1988933"/>
            <a:ext cx="2039956" cy="369332"/>
          </a:xfrm>
          <a:prstGeom prst="rect">
            <a:avLst/>
          </a:prstGeom>
          <a:noFill/>
        </p:spPr>
        <p:txBody>
          <a:bodyPr wrap="square" rtlCol="0">
            <a:spAutoFit/>
          </a:bodyPr>
          <a:lstStyle/>
          <a:p>
            <a:r>
              <a:rPr lang="en-CA" dirty="0">
                <a:solidFill>
                  <a:schemeClr val="bg1"/>
                </a:solidFill>
              </a:rPr>
              <a:t>Internal variability</a:t>
            </a:r>
          </a:p>
        </p:txBody>
      </p:sp>
      <p:grpSp>
        <p:nvGrpSpPr>
          <p:cNvPr id="13" name="Group 12">
            <a:extLst>
              <a:ext uri="{FF2B5EF4-FFF2-40B4-BE49-F238E27FC236}">
                <a16:creationId xmlns:a16="http://schemas.microsoft.com/office/drawing/2014/main" id="{A69B9C65-F902-4894-ED77-5641B9CA2593}"/>
              </a:ext>
            </a:extLst>
          </p:cNvPr>
          <p:cNvGrpSpPr/>
          <p:nvPr/>
        </p:nvGrpSpPr>
        <p:grpSpPr>
          <a:xfrm>
            <a:off x="5802134" y="985783"/>
            <a:ext cx="6115764" cy="5444926"/>
            <a:chOff x="5802134" y="412904"/>
            <a:chExt cx="6115764" cy="5444926"/>
          </a:xfrm>
        </p:grpSpPr>
        <p:pic>
          <p:nvPicPr>
            <p:cNvPr id="7" name="Picture 6">
              <a:extLst>
                <a:ext uri="{FF2B5EF4-FFF2-40B4-BE49-F238E27FC236}">
                  <a16:creationId xmlns:a16="http://schemas.microsoft.com/office/drawing/2014/main" id="{CFA470B2-CBC9-A57D-355A-37D2EAF982C0}"/>
                </a:ext>
              </a:extLst>
            </p:cNvPr>
            <p:cNvPicPr>
              <a:picLocks noChangeAspect="1"/>
            </p:cNvPicPr>
            <p:nvPr/>
          </p:nvPicPr>
          <p:blipFill>
            <a:blip r:embed="rId4"/>
            <a:stretch>
              <a:fillRect/>
            </a:stretch>
          </p:blipFill>
          <p:spPr>
            <a:xfrm>
              <a:off x="5802134" y="1743420"/>
              <a:ext cx="6115764" cy="4114410"/>
            </a:xfrm>
            <a:prstGeom prst="rect">
              <a:avLst/>
            </a:prstGeom>
          </p:spPr>
        </p:pic>
        <p:sp>
          <p:nvSpPr>
            <p:cNvPr id="10" name="TextBox 9">
              <a:extLst>
                <a:ext uri="{FF2B5EF4-FFF2-40B4-BE49-F238E27FC236}">
                  <a16:creationId xmlns:a16="http://schemas.microsoft.com/office/drawing/2014/main" id="{15A9A909-0845-5A25-E4DB-65248BE031FE}"/>
                </a:ext>
              </a:extLst>
            </p:cNvPr>
            <p:cNvSpPr txBox="1"/>
            <p:nvPr/>
          </p:nvSpPr>
          <p:spPr>
            <a:xfrm>
              <a:off x="6504565" y="412904"/>
              <a:ext cx="5145480" cy="707886"/>
            </a:xfrm>
            <a:prstGeom prst="rect">
              <a:avLst/>
            </a:prstGeom>
            <a:noFill/>
          </p:spPr>
          <p:txBody>
            <a:bodyPr wrap="square" rtlCol="0">
              <a:spAutoFit/>
            </a:bodyPr>
            <a:lstStyle/>
            <a:p>
              <a:r>
                <a:rPr lang="en-CA" sz="2000" dirty="0"/>
                <a:t>Equilibrium climate sensitivity of a selection of models participating in CMIP6</a:t>
              </a:r>
            </a:p>
          </p:txBody>
        </p:sp>
        <p:sp>
          <p:nvSpPr>
            <p:cNvPr id="11" name="TextBox 10">
              <a:extLst>
                <a:ext uri="{FF2B5EF4-FFF2-40B4-BE49-F238E27FC236}">
                  <a16:creationId xmlns:a16="http://schemas.microsoft.com/office/drawing/2014/main" id="{6150C4A9-6F4F-D5AA-7301-C6A0DAEC9B28}"/>
                </a:ext>
              </a:extLst>
            </p:cNvPr>
            <p:cNvSpPr txBox="1"/>
            <p:nvPr/>
          </p:nvSpPr>
          <p:spPr>
            <a:xfrm>
              <a:off x="6573396" y="1836094"/>
              <a:ext cx="3350449" cy="261610"/>
            </a:xfrm>
            <a:prstGeom prst="rect">
              <a:avLst/>
            </a:prstGeom>
            <a:noFill/>
          </p:spPr>
          <p:txBody>
            <a:bodyPr wrap="square">
              <a:spAutoFit/>
            </a:bodyPr>
            <a:lstStyle/>
            <a:p>
              <a:pPr marL="0" lvl="1"/>
              <a:r>
                <a:rPr lang="en-US" sz="1100" dirty="0"/>
                <a:t>Li et al, 2021, J. Climate, Fig. 4</a:t>
              </a:r>
            </a:p>
          </p:txBody>
        </p:sp>
      </p:grpSp>
      <p:sp>
        <p:nvSpPr>
          <p:cNvPr id="15" name="TextBox 14">
            <a:extLst>
              <a:ext uri="{FF2B5EF4-FFF2-40B4-BE49-F238E27FC236}">
                <a16:creationId xmlns:a16="http://schemas.microsoft.com/office/drawing/2014/main" id="{B4A78183-C59B-1C7B-9E0E-57707BDCB4FD}"/>
              </a:ext>
            </a:extLst>
          </p:cNvPr>
          <p:cNvSpPr txBox="1"/>
          <p:nvPr/>
        </p:nvSpPr>
        <p:spPr>
          <a:xfrm>
            <a:off x="0" y="104428"/>
            <a:ext cx="12192000" cy="769441"/>
          </a:xfrm>
          <a:prstGeom prst="rect">
            <a:avLst/>
          </a:prstGeom>
          <a:noFill/>
        </p:spPr>
        <p:txBody>
          <a:bodyPr wrap="square">
            <a:spAutoFit/>
          </a:bodyPr>
          <a:lstStyle/>
          <a:p>
            <a:pPr algn="ctr"/>
            <a:r>
              <a:rPr lang="en-US" sz="4400" dirty="0"/>
              <a:t>Sources of projection uncertainty</a:t>
            </a:r>
          </a:p>
        </p:txBody>
      </p:sp>
    </p:spTree>
    <p:extLst>
      <p:ext uri="{BB962C8B-B14F-4D97-AF65-F5344CB8AC3E}">
        <p14:creationId xmlns:p14="http://schemas.microsoft.com/office/powerpoint/2010/main" val="219510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F99A3-298F-6C87-73F9-0409447F326E}"/>
              </a:ext>
            </a:extLst>
          </p:cNvPr>
          <p:cNvPicPr>
            <a:picLocks noChangeAspect="1"/>
          </p:cNvPicPr>
          <p:nvPr/>
        </p:nvPicPr>
        <p:blipFill>
          <a:blip r:embed="rId3"/>
          <a:stretch>
            <a:fillRect/>
          </a:stretch>
        </p:blipFill>
        <p:spPr>
          <a:xfrm>
            <a:off x="1825207" y="1211857"/>
            <a:ext cx="7772400" cy="5228812"/>
          </a:xfrm>
          <a:prstGeom prst="rect">
            <a:avLst/>
          </a:prstGeom>
        </p:spPr>
      </p:pic>
      <p:sp>
        <p:nvSpPr>
          <p:cNvPr id="2" name="TextBox 1">
            <a:extLst>
              <a:ext uri="{FF2B5EF4-FFF2-40B4-BE49-F238E27FC236}">
                <a16:creationId xmlns:a16="http://schemas.microsoft.com/office/drawing/2014/main" id="{2A07CB05-D8A4-5C44-5CF7-C1FB4812F5F7}"/>
              </a:ext>
            </a:extLst>
          </p:cNvPr>
          <p:cNvSpPr txBox="1"/>
          <p:nvPr/>
        </p:nvSpPr>
        <p:spPr>
          <a:xfrm>
            <a:off x="1" y="199790"/>
            <a:ext cx="12192000" cy="954107"/>
          </a:xfrm>
          <a:prstGeom prst="rect">
            <a:avLst/>
          </a:prstGeom>
          <a:noFill/>
        </p:spPr>
        <p:txBody>
          <a:bodyPr wrap="square" rtlCol="0">
            <a:spAutoFit/>
          </a:bodyPr>
          <a:lstStyle/>
          <a:p>
            <a:pPr algn="ctr"/>
            <a:r>
              <a:rPr lang="en-CA" sz="2800" dirty="0"/>
              <a:t>Simulated evolution of global surface air temperature </a:t>
            </a:r>
          </a:p>
          <a:p>
            <a:pPr algn="ctr"/>
            <a:r>
              <a:rPr lang="en-CA" sz="2800" dirty="0"/>
              <a:t>relative to 1851-1900 illustrating model and scenario uncertainty</a:t>
            </a:r>
          </a:p>
        </p:txBody>
      </p:sp>
      <p:sp>
        <p:nvSpPr>
          <p:cNvPr id="4" name="TextBox 3">
            <a:extLst>
              <a:ext uri="{FF2B5EF4-FFF2-40B4-BE49-F238E27FC236}">
                <a16:creationId xmlns:a16="http://schemas.microsoft.com/office/drawing/2014/main" id="{9ACC5F64-1E61-14C6-1512-19C9DEE20488}"/>
              </a:ext>
            </a:extLst>
          </p:cNvPr>
          <p:cNvSpPr txBox="1"/>
          <p:nvPr/>
        </p:nvSpPr>
        <p:spPr>
          <a:xfrm>
            <a:off x="7363880" y="5457453"/>
            <a:ext cx="2033507" cy="261610"/>
          </a:xfrm>
          <a:prstGeom prst="rect">
            <a:avLst/>
          </a:prstGeom>
          <a:noFill/>
        </p:spPr>
        <p:txBody>
          <a:bodyPr wrap="square">
            <a:spAutoFit/>
          </a:bodyPr>
          <a:lstStyle/>
          <a:p>
            <a:pPr marL="0" lvl="1"/>
            <a:r>
              <a:rPr lang="en-US" sz="1100" dirty="0"/>
              <a:t>Li et al, 2021, J. Climate, Fig. 1</a:t>
            </a:r>
          </a:p>
        </p:txBody>
      </p:sp>
    </p:spTree>
    <p:extLst>
      <p:ext uri="{BB962C8B-B14F-4D97-AF65-F5344CB8AC3E}">
        <p14:creationId xmlns:p14="http://schemas.microsoft.com/office/powerpoint/2010/main" val="1627707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F93D0-06FA-AAEF-BB19-0C424008ABDC}"/>
              </a:ext>
            </a:extLst>
          </p:cNvPr>
          <p:cNvPicPr>
            <a:picLocks noChangeAspect="1"/>
          </p:cNvPicPr>
          <p:nvPr/>
        </p:nvPicPr>
        <p:blipFill>
          <a:blip r:embed="rId3"/>
          <a:stretch>
            <a:fillRect/>
          </a:stretch>
        </p:blipFill>
        <p:spPr>
          <a:xfrm>
            <a:off x="2067279" y="667274"/>
            <a:ext cx="3151927" cy="6030231"/>
          </a:xfrm>
          <a:prstGeom prst="rect">
            <a:avLst/>
          </a:prstGeom>
        </p:spPr>
      </p:pic>
      <p:pic>
        <p:nvPicPr>
          <p:cNvPr id="9" name="Picture 8">
            <a:extLst>
              <a:ext uri="{FF2B5EF4-FFF2-40B4-BE49-F238E27FC236}">
                <a16:creationId xmlns:a16="http://schemas.microsoft.com/office/drawing/2014/main" id="{1EEA7700-22F9-8804-103A-75E0593C4333}"/>
              </a:ext>
            </a:extLst>
          </p:cNvPr>
          <p:cNvPicPr>
            <a:picLocks noChangeAspect="1"/>
          </p:cNvPicPr>
          <p:nvPr/>
        </p:nvPicPr>
        <p:blipFill>
          <a:blip r:embed="rId4"/>
          <a:stretch>
            <a:fillRect/>
          </a:stretch>
        </p:blipFill>
        <p:spPr>
          <a:xfrm>
            <a:off x="10091189" y="667274"/>
            <a:ext cx="1620297" cy="6030231"/>
          </a:xfrm>
          <a:prstGeom prst="rect">
            <a:avLst/>
          </a:prstGeom>
        </p:spPr>
      </p:pic>
      <p:sp>
        <p:nvSpPr>
          <p:cNvPr id="12" name="TextBox 11">
            <a:extLst>
              <a:ext uri="{FF2B5EF4-FFF2-40B4-BE49-F238E27FC236}">
                <a16:creationId xmlns:a16="http://schemas.microsoft.com/office/drawing/2014/main" id="{D1F4F370-D6CE-CB44-4C63-4A3F62F401A4}"/>
              </a:ext>
            </a:extLst>
          </p:cNvPr>
          <p:cNvSpPr txBox="1"/>
          <p:nvPr/>
        </p:nvSpPr>
        <p:spPr>
          <a:xfrm>
            <a:off x="440675" y="155722"/>
            <a:ext cx="11751326" cy="523220"/>
          </a:xfrm>
          <a:prstGeom prst="rect">
            <a:avLst/>
          </a:prstGeom>
          <a:noFill/>
        </p:spPr>
        <p:txBody>
          <a:bodyPr wrap="square" rtlCol="0">
            <a:spAutoFit/>
          </a:bodyPr>
          <a:lstStyle/>
          <a:p>
            <a:pPr algn="ctr"/>
            <a:r>
              <a:rPr lang="en-CA" sz="2800" dirty="0"/>
              <a:t>Impact of internal variability (DJF surface air temperature)</a:t>
            </a:r>
          </a:p>
        </p:txBody>
      </p:sp>
      <p:sp>
        <p:nvSpPr>
          <p:cNvPr id="13" name="TextBox 12">
            <a:extLst>
              <a:ext uri="{FF2B5EF4-FFF2-40B4-BE49-F238E27FC236}">
                <a16:creationId xmlns:a16="http://schemas.microsoft.com/office/drawing/2014/main" id="{5938867A-3D4F-8740-F8F6-F6763052248D}"/>
              </a:ext>
            </a:extLst>
          </p:cNvPr>
          <p:cNvSpPr txBox="1"/>
          <p:nvPr/>
        </p:nvSpPr>
        <p:spPr>
          <a:xfrm rot="16200000">
            <a:off x="3719460" y="3298194"/>
            <a:ext cx="3151927" cy="261610"/>
          </a:xfrm>
          <a:prstGeom prst="rect">
            <a:avLst/>
          </a:prstGeom>
          <a:noFill/>
        </p:spPr>
        <p:txBody>
          <a:bodyPr wrap="square">
            <a:spAutoFit/>
          </a:bodyPr>
          <a:lstStyle/>
          <a:p>
            <a:pPr marL="0" lvl="1"/>
            <a:r>
              <a:rPr lang="en-US" sz="1100" dirty="0" err="1"/>
              <a:t>Deser</a:t>
            </a:r>
            <a:r>
              <a:rPr lang="en-US" sz="1100" dirty="0"/>
              <a:t> et al, 2012, Nature Climate Change, Fig. 1</a:t>
            </a:r>
          </a:p>
        </p:txBody>
      </p:sp>
      <p:grpSp>
        <p:nvGrpSpPr>
          <p:cNvPr id="15" name="Group 14">
            <a:extLst>
              <a:ext uri="{FF2B5EF4-FFF2-40B4-BE49-F238E27FC236}">
                <a16:creationId xmlns:a16="http://schemas.microsoft.com/office/drawing/2014/main" id="{9A846E50-789B-F8F5-BF03-831637DCED7C}"/>
              </a:ext>
            </a:extLst>
          </p:cNvPr>
          <p:cNvGrpSpPr/>
          <p:nvPr/>
        </p:nvGrpSpPr>
        <p:grpSpPr>
          <a:xfrm>
            <a:off x="5963797" y="667274"/>
            <a:ext cx="3430812" cy="6030231"/>
            <a:chOff x="5457021" y="667274"/>
            <a:chExt cx="3430812" cy="6030231"/>
          </a:xfrm>
        </p:grpSpPr>
        <p:pic>
          <p:nvPicPr>
            <p:cNvPr id="5" name="Picture 4">
              <a:extLst>
                <a:ext uri="{FF2B5EF4-FFF2-40B4-BE49-F238E27FC236}">
                  <a16:creationId xmlns:a16="http://schemas.microsoft.com/office/drawing/2014/main" id="{BB7FE698-5E56-BABB-7BF0-DEB49DF18320}"/>
                </a:ext>
              </a:extLst>
            </p:cNvPr>
            <p:cNvPicPr>
              <a:picLocks noChangeAspect="1"/>
            </p:cNvPicPr>
            <p:nvPr/>
          </p:nvPicPr>
          <p:blipFill>
            <a:blip r:embed="rId5"/>
            <a:stretch>
              <a:fillRect/>
            </a:stretch>
          </p:blipFill>
          <p:spPr>
            <a:xfrm>
              <a:off x="5457021" y="667274"/>
              <a:ext cx="3430812" cy="6030231"/>
            </a:xfrm>
            <a:prstGeom prst="rect">
              <a:avLst/>
            </a:prstGeom>
          </p:spPr>
        </p:pic>
        <p:sp>
          <p:nvSpPr>
            <p:cNvPr id="14" name="TextBox 13">
              <a:extLst>
                <a:ext uri="{FF2B5EF4-FFF2-40B4-BE49-F238E27FC236}">
                  <a16:creationId xmlns:a16="http://schemas.microsoft.com/office/drawing/2014/main" id="{830EE2F4-417F-3AAB-8F25-D979517E9EA3}"/>
                </a:ext>
              </a:extLst>
            </p:cNvPr>
            <p:cNvSpPr txBox="1"/>
            <p:nvPr/>
          </p:nvSpPr>
          <p:spPr>
            <a:xfrm>
              <a:off x="5908713" y="4318612"/>
              <a:ext cx="772969" cy="246221"/>
            </a:xfrm>
            <a:prstGeom prst="rect">
              <a:avLst/>
            </a:prstGeom>
            <a:noFill/>
          </p:spPr>
          <p:txBody>
            <a:bodyPr wrap="none" rtlCol="0">
              <a:spAutoFit/>
            </a:bodyPr>
            <a:lstStyle/>
            <a:p>
              <a:r>
                <a:rPr lang="en-CA" sz="1000" dirty="0">
                  <a:solidFill>
                    <a:schemeClr val="bg2">
                      <a:lumMod val="50000"/>
                    </a:schemeClr>
                  </a:solidFill>
                  <a:latin typeface="Calibri" panose="020F0502020204030204" pitchFamily="34" charset="0"/>
                  <a:cs typeface="Calibri" panose="020F0502020204030204" pitchFamily="34" charset="0"/>
                </a:rPr>
                <a:t>Contiguous</a:t>
              </a:r>
              <a:endParaRPr lang="en-CA" dirty="0">
                <a:solidFill>
                  <a:schemeClr val="bg2">
                    <a:lumMod val="50000"/>
                  </a:schemeClr>
                </a:solidFill>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B58E9894-1A4D-41E5-8716-15A2E7E564D9}"/>
              </a:ext>
            </a:extLst>
          </p:cNvPr>
          <p:cNvSpPr txBox="1"/>
          <p:nvPr/>
        </p:nvSpPr>
        <p:spPr>
          <a:xfrm>
            <a:off x="121187" y="2828834"/>
            <a:ext cx="1802218" cy="1200329"/>
          </a:xfrm>
          <a:prstGeom prst="rect">
            <a:avLst/>
          </a:prstGeom>
          <a:noFill/>
        </p:spPr>
        <p:txBody>
          <a:bodyPr wrap="square" rtlCol="0">
            <a:spAutoFit/>
          </a:bodyPr>
          <a:lstStyle/>
          <a:p>
            <a:pPr marL="285750" indent="-285750">
              <a:buFont typeface="Arial" panose="020B0604020202020204" pitchFamily="34" charset="0"/>
              <a:buChar char="•"/>
            </a:pPr>
            <a:r>
              <a:rPr lang="en-CA" dirty="0"/>
              <a:t>CCSM3</a:t>
            </a:r>
          </a:p>
          <a:p>
            <a:pPr marL="285750" indent="-285750">
              <a:buFont typeface="Arial" panose="020B0604020202020204" pitchFamily="34" charset="0"/>
              <a:buChar char="•"/>
            </a:pPr>
            <a:r>
              <a:rPr lang="en-CA" dirty="0"/>
              <a:t>40 members</a:t>
            </a:r>
          </a:p>
          <a:p>
            <a:pPr marL="285750" indent="-285750">
              <a:buFont typeface="Arial" panose="020B0604020202020204" pitchFamily="34" charset="0"/>
              <a:buChar char="•"/>
            </a:pPr>
            <a:r>
              <a:rPr lang="en-CA" dirty="0"/>
              <a:t>SRES A1B forcing</a:t>
            </a:r>
          </a:p>
        </p:txBody>
      </p:sp>
    </p:spTree>
    <p:extLst>
      <p:ext uri="{BB962C8B-B14F-4D97-AF65-F5344CB8AC3E}">
        <p14:creationId xmlns:p14="http://schemas.microsoft.com/office/powerpoint/2010/main" val="231289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3F994-8274-1C27-1895-F9D4E53238E3}"/>
              </a:ext>
            </a:extLst>
          </p:cNvPr>
          <p:cNvPicPr>
            <a:picLocks noChangeAspect="1"/>
          </p:cNvPicPr>
          <p:nvPr/>
        </p:nvPicPr>
        <p:blipFill>
          <a:blip r:embed="rId2"/>
          <a:stretch>
            <a:fillRect/>
          </a:stretch>
        </p:blipFill>
        <p:spPr>
          <a:xfrm>
            <a:off x="0" y="0"/>
            <a:ext cx="13854546" cy="9370225"/>
          </a:xfrm>
          <a:prstGeom prst="rect">
            <a:avLst/>
          </a:prstGeom>
        </p:spPr>
      </p:pic>
      <p:sp>
        <p:nvSpPr>
          <p:cNvPr id="4" name="Title 6">
            <a:extLst>
              <a:ext uri="{FF2B5EF4-FFF2-40B4-BE49-F238E27FC236}">
                <a16:creationId xmlns:a16="http://schemas.microsoft.com/office/drawing/2014/main" id="{08E0AB3C-6D3F-7587-575E-4FAF1DD1A97C}"/>
              </a:ext>
            </a:extLst>
          </p:cNvPr>
          <p:cNvSpPr txBox="1">
            <a:spLocks/>
          </p:cNvSpPr>
          <p:nvPr/>
        </p:nvSpPr>
        <p:spPr>
          <a:xfrm>
            <a:off x="0" y="230972"/>
            <a:ext cx="12192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11150" marR="0" lvl="0" indent="0" algn="l" defTabSz="914400" rtl="0" eaLnBrk="1" fontAlgn="auto" latinLnBrk="0" hangingPunct="1">
              <a:lnSpc>
                <a:spcPct val="100000"/>
              </a:lnSpc>
              <a:spcBef>
                <a:spcPct val="0"/>
              </a:spcBef>
              <a:spcAft>
                <a:spcPts val="0"/>
              </a:spcAft>
              <a:buClrTx/>
              <a:buSzTx/>
              <a:buFontTx/>
              <a:buNone/>
              <a:tabLst>
                <a:tab pos="298450" algn="l"/>
              </a:tabLst>
              <a:defRPr/>
            </a:pPr>
            <a:r>
              <a:rPr kumimoji="0" lang="en-CA" sz="4400" b="1" u="none" strike="noStrike" kern="1200" cap="none" spc="0" normalizeH="0" baseline="0" noProof="0" dirty="0">
                <a:ln>
                  <a:noFill/>
                </a:ln>
                <a:solidFill>
                  <a:schemeClr val="bg1"/>
                </a:solidFill>
                <a:effectLst/>
                <a:uLnTx/>
                <a:uFillTx/>
                <a:latin typeface="Calibri Light" panose="020F0302020204030204" pitchFamily="34" charset="0"/>
                <a:ea typeface="Arial" charset="0"/>
                <a:cs typeface="Calibri Light" panose="020F0302020204030204" pitchFamily="34" charset="0"/>
              </a:rPr>
              <a:t>Precipitation extremes from climate models</a:t>
            </a:r>
          </a:p>
        </p:txBody>
      </p:sp>
    </p:spTree>
    <p:extLst>
      <p:ext uri="{BB962C8B-B14F-4D97-AF65-F5344CB8AC3E}">
        <p14:creationId xmlns:p14="http://schemas.microsoft.com/office/powerpoint/2010/main" val="362196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C:\Users\fwzwiers\Documents\ppt\2012-2013\1211-nov-06-ouranos\gcm_v_obs_50km50km.png"/>
          <p:cNvPicPr>
            <a:picLocks noChangeAspect="1" noChangeArrowheads="1"/>
          </p:cNvPicPr>
          <p:nvPr/>
        </p:nvPicPr>
        <p:blipFill>
          <a:blip r:embed="rId2" cstate="print"/>
          <a:srcRect/>
          <a:stretch>
            <a:fillRect/>
          </a:stretch>
        </p:blipFill>
        <p:spPr bwMode="auto">
          <a:xfrm>
            <a:off x="1795634" y="1545260"/>
            <a:ext cx="8560027" cy="4669106"/>
          </a:xfrm>
          <a:prstGeom prst="rect">
            <a:avLst/>
          </a:prstGeom>
          <a:noFill/>
        </p:spPr>
      </p:pic>
      <p:sp>
        <p:nvSpPr>
          <p:cNvPr id="5" name="TextBox 4"/>
          <p:cNvSpPr txBox="1"/>
          <p:nvPr/>
        </p:nvSpPr>
        <p:spPr>
          <a:xfrm>
            <a:off x="2486953" y="1278225"/>
            <a:ext cx="7088622" cy="830997"/>
          </a:xfrm>
          <a:prstGeom prst="rect">
            <a:avLst/>
          </a:prstGeom>
          <a:solidFill>
            <a:srgbClr val="FFFFFF"/>
          </a:solidFill>
        </p:spPr>
        <p:txBody>
          <a:bodyPr wrap="square" rtlCol="0">
            <a:spAutoFit/>
          </a:bodyPr>
          <a:lstStyle/>
          <a:p>
            <a:pPr algn="ctr"/>
            <a:r>
              <a:rPr lang="en-CA" sz="2400" dirty="0"/>
              <a:t>Mean daily precipitation in the MIROC4h </a:t>
            </a:r>
          </a:p>
          <a:p>
            <a:pPr algn="ctr"/>
            <a:r>
              <a:rPr lang="en-CA" sz="2400" dirty="0"/>
              <a:t>grid box centered on 49.1N, 123.2W (Vancouver)</a:t>
            </a:r>
          </a:p>
        </p:txBody>
      </p:sp>
      <p:sp>
        <p:nvSpPr>
          <p:cNvPr id="6" name="Rectangle 5"/>
          <p:cNvSpPr/>
          <p:nvPr/>
        </p:nvSpPr>
        <p:spPr bwMode="auto">
          <a:xfrm>
            <a:off x="9195251" y="2262970"/>
            <a:ext cx="728283" cy="455637"/>
          </a:xfrm>
          <a:prstGeom prst="rect">
            <a:avLst/>
          </a:prstGeom>
          <a:solidFill>
            <a:srgbClr val="FFC000"/>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CA" sz="2400" dirty="0">
                <a:latin typeface="Arial" charset="0"/>
              </a:rPr>
              <a:t>?</a:t>
            </a:r>
          </a:p>
        </p:txBody>
      </p:sp>
      <p:sp>
        <p:nvSpPr>
          <p:cNvPr id="7" name="Rectangle 6"/>
          <p:cNvSpPr/>
          <p:nvPr/>
        </p:nvSpPr>
        <p:spPr bwMode="auto">
          <a:xfrm>
            <a:off x="5553835" y="5802200"/>
            <a:ext cx="1286633" cy="275129"/>
          </a:xfrm>
          <a:prstGeom prst="rect">
            <a:avLst/>
          </a:prstGeom>
          <a:solidFill>
            <a:schemeClr val="bg1"/>
          </a:solidFill>
          <a:ln w="1270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CA" sz="2400">
              <a:latin typeface="Arial" charset="0"/>
            </a:endParaRPr>
          </a:p>
        </p:txBody>
      </p:sp>
      <p:sp>
        <p:nvSpPr>
          <p:cNvPr id="8" name="TextBox 7"/>
          <p:cNvSpPr txBox="1"/>
          <p:nvPr/>
        </p:nvSpPr>
        <p:spPr>
          <a:xfrm>
            <a:off x="2368973" y="5752701"/>
            <a:ext cx="697627" cy="369332"/>
          </a:xfrm>
          <a:prstGeom prst="rect">
            <a:avLst/>
          </a:prstGeom>
          <a:noFill/>
        </p:spPr>
        <p:txBody>
          <a:bodyPr wrap="none" rtlCol="0">
            <a:spAutoFit/>
          </a:bodyPr>
          <a:lstStyle/>
          <a:p>
            <a:r>
              <a:rPr lang="en-CA" dirty="0"/>
              <a:t>1973</a:t>
            </a:r>
          </a:p>
        </p:txBody>
      </p:sp>
      <p:sp>
        <p:nvSpPr>
          <p:cNvPr id="9" name="TextBox 8"/>
          <p:cNvSpPr txBox="1"/>
          <p:nvPr/>
        </p:nvSpPr>
        <p:spPr>
          <a:xfrm>
            <a:off x="5890639" y="5752701"/>
            <a:ext cx="697627" cy="369332"/>
          </a:xfrm>
          <a:prstGeom prst="rect">
            <a:avLst/>
          </a:prstGeom>
          <a:noFill/>
        </p:spPr>
        <p:txBody>
          <a:bodyPr wrap="none" rtlCol="0">
            <a:spAutoFit/>
          </a:bodyPr>
          <a:lstStyle/>
          <a:p>
            <a:r>
              <a:rPr lang="en-CA" dirty="0"/>
              <a:t>1974</a:t>
            </a:r>
          </a:p>
        </p:txBody>
      </p:sp>
      <p:sp>
        <p:nvSpPr>
          <p:cNvPr id="10" name="TextBox 9"/>
          <p:cNvSpPr txBox="1"/>
          <p:nvPr/>
        </p:nvSpPr>
        <p:spPr>
          <a:xfrm>
            <a:off x="2580704" y="2262969"/>
            <a:ext cx="3343351" cy="369332"/>
          </a:xfrm>
          <a:prstGeom prst="rect">
            <a:avLst/>
          </a:prstGeom>
          <a:noFill/>
        </p:spPr>
        <p:txBody>
          <a:bodyPr wrap="none" rtlCol="0">
            <a:spAutoFit/>
          </a:bodyPr>
          <a:lstStyle/>
          <a:p>
            <a:pPr algn="l"/>
            <a:r>
              <a:rPr lang="en-CA" dirty="0"/>
              <a:t>40 stations reporting on average</a:t>
            </a:r>
          </a:p>
        </p:txBody>
      </p:sp>
      <p:sp>
        <p:nvSpPr>
          <p:cNvPr id="12" name="TextBox 11"/>
          <p:cNvSpPr txBox="1"/>
          <p:nvPr/>
        </p:nvSpPr>
        <p:spPr>
          <a:xfrm>
            <a:off x="8246597" y="6589714"/>
            <a:ext cx="1994649" cy="276999"/>
          </a:xfrm>
          <a:prstGeom prst="rect">
            <a:avLst/>
          </a:prstGeom>
          <a:noFill/>
        </p:spPr>
        <p:txBody>
          <a:bodyPr wrap="none" rtlCol="0">
            <a:spAutoFit/>
          </a:bodyPr>
          <a:lstStyle/>
          <a:p>
            <a:pPr algn="l"/>
            <a:r>
              <a:rPr lang="en-CA" sz="1200" dirty="0">
                <a:solidFill>
                  <a:schemeClr val="bg1">
                    <a:lumMod val="50000"/>
                  </a:schemeClr>
                </a:solidFill>
              </a:rPr>
              <a:t>Courtesy B. Veerman, PCIC</a:t>
            </a:r>
          </a:p>
        </p:txBody>
      </p:sp>
      <p:sp>
        <p:nvSpPr>
          <p:cNvPr id="2" name="TextBox 1">
            <a:extLst>
              <a:ext uri="{FF2B5EF4-FFF2-40B4-BE49-F238E27FC236}">
                <a16:creationId xmlns:a16="http://schemas.microsoft.com/office/drawing/2014/main" id="{DA4B2778-7738-B0DE-0045-06FEAF7CA8A4}"/>
              </a:ext>
            </a:extLst>
          </p:cNvPr>
          <p:cNvSpPr txBox="1"/>
          <p:nvPr/>
        </p:nvSpPr>
        <p:spPr>
          <a:xfrm>
            <a:off x="0" y="169132"/>
            <a:ext cx="12192000" cy="584775"/>
          </a:xfrm>
          <a:prstGeom prst="rect">
            <a:avLst/>
          </a:prstGeom>
          <a:noFill/>
        </p:spPr>
        <p:txBody>
          <a:bodyPr wrap="square" rtlCol="0">
            <a:spAutoFit/>
          </a:bodyPr>
          <a:lstStyle/>
          <a:p>
            <a:pPr algn="ctr"/>
            <a:r>
              <a:rPr lang="en-CA" sz="3200" dirty="0">
                <a:latin typeface="Calibri" panose="020F0502020204030204" pitchFamily="34" charset="0"/>
                <a:cs typeface="Calibri" panose="020F0502020204030204" pitchFamily="34" charset="0"/>
              </a:rPr>
              <a:t>Can we plausibly consider precipitation extremes from climate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30721"/>
                                        </p:tgtEl>
                                        <p:attrNameLst>
                                          <p:attrName>style.visibility</p:attrName>
                                        </p:attrNameLst>
                                      </p:cBhvr>
                                      <p:to>
                                        <p:strVal val="visible"/>
                                      </p:to>
                                    </p:set>
                                    <p:animEffect transition="in" filter="dissolve">
                                      <p:cBhvr>
                                        <p:cTn id="10" dur="500"/>
                                        <p:tgtEl>
                                          <p:spTgt spid="307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FA37C-92A2-5750-0981-109EB5B13C42}"/>
              </a:ext>
            </a:extLst>
          </p:cNvPr>
          <p:cNvPicPr>
            <a:picLocks noChangeAspect="1"/>
          </p:cNvPicPr>
          <p:nvPr/>
        </p:nvPicPr>
        <p:blipFill>
          <a:blip r:embed="rId3"/>
          <a:stretch>
            <a:fillRect/>
          </a:stretch>
        </p:blipFill>
        <p:spPr>
          <a:xfrm>
            <a:off x="894316" y="4962732"/>
            <a:ext cx="10880763" cy="1175576"/>
          </a:xfrm>
          <a:prstGeom prst="rect">
            <a:avLst/>
          </a:prstGeom>
        </p:spPr>
      </p:pic>
      <p:sp>
        <p:nvSpPr>
          <p:cNvPr id="2" name="TextBox 1">
            <a:extLst>
              <a:ext uri="{FF2B5EF4-FFF2-40B4-BE49-F238E27FC236}">
                <a16:creationId xmlns:a16="http://schemas.microsoft.com/office/drawing/2014/main" id="{5D0C5DE3-3AF8-A77E-DBE0-AEABDC413974}"/>
              </a:ext>
            </a:extLst>
          </p:cNvPr>
          <p:cNvSpPr txBox="1"/>
          <p:nvPr/>
        </p:nvSpPr>
        <p:spPr>
          <a:xfrm>
            <a:off x="143892" y="329030"/>
            <a:ext cx="11751326" cy="646331"/>
          </a:xfrm>
          <a:prstGeom prst="rect">
            <a:avLst/>
          </a:prstGeom>
          <a:noFill/>
        </p:spPr>
        <p:txBody>
          <a:bodyPr wrap="square" rtlCol="0">
            <a:spAutoFit/>
          </a:bodyPr>
          <a:lstStyle/>
          <a:p>
            <a:pPr algn="ctr"/>
            <a:r>
              <a:rPr lang="en-CA" sz="3600" dirty="0">
                <a:latin typeface="Calibri" panose="020F0502020204030204" pitchFamily="34" charset="0"/>
                <a:cs typeface="Calibri" panose="020F0502020204030204" pitchFamily="34" charset="0"/>
              </a:rPr>
              <a:t>Can models simulate rare, intense, precipitation events?</a:t>
            </a:r>
          </a:p>
        </p:txBody>
      </p:sp>
      <p:sp>
        <p:nvSpPr>
          <p:cNvPr id="3" name="TextBox 2">
            <a:extLst>
              <a:ext uri="{FF2B5EF4-FFF2-40B4-BE49-F238E27FC236}">
                <a16:creationId xmlns:a16="http://schemas.microsoft.com/office/drawing/2014/main" id="{E815C010-7FB5-EBD1-1E0C-8DC8A24F9C70}"/>
              </a:ext>
            </a:extLst>
          </p:cNvPr>
          <p:cNvSpPr txBox="1"/>
          <p:nvPr/>
        </p:nvSpPr>
        <p:spPr>
          <a:xfrm>
            <a:off x="8841551" y="6562331"/>
            <a:ext cx="3350449" cy="261610"/>
          </a:xfrm>
          <a:prstGeom prst="rect">
            <a:avLst/>
          </a:prstGeom>
          <a:noFill/>
        </p:spPr>
        <p:txBody>
          <a:bodyPr wrap="square">
            <a:spAutoFit/>
          </a:bodyPr>
          <a:lstStyle/>
          <a:p>
            <a:pPr marL="0" lvl="1"/>
            <a:r>
              <a:rPr lang="en-US" sz="1100" dirty="0"/>
              <a:t>Li et al, 2021, J. Climate, Fig. 3</a:t>
            </a:r>
          </a:p>
        </p:txBody>
      </p:sp>
      <p:grpSp>
        <p:nvGrpSpPr>
          <p:cNvPr id="8" name="Group 7">
            <a:extLst>
              <a:ext uri="{FF2B5EF4-FFF2-40B4-BE49-F238E27FC236}">
                <a16:creationId xmlns:a16="http://schemas.microsoft.com/office/drawing/2014/main" id="{DA328766-3494-D6A2-6D33-D0780E05E7BD}"/>
              </a:ext>
            </a:extLst>
          </p:cNvPr>
          <p:cNvGrpSpPr/>
          <p:nvPr/>
        </p:nvGrpSpPr>
        <p:grpSpPr>
          <a:xfrm>
            <a:off x="154464" y="1537310"/>
            <a:ext cx="5886451" cy="3276600"/>
            <a:chOff x="154464" y="1537310"/>
            <a:chExt cx="5886451" cy="3276600"/>
          </a:xfrm>
        </p:grpSpPr>
        <p:pic>
          <p:nvPicPr>
            <p:cNvPr id="5" name="Picture 4">
              <a:extLst>
                <a:ext uri="{FF2B5EF4-FFF2-40B4-BE49-F238E27FC236}">
                  <a16:creationId xmlns:a16="http://schemas.microsoft.com/office/drawing/2014/main" id="{6D9A5285-4B16-5075-327F-9BF2F576C28C}"/>
                </a:ext>
              </a:extLst>
            </p:cNvPr>
            <p:cNvPicPr>
              <a:picLocks noChangeAspect="1"/>
            </p:cNvPicPr>
            <p:nvPr/>
          </p:nvPicPr>
          <p:blipFill>
            <a:blip r:embed="rId4"/>
            <a:stretch>
              <a:fillRect/>
            </a:stretch>
          </p:blipFill>
          <p:spPr>
            <a:xfrm>
              <a:off x="154464" y="1537310"/>
              <a:ext cx="5886451" cy="3276600"/>
            </a:xfrm>
            <a:prstGeom prst="rect">
              <a:avLst/>
            </a:prstGeom>
          </p:spPr>
        </p:pic>
        <p:sp>
          <p:nvSpPr>
            <p:cNvPr id="4" name="Rectangle 3">
              <a:extLst>
                <a:ext uri="{FF2B5EF4-FFF2-40B4-BE49-F238E27FC236}">
                  <a16:creationId xmlns:a16="http://schemas.microsoft.com/office/drawing/2014/main" id="{C866770C-E9A7-70BD-B6E4-C403DAB3B0C5}"/>
                </a:ext>
              </a:extLst>
            </p:cNvPr>
            <p:cNvSpPr/>
            <p:nvPr/>
          </p:nvSpPr>
          <p:spPr>
            <a:xfrm>
              <a:off x="694063" y="1537310"/>
              <a:ext cx="517792" cy="500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5174363F-744A-94BB-E296-514D27739943}"/>
              </a:ext>
            </a:extLst>
          </p:cNvPr>
          <p:cNvGrpSpPr/>
          <p:nvPr/>
        </p:nvGrpSpPr>
        <p:grpSpPr>
          <a:xfrm>
            <a:off x="6019555" y="1458719"/>
            <a:ext cx="6073066" cy="3355191"/>
            <a:chOff x="6019555" y="1458719"/>
            <a:chExt cx="6073066" cy="3355191"/>
          </a:xfrm>
        </p:grpSpPr>
        <p:pic>
          <p:nvPicPr>
            <p:cNvPr id="7" name="Picture 6">
              <a:extLst>
                <a:ext uri="{FF2B5EF4-FFF2-40B4-BE49-F238E27FC236}">
                  <a16:creationId xmlns:a16="http://schemas.microsoft.com/office/drawing/2014/main" id="{AD58CB72-7E07-6EC3-FDDB-3C35D4773F10}"/>
                </a:ext>
              </a:extLst>
            </p:cNvPr>
            <p:cNvPicPr>
              <a:picLocks noChangeAspect="1"/>
            </p:cNvPicPr>
            <p:nvPr/>
          </p:nvPicPr>
          <p:blipFill>
            <a:blip r:embed="rId5"/>
            <a:stretch>
              <a:fillRect/>
            </a:stretch>
          </p:blipFill>
          <p:spPr>
            <a:xfrm>
              <a:off x="6019555" y="1537310"/>
              <a:ext cx="6073066" cy="3276600"/>
            </a:xfrm>
            <a:prstGeom prst="rect">
              <a:avLst/>
            </a:prstGeom>
          </p:spPr>
        </p:pic>
        <p:sp>
          <p:nvSpPr>
            <p:cNvPr id="6" name="Rectangle 5">
              <a:extLst>
                <a:ext uri="{FF2B5EF4-FFF2-40B4-BE49-F238E27FC236}">
                  <a16:creationId xmlns:a16="http://schemas.microsoft.com/office/drawing/2014/main" id="{D04B8DA7-B9FF-6470-2790-94950ED69005}"/>
                </a:ext>
              </a:extLst>
            </p:cNvPr>
            <p:cNvSpPr/>
            <p:nvPr/>
          </p:nvSpPr>
          <p:spPr>
            <a:xfrm>
              <a:off x="6581188" y="1458719"/>
              <a:ext cx="517792" cy="500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85371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86717A-1D53-DA3A-A660-7EDBC4240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6100"/>
            <a:ext cx="12192000" cy="8128000"/>
          </a:xfrm>
          <a:prstGeom prst="rect">
            <a:avLst/>
          </a:prstGeom>
        </p:spPr>
      </p:pic>
      <p:sp>
        <p:nvSpPr>
          <p:cNvPr id="5" name="TextBox 4">
            <a:extLst>
              <a:ext uri="{FF2B5EF4-FFF2-40B4-BE49-F238E27FC236}">
                <a16:creationId xmlns:a16="http://schemas.microsoft.com/office/drawing/2014/main" id="{24BC2865-F64D-C1F4-453E-0FB49EA4990B}"/>
              </a:ext>
            </a:extLst>
          </p:cNvPr>
          <p:cNvSpPr txBox="1"/>
          <p:nvPr/>
        </p:nvSpPr>
        <p:spPr>
          <a:xfrm>
            <a:off x="0" y="6627168"/>
            <a:ext cx="3700052" cy="230832"/>
          </a:xfrm>
          <a:prstGeom prst="rect">
            <a:avLst/>
          </a:prstGeom>
          <a:noFill/>
        </p:spPr>
        <p:txBody>
          <a:bodyPr wrap="none" rtlCol="0">
            <a:spAutoFit/>
          </a:bodyPr>
          <a:lstStyle/>
          <a:p>
            <a:pPr algn="l"/>
            <a:r>
              <a:rPr lang="en-CA" sz="900" dirty="0">
                <a:solidFill>
                  <a:schemeClr val="bg2">
                    <a:lumMod val="60000"/>
                    <a:lumOff val="40000"/>
                  </a:schemeClr>
                </a:solidFill>
                <a:latin typeface="Calibri" panose="020F0502020204030204" pitchFamily="34" charset="0"/>
                <a:cs typeface="Calibri" panose="020F0502020204030204" pitchFamily="34" charset="0"/>
              </a:rPr>
              <a:t>Smokey summer sunset over the Strait of Juan de Fuca, Shirley, BC, Canada</a:t>
            </a:r>
          </a:p>
        </p:txBody>
      </p:sp>
      <p:sp>
        <p:nvSpPr>
          <p:cNvPr id="3" name="Content Placeholder 2"/>
          <p:cNvSpPr>
            <a:spLocks noGrp="1"/>
          </p:cNvSpPr>
          <p:nvPr>
            <p:ph idx="1"/>
          </p:nvPr>
        </p:nvSpPr>
        <p:spPr>
          <a:xfrm>
            <a:off x="491613" y="1169320"/>
            <a:ext cx="11297264" cy="5181600"/>
          </a:xfrm>
        </p:spPr>
        <p:txBody>
          <a:bodyPr>
            <a:normAutofit/>
          </a:bodyPr>
          <a:lstStyle/>
          <a:p>
            <a:r>
              <a:rPr lang="en-US" dirty="0">
                <a:solidFill>
                  <a:schemeClr val="bg1"/>
                </a:solidFill>
              </a:rPr>
              <a:t>What is a climate model?</a:t>
            </a:r>
          </a:p>
          <a:p>
            <a:pPr lvl="1"/>
            <a:r>
              <a:rPr lang="en-US" dirty="0">
                <a:solidFill>
                  <a:schemeClr val="bg1"/>
                </a:solidFill>
              </a:rPr>
              <a:t>Intro based on circa 2010 slides … basic notions remain the same today</a:t>
            </a:r>
          </a:p>
          <a:p>
            <a:r>
              <a:rPr lang="en-US" dirty="0">
                <a:solidFill>
                  <a:schemeClr val="bg1"/>
                </a:solidFill>
              </a:rPr>
              <a:t>Sources of projection uncertainty</a:t>
            </a:r>
          </a:p>
          <a:p>
            <a:pPr lvl="1"/>
            <a:r>
              <a:rPr lang="en-US" dirty="0">
                <a:solidFill>
                  <a:schemeClr val="bg1"/>
                </a:solidFill>
              </a:rPr>
              <a:t>Hawkins and Sutton, 2009, BAMS, Fig. 4</a:t>
            </a:r>
          </a:p>
          <a:p>
            <a:pPr lvl="1"/>
            <a:r>
              <a:rPr lang="en-US" dirty="0">
                <a:solidFill>
                  <a:schemeClr val="bg1"/>
                </a:solidFill>
              </a:rPr>
              <a:t>Li et al, 2021, Fig. 1</a:t>
            </a:r>
          </a:p>
          <a:p>
            <a:pPr lvl="1"/>
            <a:r>
              <a:rPr lang="en-US" dirty="0" err="1">
                <a:solidFill>
                  <a:schemeClr val="bg1"/>
                </a:solidFill>
              </a:rPr>
              <a:t>Deser</a:t>
            </a:r>
            <a:r>
              <a:rPr lang="en-US" dirty="0">
                <a:solidFill>
                  <a:schemeClr val="bg1"/>
                </a:solidFill>
              </a:rPr>
              <a:t> et al, 2012, Fig.1</a:t>
            </a:r>
          </a:p>
          <a:p>
            <a:r>
              <a:rPr lang="en-US" dirty="0">
                <a:solidFill>
                  <a:schemeClr val="bg1"/>
                </a:solidFill>
              </a:rPr>
              <a:t>Extreme </a:t>
            </a:r>
            <a:r>
              <a:rPr lang="en-US" dirty="0" err="1">
                <a:solidFill>
                  <a:schemeClr val="bg1"/>
                </a:solidFill>
              </a:rPr>
              <a:t>precip</a:t>
            </a:r>
            <a:r>
              <a:rPr lang="en-US" dirty="0">
                <a:solidFill>
                  <a:schemeClr val="bg1"/>
                </a:solidFill>
              </a:rPr>
              <a:t> a key concern</a:t>
            </a:r>
          </a:p>
          <a:p>
            <a:pPr lvl="1"/>
            <a:r>
              <a:rPr lang="en-US" dirty="0">
                <a:solidFill>
                  <a:schemeClr val="bg1"/>
                </a:solidFill>
              </a:rPr>
              <a:t>Model fidelity (Li et al, 2021, Fig 3)</a:t>
            </a:r>
          </a:p>
          <a:p>
            <a:pPr lvl="1"/>
            <a:r>
              <a:rPr lang="en-US" dirty="0">
                <a:solidFill>
                  <a:schemeClr val="bg1"/>
                </a:solidFill>
              </a:rPr>
              <a:t>Projections (Li et al, 2021, Fig 5)</a:t>
            </a:r>
          </a:p>
          <a:p>
            <a:pPr lvl="1"/>
            <a:r>
              <a:rPr lang="en-US" dirty="0">
                <a:solidFill>
                  <a:schemeClr val="bg1"/>
                </a:solidFill>
              </a:rPr>
              <a:t>Uncertainty as characterized by scaling rates (Li et al., 2021, Fig 7)</a:t>
            </a:r>
          </a:p>
          <a:p>
            <a:r>
              <a:rPr lang="en-US" dirty="0">
                <a:solidFill>
                  <a:schemeClr val="bg1"/>
                </a:solidFill>
              </a:rPr>
              <a:t>In the face of this large uncertainty, how do we narrow projections to make them more useful for adaptation planning and implementation?</a:t>
            </a:r>
          </a:p>
          <a:p>
            <a:endParaRPr lang="en-US" dirty="0">
              <a:solidFill>
                <a:schemeClr val="bg1"/>
              </a:solidFill>
            </a:endParaRPr>
          </a:p>
          <a:p>
            <a:pPr lvl="1"/>
            <a:endParaRPr lang="en-US" dirty="0"/>
          </a:p>
        </p:txBody>
      </p:sp>
      <p:sp>
        <p:nvSpPr>
          <p:cNvPr id="8" name="Title 6">
            <a:extLst>
              <a:ext uri="{FF2B5EF4-FFF2-40B4-BE49-F238E27FC236}">
                <a16:creationId xmlns:a16="http://schemas.microsoft.com/office/drawing/2014/main" id="{590CD6E0-8ADA-01B2-3686-6C03615A66BC}"/>
              </a:ext>
            </a:extLst>
          </p:cNvPr>
          <p:cNvSpPr txBox="1">
            <a:spLocks/>
          </p:cNvSpPr>
          <p:nvPr/>
        </p:nvSpPr>
        <p:spPr>
          <a:xfrm>
            <a:off x="0" y="259618"/>
            <a:ext cx="12192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11150" marR="0" lvl="0" indent="0" algn="l" defTabSz="914400" rtl="0" eaLnBrk="1" fontAlgn="auto" latinLnBrk="0" hangingPunct="1">
              <a:lnSpc>
                <a:spcPct val="100000"/>
              </a:lnSpc>
              <a:spcBef>
                <a:spcPct val="0"/>
              </a:spcBef>
              <a:spcAft>
                <a:spcPts val="0"/>
              </a:spcAft>
              <a:buClrTx/>
              <a:buSzTx/>
              <a:buFontTx/>
              <a:buNone/>
              <a:tabLst>
                <a:tab pos="298450" algn="l"/>
              </a:tabLst>
              <a:defRPr/>
            </a:pPr>
            <a:r>
              <a:rPr kumimoji="0" lang="en-CA" sz="4400" b="1" i="0" u="none" strike="noStrike" kern="1200" cap="none" spc="0" normalizeH="0" baseline="0" noProof="0" dirty="0">
                <a:ln>
                  <a:noFill/>
                </a:ln>
                <a:solidFill>
                  <a:schemeClr val="bg1"/>
                </a:solidFill>
                <a:effectLst/>
                <a:uLnTx/>
                <a:uFillTx/>
                <a:latin typeface="Calibri Light" panose="020F0302020204030204"/>
                <a:ea typeface="Arial" charset="0"/>
                <a:cs typeface="Arial" charset="0"/>
              </a:rPr>
              <a:t>Introduction</a:t>
            </a:r>
          </a:p>
        </p:txBody>
      </p:sp>
    </p:spTree>
    <p:extLst>
      <p:ext uri="{BB962C8B-B14F-4D97-AF65-F5344CB8AC3E}">
        <p14:creationId xmlns:p14="http://schemas.microsoft.com/office/powerpoint/2010/main" val="90321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dissolv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dissolv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613FB0-AB41-6498-DC60-AFB312A83E21}"/>
              </a:ext>
            </a:extLst>
          </p:cNvPr>
          <p:cNvSpPr txBox="1"/>
          <p:nvPr/>
        </p:nvSpPr>
        <p:spPr>
          <a:xfrm>
            <a:off x="8841551" y="6562331"/>
            <a:ext cx="3350449" cy="261610"/>
          </a:xfrm>
          <a:prstGeom prst="rect">
            <a:avLst/>
          </a:prstGeom>
          <a:noFill/>
        </p:spPr>
        <p:txBody>
          <a:bodyPr wrap="square">
            <a:spAutoFit/>
          </a:bodyPr>
          <a:lstStyle/>
          <a:p>
            <a:pPr marL="0" lvl="1"/>
            <a:r>
              <a:rPr lang="en-US" sz="1100" dirty="0"/>
              <a:t>Li et al, 2021, J. Climate, Fig. 3</a:t>
            </a:r>
          </a:p>
        </p:txBody>
      </p:sp>
      <p:grpSp>
        <p:nvGrpSpPr>
          <p:cNvPr id="6" name="Group 5">
            <a:extLst>
              <a:ext uri="{FF2B5EF4-FFF2-40B4-BE49-F238E27FC236}">
                <a16:creationId xmlns:a16="http://schemas.microsoft.com/office/drawing/2014/main" id="{5C4E7505-2A81-A9C9-8445-AF03C5AEC761}"/>
              </a:ext>
            </a:extLst>
          </p:cNvPr>
          <p:cNvGrpSpPr/>
          <p:nvPr/>
        </p:nvGrpSpPr>
        <p:grpSpPr>
          <a:xfrm>
            <a:off x="1901327" y="1208982"/>
            <a:ext cx="8124938" cy="5144373"/>
            <a:chOff x="1901327" y="833762"/>
            <a:chExt cx="8124938" cy="5144373"/>
          </a:xfrm>
        </p:grpSpPr>
        <p:pic>
          <p:nvPicPr>
            <p:cNvPr id="3" name="Picture 2">
              <a:extLst>
                <a:ext uri="{FF2B5EF4-FFF2-40B4-BE49-F238E27FC236}">
                  <a16:creationId xmlns:a16="http://schemas.microsoft.com/office/drawing/2014/main" id="{CAFFDB6A-18F5-ED9D-B866-8C633ADD9851}"/>
                </a:ext>
              </a:extLst>
            </p:cNvPr>
            <p:cNvPicPr>
              <a:picLocks noChangeAspect="1"/>
            </p:cNvPicPr>
            <p:nvPr/>
          </p:nvPicPr>
          <p:blipFill>
            <a:blip r:embed="rId2"/>
            <a:stretch>
              <a:fillRect/>
            </a:stretch>
          </p:blipFill>
          <p:spPr>
            <a:xfrm>
              <a:off x="1901327" y="833762"/>
              <a:ext cx="7772400" cy="4287649"/>
            </a:xfrm>
            <a:prstGeom prst="rect">
              <a:avLst/>
            </a:prstGeom>
          </p:spPr>
        </p:pic>
        <p:pic>
          <p:nvPicPr>
            <p:cNvPr id="5" name="Picture 4">
              <a:extLst>
                <a:ext uri="{FF2B5EF4-FFF2-40B4-BE49-F238E27FC236}">
                  <a16:creationId xmlns:a16="http://schemas.microsoft.com/office/drawing/2014/main" id="{938B4881-E8F6-7F19-709E-E252D4E487B4}"/>
                </a:ext>
              </a:extLst>
            </p:cNvPr>
            <p:cNvPicPr>
              <a:picLocks noChangeAspect="1"/>
            </p:cNvPicPr>
            <p:nvPr/>
          </p:nvPicPr>
          <p:blipFill>
            <a:blip r:embed="rId3"/>
            <a:stretch>
              <a:fillRect/>
            </a:stretch>
          </p:blipFill>
          <p:spPr>
            <a:xfrm>
              <a:off x="2253865" y="5121411"/>
              <a:ext cx="7772400" cy="856724"/>
            </a:xfrm>
            <a:prstGeom prst="rect">
              <a:avLst/>
            </a:prstGeom>
          </p:spPr>
        </p:pic>
        <p:sp>
          <p:nvSpPr>
            <p:cNvPr id="4" name="Rectangle 3">
              <a:extLst>
                <a:ext uri="{FF2B5EF4-FFF2-40B4-BE49-F238E27FC236}">
                  <a16:creationId xmlns:a16="http://schemas.microsoft.com/office/drawing/2014/main" id="{B1D0792F-3E80-EBCE-5611-1D59C9D1D282}"/>
                </a:ext>
              </a:extLst>
            </p:cNvPr>
            <p:cNvSpPr/>
            <p:nvPr/>
          </p:nvSpPr>
          <p:spPr>
            <a:xfrm>
              <a:off x="2864386" y="879865"/>
              <a:ext cx="517792" cy="500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7" name="TextBox 6">
            <a:extLst>
              <a:ext uri="{FF2B5EF4-FFF2-40B4-BE49-F238E27FC236}">
                <a16:creationId xmlns:a16="http://schemas.microsoft.com/office/drawing/2014/main" id="{96E30F19-BFBD-979A-BD30-078EA7897384}"/>
              </a:ext>
            </a:extLst>
          </p:cNvPr>
          <p:cNvSpPr txBox="1"/>
          <p:nvPr/>
        </p:nvSpPr>
        <p:spPr>
          <a:xfrm>
            <a:off x="0" y="155722"/>
            <a:ext cx="12192001" cy="954107"/>
          </a:xfrm>
          <a:prstGeom prst="rect">
            <a:avLst/>
          </a:prstGeom>
          <a:noFill/>
        </p:spPr>
        <p:txBody>
          <a:bodyPr wrap="square" rtlCol="0">
            <a:spAutoFit/>
          </a:bodyPr>
          <a:lstStyle/>
          <a:p>
            <a:pPr algn="ctr"/>
            <a:r>
              <a:rPr lang="en-CA" sz="2800" dirty="0"/>
              <a:t>CMIP6/ERA5 comparison of estimated 50-year 1-day precipitation events </a:t>
            </a:r>
          </a:p>
          <a:p>
            <a:pPr algn="ctr"/>
            <a:r>
              <a:rPr lang="en-CA" sz="2800" dirty="0"/>
              <a:t>for the period 1985-2014</a:t>
            </a:r>
          </a:p>
        </p:txBody>
      </p:sp>
    </p:spTree>
    <p:extLst>
      <p:ext uri="{BB962C8B-B14F-4D97-AF65-F5344CB8AC3E}">
        <p14:creationId xmlns:p14="http://schemas.microsoft.com/office/powerpoint/2010/main" val="965885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7F1FA3-25C5-9FA5-95C1-E6D135BDFACD}"/>
              </a:ext>
            </a:extLst>
          </p:cNvPr>
          <p:cNvPicPr>
            <a:picLocks noChangeAspect="1"/>
          </p:cNvPicPr>
          <p:nvPr/>
        </p:nvPicPr>
        <p:blipFill>
          <a:blip r:embed="rId3"/>
          <a:stretch>
            <a:fillRect/>
          </a:stretch>
        </p:blipFill>
        <p:spPr>
          <a:xfrm>
            <a:off x="954945" y="4907224"/>
            <a:ext cx="10630063" cy="1130018"/>
          </a:xfrm>
          <a:prstGeom prst="rect">
            <a:avLst/>
          </a:prstGeom>
        </p:spPr>
      </p:pic>
      <p:sp>
        <p:nvSpPr>
          <p:cNvPr id="2" name="TextBox 1">
            <a:extLst>
              <a:ext uri="{FF2B5EF4-FFF2-40B4-BE49-F238E27FC236}">
                <a16:creationId xmlns:a16="http://schemas.microsoft.com/office/drawing/2014/main" id="{F9DC2BE6-34CC-ED03-F1E5-13C45C5CC94E}"/>
              </a:ext>
            </a:extLst>
          </p:cNvPr>
          <p:cNvSpPr txBox="1"/>
          <p:nvPr/>
        </p:nvSpPr>
        <p:spPr>
          <a:xfrm>
            <a:off x="0" y="155722"/>
            <a:ext cx="12192001" cy="954107"/>
          </a:xfrm>
          <a:prstGeom prst="rect">
            <a:avLst/>
          </a:prstGeom>
          <a:noFill/>
        </p:spPr>
        <p:txBody>
          <a:bodyPr wrap="square" rtlCol="0">
            <a:spAutoFit/>
          </a:bodyPr>
          <a:lstStyle/>
          <a:p>
            <a:pPr algn="ctr"/>
            <a:r>
              <a:rPr lang="en-CA" sz="2800" dirty="0"/>
              <a:t>Projected relative changes in 50-year 1-day precipitation events </a:t>
            </a:r>
          </a:p>
          <a:p>
            <a:pPr algn="ctr"/>
            <a:r>
              <a:rPr lang="en-CA" sz="2800" dirty="0"/>
              <a:t>2071-2100 vs 1985-2014</a:t>
            </a:r>
          </a:p>
        </p:txBody>
      </p:sp>
      <p:sp>
        <p:nvSpPr>
          <p:cNvPr id="3" name="TextBox 2">
            <a:extLst>
              <a:ext uri="{FF2B5EF4-FFF2-40B4-BE49-F238E27FC236}">
                <a16:creationId xmlns:a16="http://schemas.microsoft.com/office/drawing/2014/main" id="{5A8F3BD6-E799-0C14-3DFC-F57043CE5A29}"/>
              </a:ext>
            </a:extLst>
          </p:cNvPr>
          <p:cNvSpPr txBox="1"/>
          <p:nvPr/>
        </p:nvSpPr>
        <p:spPr>
          <a:xfrm>
            <a:off x="8841551" y="6562331"/>
            <a:ext cx="3350449" cy="261610"/>
          </a:xfrm>
          <a:prstGeom prst="rect">
            <a:avLst/>
          </a:prstGeom>
          <a:noFill/>
        </p:spPr>
        <p:txBody>
          <a:bodyPr wrap="square">
            <a:spAutoFit/>
          </a:bodyPr>
          <a:lstStyle/>
          <a:p>
            <a:pPr marL="0" lvl="1"/>
            <a:r>
              <a:rPr lang="en-US" sz="1100" dirty="0"/>
              <a:t>Li et al, 2021, J. Climate, Fig. 5</a:t>
            </a:r>
          </a:p>
        </p:txBody>
      </p:sp>
      <p:grpSp>
        <p:nvGrpSpPr>
          <p:cNvPr id="10" name="Group 9">
            <a:extLst>
              <a:ext uri="{FF2B5EF4-FFF2-40B4-BE49-F238E27FC236}">
                <a16:creationId xmlns:a16="http://schemas.microsoft.com/office/drawing/2014/main" id="{9742C588-A3B0-6617-EC44-31031E433680}"/>
              </a:ext>
            </a:extLst>
          </p:cNvPr>
          <p:cNvGrpSpPr/>
          <p:nvPr/>
        </p:nvGrpSpPr>
        <p:grpSpPr>
          <a:xfrm>
            <a:off x="93030" y="1342372"/>
            <a:ext cx="5892801" cy="3324953"/>
            <a:chOff x="93030" y="1342372"/>
            <a:chExt cx="5892801" cy="3324953"/>
          </a:xfrm>
        </p:grpSpPr>
        <p:pic>
          <p:nvPicPr>
            <p:cNvPr id="5" name="Picture 4">
              <a:extLst>
                <a:ext uri="{FF2B5EF4-FFF2-40B4-BE49-F238E27FC236}">
                  <a16:creationId xmlns:a16="http://schemas.microsoft.com/office/drawing/2014/main" id="{48101C04-5620-0AF8-4710-4B115CC7A977}"/>
                </a:ext>
              </a:extLst>
            </p:cNvPr>
            <p:cNvPicPr>
              <a:picLocks noChangeAspect="1"/>
            </p:cNvPicPr>
            <p:nvPr/>
          </p:nvPicPr>
          <p:blipFill>
            <a:blip r:embed="rId4"/>
            <a:stretch>
              <a:fillRect/>
            </a:stretch>
          </p:blipFill>
          <p:spPr>
            <a:xfrm>
              <a:off x="93030" y="1441525"/>
              <a:ext cx="5892801" cy="3225800"/>
            </a:xfrm>
            <a:prstGeom prst="rect">
              <a:avLst/>
            </a:prstGeom>
          </p:spPr>
        </p:pic>
        <p:sp>
          <p:nvSpPr>
            <p:cNvPr id="4" name="Rectangle 3">
              <a:extLst>
                <a:ext uri="{FF2B5EF4-FFF2-40B4-BE49-F238E27FC236}">
                  <a16:creationId xmlns:a16="http://schemas.microsoft.com/office/drawing/2014/main" id="{878EFD79-9DEF-84BC-F1EB-E71C742E1F4A}"/>
                </a:ext>
              </a:extLst>
            </p:cNvPr>
            <p:cNvSpPr/>
            <p:nvPr/>
          </p:nvSpPr>
          <p:spPr>
            <a:xfrm>
              <a:off x="627963" y="1342372"/>
              <a:ext cx="517792" cy="500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AEA883B8-144A-E2E7-BEC9-B391BEC8EBF5}"/>
              </a:ext>
            </a:extLst>
          </p:cNvPr>
          <p:cNvGrpSpPr/>
          <p:nvPr/>
        </p:nvGrpSpPr>
        <p:grpSpPr>
          <a:xfrm>
            <a:off x="6103721" y="1342372"/>
            <a:ext cx="5921419" cy="3324953"/>
            <a:chOff x="6103721" y="1342372"/>
            <a:chExt cx="5921419" cy="3324953"/>
          </a:xfrm>
        </p:grpSpPr>
        <p:pic>
          <p:nvPicPr>
            <p:cNvPr id="7" name="Picture 6">
              <a:extLst>
                <a:ext uri="{FF2B5EF4-FFF2-40B4-BE49-F238E27FC236}">
                  <a16:creationId xmlns:a16="http://schemas.microsoft.com/office/drawing/2014/main" id="{F582FE77-5693-9767-00AB-3B979C0D8006}"/>
                </a:ext>
              </a:extLst>
            </p:cNvPr>
            <p:cNvPicPr>
              <a:picLocks noChangeAspect="1"/>
            </p:cNvPicPr>
            <p:nvPr/>
          </p:nvPicPr>
          <p:blipFill>
            <a:blip r:embed="rId5"/>
            <a:stretch>
              <a:fillRect/>
            </a:stretch>
          </p:blipFill>
          <p:spPr>
            <a:xfrm>
              <a:off x="6103721" y="1441525"/>
              <a:ext cx="5921419" cy="3225800"/>
            </a:xfrm>
            <a:prstGeom prst="rect">
              <a:avLst/>
            </a:prstGeom>
          </p:spPr>
        </p:pic>
        <p:sp>
          <p:nvSpPr>
            <p:cNvPr id="6" name="Rectangle 5">
              <a:extLst>
                <a:ext uri="{FF2B5EF4-FFF2-40B4-BE49-F238E27FC236}">
                  <a16:creationId xmlns:a16="http://schemas.microsoft.com/office/drawing/2014/main" id="{7ABED97A-245F-2948-0292-91DC42218A70}"/>
                </a:ext>
              </a:extLst>
            </p:cNvPr>
            <p:cNvSpPr/>
            <p:nvPr/>
          </p:nvSpPr>
          <p:spPr>
            <a:xfrm>
              <a:off x="6709272" y="1342372"/>
              <a:ext cx="517792" cy="500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842606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8CE73-0BDD-7429-61B6-DD440F5F2C05}"/>
              </a:ext>
            </a:extLst>
          </p:cNvPr>
          <p:cNvSpPr txBox="1"/>
          <p:nvPr/>
        </p:nvSpPr>
        <p:spPr>
          <a:xfrm>
            <a:off x="0" y="155722"/>
            <a:ext cx="12192001" cy="1384995"/>
          </a:xfrm>
          <a:prstGeom prst="rect">
            <a:avLst/>
          </a:prstGeom>
          <a:noFill/>
        </p:spPr>
        <p:txBody>
          <a:bodyPr wrap="square" rtlCol="0">
            <a:spAutoFit/>
          </a:bodyPr>
          <a:lstStyle/>
          <a:p>
            <a:pPr algn="ctr"/>
            <a:r>
              <a:rPr lang="en-CA" sz="2800" dirty="0"/>
              <a:t>Global land median projected relative changes in 50-year 1-day precipitation events (2071-2100 vs 1985-2014) shown as a function of GSAT change (left) and expressed as a scaling rate (right)</a:t>
            </a:r>
          </a:p>
        </p:txBody>
      </p:sp>
      <p:grpSp>
        <p:nvGrpSpPr>
          <p:cNvPr id="6" name="Group 5">
            <a:extLst>
              <a:ext uri="{FF2B5EF4-FFF2-40B4-BE49-F238E27FC236}">
                <a16:creationId xmlns:a16="http://schemas.microsoft.com/office/drawing/2014/main" id="{3055F552-FBD0-0BF6-CE2D-7D37A8063874}"/>
              </a:ext>
            </a:extLst>
          </p:cNvPr>
          <p:cNvGrpSpPr/>
          <p:nvPr/>
        </p:nvGrpSpPr>
        <p:grpSpPr>
          <a:xfrm>
            <a:off x="531469" y="1523405"/>
            <a:ext cx="5259945" cy="5119771"/>
            <a:chOff x="531469" y="1270015"/>
            <a:chExt cx="5259945" cy="5119771"/>
          </a:xfrm>
        </p:grpSpPr>
        <p:pic>
          <p:nvPicPr>
            <p:cNvPr id="3" name="Picture 2">
              <a:extLst>
                <a:ext uri="{FF2B5EF4-FFF2-40B4-BE49-F238E27FC236}">
                  <a16:creationId xmlns:a16="http://schemas.microsoft.com/office/drawing/2014/main" id="{4B939E5D-B4C3-998B-4C21-840701A00BC1}"/>
                </a:ext>
              </a:extLst>
            </p:cNvPr>
            <p:cNvPicPr>
              <a:picLocks noChangeAspect="1"/>
            </p:cNvPicPr>
            <p:nvPr/>
          </p:nvPicPr>
          <p:blipFill>
            <a:blip r:embed="rId3"/>
            <a:stretch>
              <a:fillRect/>
            </a:stretch>
          </p:blipFill>
          <p:spPr>
            <a:xfrm>
              <a:off x="531469" y="1311010"/>
              <a:ext cx="5259945" cy="5078776"/>
            </a:xfrm>
            <a:prstGeom prst="rect">
              <a:avLst/>
            </a:prstGeom>
          </p:spPr>
        </p:pic>
        <p:sp>
          <p:nvSpPr>
            <p:cNvPr id="4" name="Rectangle 3">
              <a:extLst>
                <a:ext uri="{FF2B5EF4-FFF2-40B4-BE49-F238E27FC236}">
                  <a16:creationId xmlns:a16="http://schemas.microsoft.com/office/drawing/2014/main" id="{C125D08F-A734-A607-B86D-D09488D48775}"/>
                </a:ext>
              </a:extLst>
            </p:cNvPr>
            <p:cNvSpPr/>
            <p:nvPr/>
          </p:nvSpPr>
          <p:spPr>
            <a:xfrm>
              <a:off x="1498295" y="1270015"/>
              <a:ext cx="517792" cy="500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B607AAED-4885-803C-8678-C9BAB44A5C71}"/>
              </a:ext>
            </a:extLst>
          </p:cNvPr>
          <p:cNvGrpSpPr/>
          <p:nvPr/>
        </p:nvGrpSpPr>
        <p:grpSpPr>
          <a:xfrm>
            <a:off x="7778100" y="2434807"/>
            <a:ext cx="2768561" cy="3426171"/>
            <a:chOff x="7778100" y="2181417"/>
            <a:chExt cx="2768561" cy="3426171"/>
          </a:xfrm>
        </p:grpSpPr>
        <p:grpSp>
          <p:nvGrpSpPr>
            <p:cNvPr id="8" name="Group 7">
              <a:extLst>
                <a:ext uri="{FF2B5EF4-FFF2-40B4-BE49-F238E27FC236}">
                  <a16:creationId xmlns:a16="http://schemas.microsoft.com/office/drawing/2014/main" id="{007AED81-37E2-403F-1EC1-C46BDCFD19A6}"/>
                </a:ext>
              </a:extLst>
            </p:cNvPr>
            <p:cNvGrpSpPr/>
            <p:nvPr/>
          </p:nvGrpSpPr>
          <p:grpSpPr>
            <a:xfrm>
              <a:off x="7778100" y="2431822"/>
              <a:ext cx="2768561" cy="3175766"/>
              <a:chOff x="7811150" y="1109796"/>
              <a:chExt cx="2768561" cy="3175766"/>
            </a:xfrm>
          </p:grpSpPr>
          <p:pic>
            <p:nvPicPr>
              <p:cNvPr id="5" name="Picture 4">
                <a:extLst>
                  <a:ext uri="{FF2B5EF4-FFF2-40B4-BE49-F238E27FC236}">
                    <a16:creationId xmlns:a16="http://schemas.microsoft.com/office/drawing/2014/main" id="{4CD4D9E2-5706-989B-B616-0D81AEBC9020}"/>
                  </a:ext>
                </a:extLst>
              </p:cNvPr>
              <p:cNvPicPr>
                <a:picLocks noChangeAspect="1"/>
              </p:cNvPicPr>
              <p:nvPr/>
            </p:nvPicPr>
            <p:blipFill>
              <a:blip r:embed="rId4"/>
              <a:stretch>
                <a:fillRect/>
              </a:stretch>
            </p:blipFill>
            <p:spPr>
              <a:xfrm>
                <a:off x="7811150" y="1109796"/>
                <a:ext cx="2768561" cy="2018994"/>
              </a:xfrm>
              <a:prstGeom prst="rect">
                <a:avLst/>
              </a:prstGeom>
            </p:spPr>
          </p:pic>
          <p:pic>
            <p:nvPicPr>
              <p:cNvPr id="7" name="Picture 6">
                <a:extLst>
                  <a:ext uri="{FF2B5EF4-FFF2-40B4-BE49-F238E27FC236}">
                    <a16:creationId xmlns:a16="http://schemas.microsoft.com/office/drawing/2014/main" id="{9ED987BB-457E-B42F-5651-1AF99776644D}"/>
                  </a:ext>
                </a:extLst>
              </p:cNvPr>
              <p:cNvPicPr>
                <a:picLocks noChangeAspect="1"/>
              </p:cNvPicPr>
              <p:nvPr/>
            </p:nvPicPr>
            <p:blipFill>
              <a:blip r:embed="rId5"/>
              <a:stretch>
                <a:fillRect/>
              </a:stretch>
            </p:blipFill>
            <p:spPr>
              <a:xfrm>
                <a:off x="8712388" y="3003246"/>
                <a:ext cx="1850199" cy="1282316"/>
              </a:xfrm>
              <a:prstGeom prst="rect">
                <a:avLst/>
              </a:prstGeom>
            </p:spPr>
          </p:pic>
        </p:grpSp>
        <p:sp>
          <p:nvSpPr>
            <p:cNvPr id="9" name="Rectangle 8">
              <a:extLst>
                <a:ext uri="{FF2B5EF4-FFF2-40B4-BE49-F238E27FC236}">
                  <a16:creationId xmlns:a16="http://schemas.microsoft.com/office/drawing/2014/main" id="{6EF6EBFC-318B-78F1-8012-E47DEE3F748B}"/>
                </a:ext>
              </a:extLst>
            </p:cNvPr>
            <p:cNvSpPr/>
            <p:nvPr/>
          </p:nvSpPr>
          <p:spPr>
            <a:xfrm>
              <a:off x="9162380" y="2181417"/>
              <a:ext cx="517792" cy="500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TextBox 10">
            <a:extLst>
              <a:ext uri="{FF2B5EF4-FFF2-40B4-BE49-F238E27FC236}">
                <a16:creationId xmlns:a16="http://schemas.microsoft.com/office/drawing/2014/main" id="{0EE0D7F0-AB17-877C-D9AD-7546049412A8}"/>
              </a:ext>
            </a:extLst>
          </p:cNvPr>
          <p:cNvSpPr txBox="1"/>
          <p:nvPr/>
        </p:nvSpPr>
        <p:spPr>
          <a:xfrm>
            <a:off x="8841551" y="6562331"/>
            <a:ext cx="3350449" cy="261610"/>
          </a:xfrm>
          <a:prstGeom prst="rect">
            <a:avLst/>
          </a:prstGeom>
          <a:noFill/>
        </p:spPr>
        <p:txBody>
          <a:bodyPr wrap="square">
            <a:spAutoFit/>
          </a:bodyPr>
          <a:lstStyle/>
          <a:p>
            <a:pPr marL="0" lvl="1"/>
            <a:r>
              <a:rPr lang="en-US" sz="1100" dirty="0"/>
              <a:t>Li et al, 2021, J. Climate, Fig. 7</a:t>
            </a:r>
          </a:p>
        </p:txBody>
      </p:sp>
    </p:spTree>
    <p:extLst>
      <p:ext uri="{BB962C8B-B14F-4D97-AF65-F5344CB8AC3E}">
        <p14:creationId xmlns:p14="http://schemas.microsoft.com/office/powerpoint/2010/main" val="2755280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2825C-B6DC-727B-DCEB-4AEEB8E3B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6100"/>
            <a:ext cx="12192000" cy="8128000"/>
          </a:xfrm>
          <a:prstGeom prst="rect">
            <a:avLst/>
          </a:prstGeom>
        </p:spPr>
      </p:pic>
      <p:sp>
        <p:nvSpPr>
          <p:cNvPr id="7" name="Content Placeholder 2"/>
          <p:cNvSpPr txBox="1">
            <a:spLocks/>
          </p:cNvSpPr>
          <p:nvPr/>
        </p:nvSpPr>
        <p:spPr bwMode="auto">
          <a:xfrm>
            <a:off x="878147" y="1071148"/>
            <a:ext cx="10435706" cy="540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dirty="0">
                <a:solidFill>
                  <a:schemeClr val="bg1"/>
                </a:solidFill>
              </a:rPr>
              <a:t>Will focus on connecting climate change simulations with observations so as to constrain projections of future change</a:t>
            </a:r>
          </a:p>
          <a:p>
            <a:r>
              <a:rPr lang="en-CA" dirty="0">
                <a:solidFill>
                  <a:schemeClr val="bg1"/>
                </a:solidFill>
              </a:rPr>
              <a:t>The projections we want to constrain are solutions to a boundary value problem rather than an initial conditions problem</a:t>
            </a:r>
          </a:p>
          <a:p>
            <a:endParaRPr lang="en-CA" dirty="0">
              <a:solidFill>
                <a:schemeClr val="bg1"/>
              </a:solidFill>
            </a:endParaRPr>
          </a:p>
          <a:p>
            <a:r>
              <a:rPr lang="en-CA" dirty="0">
                <a:solidFill>
                  <a:schemeClr val="bg1"/>
                </a:solidFill>
              </a:rPr>
              <a:t>Definitions</a:t>
            </a:r>
          </a:p>
          <a:p>
            <a:r>
              <a:rPr lang="en-CA" dirty="0">
                <a:solidFill>
                  <a:schemeClr val="bg1"/>
                </a:solidFill>
              </a:rPr>
              <a:t>Detection and attribution (D&amp;A) methods</a:t>
            </a:r>
          </a:p>
          <a:p>
            <a:r>
              <a:rPr lang="en-CA" dirty="0">
                <a:solidFill>
                  <a:schemeClr val="bg1"/>
                </a:solidFill>
              </a:rPr>
              <a:t>Relationship between D&amp;A and emergent constraints</a:t>
            </a:r>
          </a:p>
          <a:p>
            <a:r>
              <a:rPr lang="en-CA" dirty="0">
                <a:solidFill>
                  <a:schemeClr val="bg1"/>
                </a:solidFill>
              </a:rPr>
              <a:t>Constrained projections of precipitation extremes</a:t>
            </a:r>
          </a:p>
          <a:p>
            <a:r>
              <a:rPr lang="en-CA" dirty="0">
                <a:solidFill>
                  <a:schemeClr val="bg1"/>
                </a:solidFill>
              </a:rPr>
              <a:t>Discussion and Summary</a:t>
            </a:r>
          </a:p>
        </p:txBody>
      </p:sp>
      <p:sp>
        <p:nvSpPr>
          <p:cNvPr id="9" name="Title 6">
            <a:extLst>
              <a:ext uri="{FF2B5EF4-FFF2-40B4-BE49-F238E27FC236}">
                <a16:creationId xmlns:a16="http://schemas.microsoft.com/office/drawing/2014/main" id="{4F50290D-8E8A-1DCB-38B9-C884EC57E0D7}"/>
              </a:ext>
            </a:extLst>
          </p:cNvPr>
          <p:cNvSpPr txBox="1">
            <a:spLocks/>
          </p:cNvSpPr>
          <p:nvPr/>
        </p:nvSpPr>
        <p:spPr>
          <a:xfrm>
            <a:off x="0" y="385348"/>
            <a:ext cx="12192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11150" marR="0" lvl="0" indent="0" algn="l" defTabSz="914400" rtl="0" eaLnBrk="1" fontAlgn="auto" latinLnBrk="0" hangingPunct="1">
              <a:lnSpc>
                <a:spcPct val="100000"/>
              </a:lnSpc>
              <a:spcBef>
                <a:spcPct val="0"/>
              </a:spcBef>
              <a:spcAft>
                <a:spcPts val="0"/>
              </a:spcAft>
              <a:buClrTx/>
              <a:buSzTx/>
              <a:buFontTx/>
              <a:buNone/>
              <a:tabLst>
                <a:tab pos="298450" algn="l"/>
              </a:tabLst>
              <a:defRPr/>
            </a:pPr>
            <a:r>
              <a:rPr lang="en-CA" b="1" dirty="0">
                <a:solidFill>
                  <a:schemeClr val="bg1"/>
                </a:solidFill>
                <a:latin typeface="Calibri Light" panose="020F0302020204030204" pitchFamily="34" charset="0"/>
                <a:ea typeface="Arial" charset="0"/>
                <a:cs typeface="Calibri Light" panose="020F0302020204030204" pitchFamily="34" charset="0"/>
              </a:rPr>
              <a:t>The rest of this talk …</a:t>
            </a:r>
            <a:endParaRPr kumimoji="0" lang="en-CA" sz="4400" b="1" u="none" strike="noStrike" kern="1200" cap="none" spc="0" normalizeH="0" baseline="0" noProof="0" dirty="0">
              <a:ln>
                <a:noFill/>
              </a:ln>
              <a:solidFill>
                <a:schemeClr val="bg1"/>
              </a:solidFill>
              <a:effectLst/>
              <a:uLnTx/>
              <a:uFillTx/>
              <a:latin typeface="Calibri Light" panose="020F0302020204030204" pitchFamily="34" charset="0"/>
              <a:ea typeface="Arial" charset="0"/>
              <a:cs typeface="Calibri Light" panose="020F0302020204030204" pitchFamily="34" charset="0"/>
            </a:endParaRPr>
          </a:p>
        </p:txBody>
      </p:sp>
      <p:sp>
        <p:nvSpPr>
          <p:cNvPr id="10" name="TextBox 9">
            <a:extLst>
              <a:ext uri="{FF2B5EF4-FFF2-40B4-BE49-F238E27FC236}">
                <a16:creationId xmlns:a16="http://schemas.microsoft.com/office/drawing/2014/main" id="{A1D23C6E-11A6-03BA-C40E-56E9B1D760BD}"/>
              </a:ext>
            </a:extLst>
          </p:cNvPr>
          <p:cNvSpPr txBox="1"/>
          <p:nvPr/>
        </p:nvSpPr>
        <p:spPr>
          <a:xfrm>
            <a:off x="0" y="6627168"/>
            <a:ext cx="3700052" cy="230832"/>
          </a:xfrm>
          <a:prstGeom prst="rect">
            <a:avLst/>
          </a:prstGeom>
          <a:noFill/>
        </p:spPr>
        <p:txBody>
          <a:bodyPr wrap="none" rtlCol="0">
            <a:spAutoFit/>
          </a:bodyPr>
          <a:lstStyle/>
          <a:p>
            <a:pPr algn="l"/>
            <a:r>
              <a:rPr lang="en-CA" sz="900" dirty="0">
                <a:solidFill>
                  <a:schemeClr val="bg2">
                    <a:lumMod val="60000"/>
                    <a:lumOff val="40000"/>
                  </a:schemeClr>
                </a:solidFill>
                <a:latin typeface="Calibri" panose="020F0502020204030204" pitchFamily="34" charset="0"/>
                <a:cs typeface="Calibri" panose="020F0502020204030204" pitchFamily="34" charset="0"/>
              </a:rPr>
              <a:t>Smokey summer sunset over the Strait of Juan de Fuca, Shirley, BC, Canada</a:t>
            </a:r>
          </a:p>
        </p:txBody>
      </p:sp>
    </p:spTree>
    <p:extLst>
      <p:ext uri="{BB962C8B-B14F-4D97-AF65-F5344CB8AC3E}">
        <p14:creationId xmlns:p14="http://schemas.microsoft.com/office/powerpoint/2010/main" val="27842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613" y="1169320"/>
            <a:ext cx="11297264" cy="5181600"/>
          </a:xfrm>
        </p:spPr>
        <p:txBody>
          <a:bodyPr>
            <a:normAutofit/>
          </a:bodyPr>
          <a:lstStyle/>
          <a:p>
            <a:r>
              <a:rPr lang="en-US" i="1" dirty="0">
                <a:solidFill>
                  <a:schemeClr val="tx2"/>
                </a:solidFill>
              </a:rPr>
              <a:t>Detection</a:t>
            </a:r>
            <a:r>
              <a:rPr lang="en-US" baseline="30000" dirty="0">
                <a:solidFill>
                  <a:schemeClr val="tx2"/>
                </a:solidFill>
              </a:rPr>
              <a:t>1</a:t>
            </a:r>
            <a:r>
              <a:rPr lang="en-US" i="1" dirty="0"/>
              <a:t> </a:t>
            </a:r>
            <a:r>
              <a:rPr lang="en-US" dirty="0"/>
              <a:t>of change is defined as the process of demonstrating that climate or a system affected by climate has changed in some defined statistical sense without providing a reason for that change. </a:t>
            </a:r>
            <a:endParaRPr lang="en-US" i="1" dirty="0">
              <a:solidFill>
                <a:schemeClr val="tx2"/>
              </a:solidFill>
            </a:endParaRPr>
          </a:p>
          <a:p>
            <a:r>
              <a:rPr lang="en-US" i="1" dirty="0">
                <a:solidFill>
                  <a:schemeClr val="tx2"/>
                </a:solidFill>
              </a:rPr>
              <a:t>Attribution</a:t>
            </a:r>
            <a:r>
              <a:rPr lang="en-US" baseline="30000" dirty="0">
                <a:solidFill>
                  <a:schemeClr val="tx2"/>
                </a:solidFill>
              </a:rPr>
              <a:t>1</a:t>
            </a:r>
            <a:r>
              <a:rPr lang="en-US" i="1" dirty="0"/>
              <a:t> </a:t>
            </a:r>
            <a:r>
              <a:rPr lang="en-US" dirty="0"/>
              <a:t>is defined as the process of evaluating the relative contributions of multiple causal factors to a change or event with an assignment of statistical confidence.</a:t>
            </a:r>
          </a:p>
          <a:p>
            <a:r>
              <a:rPr lang="en-US" i="1" dirty="0"/>
              <a:t>Causal factors</a:t>
            </a:r>
            <a:r>
              <a:rPr lang="en-US" baseline="30000" dirty="0">
                <a:solidFill>
                  <a:schemeClr val="tx2"/>
                </a:solidFill>
              </a:rPr>
              <a:t>1</a:t>
            </a:r>
            <a:r>
              <a:rPr lang="en-US" dirty="0"/>
              <a:t> usually refer to external</a:t>
            </a:r>
            <a:r>
              <a:rPr lang="en-US" i="1" dirty="0"/>
              <a:t> </a:t>
            </a:r>
            <a:r>
              <a:rPr lang="en-US" dirty="0"/>
              <a:t>influences</a:t>
            </a:r>
            <a:r>
              <a:rPr lang="en-US" i="1" dirty="0"/>
              <a:t> </a:t>
            </a:r>
            <a:r>
              <a:rPr lang="en-US" dirty="0"/>
              <a:t>on climate, which may </a:t>
            </a:r>
            <a:r>
              <a:rPr lang="en-US" dirty="0">
                <a:solidFill>
                  <a:srgbClr val="000000"/>
                </a:solidFill>
              </a:rPr>
              <a:t>be anthropogenic </a:t>
            </a:r>
            <a:r>
              <a:rPr lang="en-US" dirty="0"/>
              <a:t>(GHGs, aerosols, ozone precursors, land use) and/or </a:t>
            </a:r>
            <a:r>
              <a:rPr lang="en-US" dirty="0">
                <a:solidFill>
                  <a:srgbClr val="000000"/>
                </a:solidFill>
              </a:rPr>
              <a:t>natural </a:t>
            </a:r>
            <a:r>
              <a:rPr lang="en-US" dirty="0"/>
              <a:t>(volcanic eruptions, solar cycle modulations).</a:t>
            </a:r>
          </a:p>
          <a:p>
            <a:r>
              <a:rPr lang="en-CA" dirty="0"/>
              <a:t>An </a:t>
            </a:r>
            <a:r>
              <a:rPr lang="en-CA" i="1" dirty="0"/>
              <a:t>emergent constraint</a:t>
            </a:r>
            <a:r>
              <a:rPr lang="en-US" baseline="30000" dirty="0">
                <a:solidFill>
                  <a:schemeClr val="tx2"/>
                </a:solidFill>
              </a:rPr>
              <a:t>2</a:t>
            </a:r>
            <a:r>
              <a:rPr lang="en-CA" dirty="0"/>
              <a:t> is the relationship between an uncertain aspect of future climate change and an observable feature of the Earth System, evident across an ensemble of models </a:t>
            </a:r>
          </a:p>
          <a:p>
            <a:endParaRPr lang="en-US" dirty="0"/>
          </a:p>
        </p:txBody>
      </p:sp>
      <p:sp>
        <p:nvSpPr>
          <p:cNvPr id="4" name="TextBox 3"/>
          <p:cNvSpPr txBox="1"/>
          <p:nvPr/>
        </p:nvSpPr>
        <p:spPr>
          <a:xfrm>
            <a:off x="850491" y="6205490"/>
            <a:ext cx="9306232" cy="369332"/>
          </a:xfrm>
          <a:prstGeom prst="rect">
            <a:avLst/>
          </a:prstGeom>
          <a:noFill/>
        </p:spPr>
        <p:txBody>
          <a:bodyPr wrap="square" rtlCol="0">
            <a:spAutoFit/>
          </a:bodyPr>
          <a:lstStyle/>
          <a:p>
            <a:pPr algn="l"/>
            <a:r>
              <a:rPr lang="en-US" sz="1800" baseline="30000" dirty="0"/>
              <a:t>1</a:t>
            </a:r>
            <a:r>
              <a:rPr lang="en-US" sz="1800" dirty="0"/>
              <a:t>IPCC Good Practice Guidance Paper on Detection and Attribution (</a:t>
            </a:r>
            <a:r>
              <a:rPr lang="en-US" sz="1800" dirty="0">
                <a:hlinkClick r:id="rId2"/>
              </a:rPr>
              <a:t>2010</a:t>
            </a:r>
            <a:r>
              <a:rPr lang="en-US" sz="1800" dirty="0"/>
              <a:t>), </a:t>
            </a:r>
            <a:r>
              <a:rPr lang="en-US" sz="1800" baseline="30000" dirty="0"/>
              <a:t>2</a:t>
            </a:r>
            <a:r>
              <a:rPr lang="en-US" sz="1800" dirty="0"/>
              <a:t>IPCC (</a:t>
            </a:r>
            <a:r>
              <a:rPr lang="en-US" sz="1800" dirty="0">
                <a:hlinkClick r:id="rId3"/>
              </a:rPr>
              <a:t>2021</a:t>
            </a:r>
            <a:r>
              <a:rPr lang="en-US" sz="1800" dirty="0"/>
              <a:t>)</a:t>
            </a:r>
          </a:p>
        </p:txBody>
      </p:sp>
      <p:sp>
        <p:nvSpPr>
          <p:cNvPr id="8" name="Title 6">
            <a:extLst>
              <a:ext uri="{FF2B5EF4-FFF2-40B4-BE49-F238E27FC236}">
                <a16:creationId xmlns:a16="http://schemas.microsoft.com/office/drawing/2014/main" id="{590CD6E0-8ADA-01B2-3686-6C03615A66BC}"/>
              </a:ext>
            </a:extLst>
          </p:cNvPr>
          <p:cNvSpPr txBox="1">
            <a:spLocks/>
          </p:cNvSpPr>
          <p:nvPr/>
        </p:nvSpPr>
        <p:spPr>
          <a:xfrm>
            <a:off x="0" y="259618"/>
            <a:ext cx="12192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11150" marR="0" lvl="0" indent="0" algn="l" defTabSz="914400" rtl="0" eaLnBrk="1" fontAlgn="auto" latinLnBrk="0" hangingPunct="1">
              <a:lnSpc>
                <a:spcPct val="100000"/>
              </a:lnSpc>
              <a:spcBef>
                <a:spcPct val="0"/>
              </a:spcBef>
              <a:spcAft>
                <a:spcPts val="0"/>
              </a:spcAft>
              <a:buClrTx/>
              <a:buSzTx/>
              <a:buFontTx/>
              <a:buNone/>
              <a:tabLst>
                <a:tab pos="298450" algn="l"/>
              </a:tabLst>
              <a:defRPr/>
            </a:pPr>
            <a:r>
              <a:rPr kumimoji="0" lang="en-CA" sz="4400" b="1" i="0" u="none" strike="noStrike" kern="1200" cap="none" spc="0" normalizeH="0" baseline="0" noProof="0" dirty="0">
                <a:ln>
                  <a:noFill/>
                </a:ln>
                <a:solidFill>
                  <a:prstClr val="black"/>
                </a:solidFill>
                <a:effectLst/>
                <a:uLnTx/>
                <a:uFillTx/>
                <a:latin typeface="Calibri Light" panose="020F0302020204030204"/>
                <a:ea typeface="Arial" charset="0"/>
                <a:cs typeface="Arial" charset="0"/>
              </a:rPr>
              <a:t>Definitions</a:t>
            </a:r>
          </a:p>
        </p:txBody>
      </p:sp>
    </p:spTree>
    <p:extLst>
      <p:ext uri="{BB962C8B-B14F-4D97-AF65-F5344CB8AC3E}">
        <p14:creationId xmlns:p14="http://schemas.microsoft.com/office/powerpoint/2010/main" val="252685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5EFA9B-2B76-68C9-5C30-05C9D4D6C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3" name="Title 6">
            <a:extLst>
              <a:ext uri="{FF2B5EF4-FFF2-40B4-BE49-F238E27FC236}">
                <a16:creationId xmlns:a16="http://schemas.microsoft.com/office/drawing/2014/main" id="{8195101C-5300-5C77-B09E-F30FA9F993BB}"/>
              </a:ext>
            </a:extLst>
          </p:cNvPr>
          <p:cNvSpPr txBox="1">
            <a:spLocks/>
          </p:cNvSpPr>
          <p:nvPr/>
        </p:nvSpPr>
        <p:spPr>
          <a:xfrm>
            <a:off x="0" y="248187"/>
            <a:ext cx="12192000" cy="1749945"/>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11150" marR="0" lvl="0" indent="0" algn="l" defTabSz="914400" rtl="0" eaLnBrk="1" fontAlgn="auto" latinLnBrk="0" hangingPunct="1">
              <a:lnSpc>
                <a:spcPct val="100000"/>
              </a:lnSpc>
              <a:spcBef>
                <a:spcPct val="0"/>
              </a:spcBef>
              <a:spcAft>
                <a:spcPts val="0"/>
              </a:spcAft>
              <a:buClrTx/>
              <a:buSzTx/>
              <a:buFontTx/>
              <a:buNone/>
              <a:tabLst>
                <a:tab pos="298450" algn="l"/>
              </a:tabLst>
              <a:defRPr/>
            </a:pPr>
            <a:r>
              <a:rPr kumimoji="0" lang="en-CA" sz="4400" b="1" i="0" u="none" strike="noStrike" kern="1200" cap="none" spc="0" normalizeH="0" baseline="0" noProof="0" dirty="0">
                <a:ln>
                  <a:noFill/>
                </a:ln>
                <a:solidFill>
                  <a:srgbClr val="FFFFFF"/>
                </a:solidFill>
                <a:effectLst/>
                <a:uLnTx/>
                <a:uFillTx/>
                <a:latin typeface="Calibri Light" panose="020F0302020204030204"/>
                <a:ea typeface="Arial" charset="0"/>
                <a:cs typeface="Arial" charset="0"/>
              </a:rPr>
              <a:t>D&amp;A methods</a:t>
            </a:r>
          </a:p>
          <a:p>
            <a:pPr marL="1339850" marR="0" lvl="1"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tab pos="298450" algn="l"/>
              </a:tabLst>
              <a:defRPr/>
            </a:pPr>
            <a:r>
              <a:rPr kumimoji="0" lang="en-CA" sz="2400" b="1" i="0" u="none" strike="noStrike" kern="1200" cap="none" spc="0" normalizeH="0" baseline="0" noProof="0" dirty="0">
                <a:ln>
                  <a:noFill/>
                </a:ln>
                <a:solidFill>
                  <a:srgbClr val="FFFFFF"/>
                </a:solidFill>
                <a:effectLst/>
                <a:uLnTx/>
                <a:uFillTx/>
                <a:latin typeface="Calibri Light" panose="020F0302020204030204"/>
                <a:ea typeface="Arial" charset="0"/>
                <a:cs typeface="Arial" charset="0"/>
              </a:rPr>
              <a:t>Linear regression based (often called “optimal fingerprinting”)</a:t>
            </a:r>
          </a:p>
          <a:p>
            <a:pPr marL="1339850" marR="0" lvl="1"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tab pos="298450" algn="l"/>
              </a:tabLst>
              <a:defRPr/>
            </a:pPr>
            <a:r>
              <a:rPr kumimoji="0" lang="en-CA" sz="2400" b="1" i="0" u="none" strike="noStrike" kern="1200" cap="none" spc="0" normalizeH="0" baseline="0" noProof="0" dirty="0">
                <a:ln>
                  <a:noFill/>
                </a:ln>
                <a:solidFill>
                  <a:srgbClr val="FFFFFF"/>
                </a:solidFill>
                <a:effectLst/>
                <a:uLnTx/>
                <a:uFillTx/>
                <a:latin typeface="Calibri Light" panose="020F0302020204030204"/>
                <a:ea typeface="Arial" charset="0"/>
                <a:cs typeface="Arial" charset="0"/>
              </a:rPr>
              <a:t>Gaussian model based (sometimes called the “KCC” method)</a:t>
            </a:r>
          </a:p>
        </p:txBody>
      </p:sp>
      <p:sp>
        <p:nvSpPr>
          <p:cNvPr id="6" name="TextBox 5">
            <a:extLst>
              <a:ext uri="{FF2B5EF4-FFF2-40B4-BE49-F238E27FC236}">
                <a16:creationId xmlns:a16="http://schemas.microsoft.com/office/drawing/2014/main" id="{8DC45ABF-FAA3-18FD-42E8-D7627AB38C25}"/>
              </a:ext>
            </a:extLst>
          </p:cNvPr>
          <p:cNvSpPr txBox="1"/>
          <p:nvPr/>
        </p:nvSpPr>
        <p:spPr>
          <a:xfrm>
            <a:off x="211396" y="6421915"/>
            <a:ext cx="2359941"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0" i="0" u="none" strike="noStrike" kern="1200" cap="none" spc="0" normalizeH="0" baseline="0" noProof="0" dirty="0">
                <a:ln>
                  <a:noFill/>
                </a:ln>
                <a:solidFill>
                  <a:srgbClr val="808080">
                    <a:lumMod val="60000"/>
                    <a:lumOff val="40000"/>
                  </a:srgbClr>
                </a:solidFill>
                <a:effectLst/>
                <a:uLnTx/>
                <a:uFillTx/>
                <a:latin typeface="Arial" charset="0"/>
                <a:ea typeface="+mn-ea"/>
                <a:cs typeface="+mn-cs"/>
              </a:rPr>
              <a:t>Eleanor Lake, Blue River, BC, Canada</a:t>
            </a:r>
          </a:p>
        </p:txBody>
      </p:sp>
    </p:spTree>
    <p:extLst>
      <p:ext uri="{BB962C8B-B14F-4D97-AF65-F5344CB8AC3E}">
        <p14:creationId xmlns:p14="http://schemas.microsoft.com/office/powerpoint/2010/main" val="273685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11" y="2346568"/>
            <a:ext cx="11022979" cy="685800"/>
          </a:xfrm>
        </p:spPr>
        <p:txBody>
          <a:bodyPr/>
          <a:lstStyle/>
          <a:p>
            <a:pPr marL="9525" indent="0"/>
            <a:r>
              <a:rPr lang="en-US" dirty="0">
                <a:latin typeface="+mn-lt"/>
                <a:cs typeface="Calibri Light" panose="020F0302020204030204" pitchFamily="34" charset="0"/>
              </a:rPr>
              <a:t>Assumptions </a:t>
            </a:r>
          </a:p>
        </p:txBody>
      </p:sp>
      <p:sp>
        <p:nvSpPr>
          <p:cNvPr id="3" name="Content Placeholder 2"/>
          <p:cNvSpPr>
            <a:spLocks noGrp="1"/>
          </p:cNvSpPr>
          <p:nvPr>
            <p:ph idx="1"/>
          </p:nvPr>
        </p:nvSpPr>
        <p:spPr>
          <a:xfrm>
            <a:off x="857863" y="3092161"/>
            <a:ext cx="10478494" cy="2306103"/>
          </a:xfrm>
        </p:spPr>
        <p:txBody>
          <a:bodyPr>
            <a:normAutofit/>
          </a:bodyPr>
          <a:lstStyle/>
          <a:p>
            <a:r>
              <a:rPr lang="en-US" sz="2400" dirty="0">
                <a:cs typeface="Calibri" panose="020F0502020204030204" pitchFamily="34" charset="0"/>
              </a:rPr>
              <a:t>Key external forcings have been identified</a:t>
            </a:r>
          </a:p>
          <a:p>
            <a:r>
              <a:rPr lang="en-US" sz="2400" dirty="0">
                <a:cs typeface="Calibri" panose="020F0502020204030204" pitchFamily="34" charset="0"/>
              </a:rPr>
              <a:t>Signals (expected responses to external forcing) are deterministic</a:t>
            </a:r>
          </a:p>
          <a:p>
            <a:r>
              <a:rPr lang="en-US" sz="2400" dirty="0">
                <a:cs typeface="Calibri" panose="020F0502020204030204" pitchFamily="34" charset="0"/>
              </a:rPr>
              <a:t>Signals and noise are additive</a:t>
            </a:r>
          </a:p>
          <a:p>
            <a:r>
              <a:rPr lang="en-US" sz="2400" dirty="0">
                <a:cs typeface="Calibri" panose="020F0502020204030204" pitchFamily="34" charset="0"/>
              </a:rPr>
              <a:t>Depending on the method, climate models may, or may not, be assumed to be indistinguishable from the truth</a:t>
            </a:r>
          </a:p>
        </p:txBody>
      </p:sp>
      <p:sp>
        <p:nvSpPr>
          <p:cNvPr id="4" name="Content Placeholder 2"/>
          <p:cNvSpPr txBox="1">
            <a:spLocks/>
          </p:cNvSpPr>
          <p:nvPr/>
        </p:nvSpPr>
        <p:spPr bwMode="auto">
          <a:xfrm>
            <a:off x="857863" y="910615"/>
            <a:ext cx="10661827" cy="1524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Involve simple statistical models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Complex implementation due to data volumes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The “D&amp;A” problem is a </a:t>
            </a:r>
            <a:r>
              <a:rPr kumimoji="0" lang="en-US" sz="2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small-sample</a:t>
            </a:r>
            <a:r>
              <a:rPr kumimoji="0" lang="en-US" sz="24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problem that involves a lot of data</a:t>
            </a:r>
          </a:p>
        </p:txBody>
      </p:sp>
      <p:sp>
        <p:nvSpPr>
          <p:cNvPr id="5" name="Title 1"/>
          <p:cNvSpPr txBox="1">
            <a:spLocks/>
          </p:cNvSpPr>
          <p:nvPr/>
        </p:nvSpPr>
        <p:spPr bwMode="auto">
          <a:xfrm>
            <a:off x="496711" y="213427"/>
            <a:ext cx="10171289"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3538" indent="-90488" algn="l" rtl="0" eaLnBrk="0" fontAlgn="base" hangingPunct="0">
              <a:spcBef>
                <a:spcPct val="0"/>
              </a:spcBef>
              <a:spcAft>
                <a:spcPct val="0"/>
              </a:spcAft>
              <a:defRPr sz="4000" b="0">
                <a:solidFill>
                  <a:srgbClr val="000000"/>
                </a:solidFill>
                <a:latin typeface="Calibri"/>
                <a:ea typeface="+mj-ea"/>
                <a:cs typeface="Calibri"/>
              </a:defRPr>
            </a:lvl1pPr>
            <a:lvl2pPr marL="363538" indent="-363538" algn="l" rtl="0" eaLnBrk="0" fontAlgn="base" hangingPunct="0">
              <a:spcBef>
                <a:spcPct val="0"/>
              </a:spcBef>
              <a:spcAft>
                <a:spcPct val="0"/>
              </a:spcAft>
              <a:defRPr sz="4000" b="1">
                <a:solidFill>
                  <a:srgbClr val="00664D"/>
                </a:solidFill>
                <a:latin typeface="Arial" charset="0"/>
              </a:defRPr>
            </a:lvl2pPr>
            <a:lvl3pPr marL="363538" indent="-363538" algn="l" rtl="0" eaLnBrk="0" fontAlgn="base" hangingPunct="0">
              <a:spcBef>
                <a:spcPct val="0"/>
              </a:spcBef>
              <a:spcAft>
                <a:spcPct val="0"/>
              </a:spcAft>
              <a:defRPr sz="4000" b="1">
                <a:solidFill>
                  <a:srgbClr val="00664D"/>
                </a:solidFill>
                <a:latin typeface="Arial" charset="0"/>
              </a:defRPr>
            </a:lvl3pPr>
            <a:lvl4pPr marL="363538" indent="-363538" algn="l" rtl="0" eaLnBrk="0" fontAlgn="base" hangingPunct="0">
              <a:spcBef>
                <a:spcPct val="0"/>
              </a:spcBef>
              <a:spcAft>
                <a:spcPct val="0"/>
              </a:spcAft>
              <a:defRPr sz="4000" b="1">
                <a:solidFill>
                  <a:srgbClr val="00664D"/>
                </a:solidFill>
                <a:latin typeface="Arial" charset="0"/>
              </a:defRPr>
            </a:lvl4pPr>
            <a:lvl5pPr marL="363538" indent="-363538" algn="l" rtl="0" eaLnBrk="0" fontAlgn="base" hangingPunct="0">
              <a:spcBef>
                <a:spcPct val="0"/>
              </a:spcBef>
              <a:spcAft>
                <a:spcPct val="0"/>
              </a:spcAft>
              <a:defRPr sz="4000" b="1">
                <a:solidFill>
                  <a:srgbClr val="00664D"/>
                </a:solidFill>
                <a:latin typeface="Arial" charset="0"/>
              </a:defRPr>
            </a:lvl5pPr>
            <a:lvl6pPr marL="457200" algn="l" rtl="0" fontAlgn="base">
              <a:spcBef>
                <a:spcPct val="0"/>
              </a:spcBef>
              <a:spcAft>
                <a:spcPct val="0"/>
              </a:spcAft>
              <a:defRPr sz="3200" b="1">
                <a:solidFill>
                  <a:schemeClr val="accent2"/>
                </a:solidFill>
                <a:latin typeface="Arial" charset="0"/>
              </a:defRPr>
            </a:lvl6pPr>
            <a:lvl7pPr marL="914400" algn="l" rtl="0" fontAlgn="base">
              <a:spcBef>
                <a:spcPct val="0"/>
              </a:spcBef>
              <a:spcAft>
                <a:spcPct val="0"/>
              </a:spcAft>
              <a:defRPr sz="3200" b="1">
                <a:solidFill>
                  <a:schemeClr val="accent2"/>
                </a:solidFill>
                <a:latin typeface="Arial" charset="0"/>
              </a:defRPr>
            </a:lvl7pPr>
            <a:lvl8pPr marL="1371600" algn="l" rtl="0" fontAlgn="base">
              <a:spcBef>
                <a:spcPct val="0"/>
              </a:spcBef>
              <a:spcAft>
                <a:spcPct val="0"/>
              </a:spcAft>
              <a:defRPr sz="3200" b="1">
                <a:solidFill>
                  <a:schemeClr val="accent2"/>
                </a:solidFill>
                <a:latin typeface="Arial" charset="0"/>
              </a:defRPr>
            </a:lvl8pPr>
            <a:lvl9pPr marL="1828800" algn="l" rtl="0" fontAlgn="base">
              <a:spcBef>
                <a:spcPct val="0"/>
              </a:spcBef>
              <a:spcAft>
                <a:spcPct val="0"/>
              </a:spcAft>
              <a:defRPr sz="3200" b="1">
                <a:solidFill>
                  <a:schemeClr val="accent2"/>
                </a:solidFill>
                <a:latin typeface="Arial" charset="0"/>
              </a:defRPr>
            </a:lvl9pPr>
          </a:lstStyle>
          <a:p>
            <a:pPr marL="9525"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j-ea"/>
                <a:cs typeface="Calibri Light" panose="020F0302020204030204" pitchFamily="34" charset="0"/>
              </a:rPr>
              <a:t>D&amp;A methods</a:t>
            </a:r>
          </a:p>
        </p:txBody>
      </p:sp>
    </p:spTree>
    <p:extLst>
      <p:ext uri="{BB962C8B-B14F-4D97-AF65-F5344CB8AC3E}">
        <p14:creationId xmlns:p14="http://schemas.microsoft.com/office/powerpoint/2010/main" val="151494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dissolv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dissolv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dissolv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dissolv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592"/>
            <a:ext cx="12192000" cy="685800"/>
          </a:xfrm>
        </p:spPr>
        <p:txBody>
          <a:bodyPr/>
          <a:lstStyle/>
          <a:p>
            <a:r>
              <a:rPr lang="en-US" dirty="0">
                <a:latin typeface="Calibri Light" panose="020F0302020204030204" pitchFamily="34" charset="0"/>
                <a:cs typeface="Calibri Light" panose="020F0302020204030204" pitchFamily="34" charset="0"/>
              </a:rPr>
              <a:t>Primary methods</a:t>
            </a:r>
          </a:p>
        </p:txBody>
      </p:sp>
      <p:grpSp>
        <p:nvGrpSpPr>
          <p:cNvPr id="17" name="Group 16">
            <a:extLst>
              <a:ext uri="{FF2B5EF4-FFF2-40B4-BE49-F238E27FC236}">
                <a16:creationId xmlns:a16="http://schemas.microsoft.com/office/drawing/2014/main" id="{6F0087D7-A3C9-5759-945B-C4EA47D405B0}"/>
              </a:ext>
            </a:extLst>
          </p:cNvPr>
          <p:cNvGrpSpPr/>
          <p:nvPr/>
        </p:nvGrpSpPr>
        <p:grpSpPr>
          <a:xfrm>
            <a:off x="420128" y="1276568"/>
            <a:ext cx="11318682" cy="2274340"/>
            <a:chOff x="420129" y="1164415"/>
            <a:chExt cx="11318682" cy="1797698"/>
          </a:xfrm>
        </p:grpSpPr>
        <p:sp>
          <p:nvSpPr>
            <p:cNvPr id="7" name="Content Placeholder 2">
              <a:extLst>
                <a:ext uri="{FF2B5EF4-FFF2-40B4-BE49-F238E27FC236}">
                  <a16:creationId xmlns:a16="http://schemas.microsoft.com/office/drawing/2014/main" id="{49A8E912-B5F5-8B54-E5DA-A149141FBD73}"/>
                </a:ext>
              </a:extLst>
            </p:cNvPr>
            <p:cNvSpPr txBox="1">
              <a:spLocks/>
            </p:cNvSpPr>
            <p:nvPr/>
          </p:nvSpPr>
          <p:spPr bwMode="auto">
            <a:xfrm>
              <a:off x="8233611" y="1639922"/>
              <a:ext cx="3505200" cy="8083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err="1">
                  <a:ln>
                    <a:noFill/>
                  </a:ln>
                  <a:solidFill>
                    <a:srgbClr val="000000"/>
                  </a:solidFill>
                  <a:effectLst/>
                  <a:uLnTx/>
                  <a:uFillTx/>
                  <a:latin typeface="Arial"/>
                  <a:ea typeface="+mn-ea"/>
                  <a:cs typeface="+mn-cs"/>
                </a:rPr>
                <a:t>Santer</a:t>
              </a:r>
              <a:r>
                <a:rPr kumimoji="0" lang="en-US" sz="2000" b="0" i="0" u="none" strike="noStrike" kern="0" cap="none" spc="0" normalizeH="0" baseline="0" noProof="0" dirty="0">
                  <a:ln>
                    <a:noFill/>
                  </a:ln>
                  <a:solidFill>
                    <a:srgbClr val="000000"/>
                  </a:solidFill>
                  <a:effectLst/>
                  <a:uLnTx/>
                  <a:uFillTx/>
                  <a:latin typeface="Arial"/>
                  <a:ea typeface="+mn-ea"/>
                  <a:cs typeface="+mn-cs"/>
                </a:rPr>
                <a:t> et al (</a:t>
              </a:r>
              <a:r>
                <a:rPr kumimoji="0" lang="en-US" sz="2000" b="0" i="0" u="none" strike="noStrike" kern="0" cap="none" spc="0" normalizeH="0" baseline="0" noProof="0" dirty="0">
                  <a:ln>
                    <a:noFill/>
                  </a:ln>
                  <a:solidFill>
                    <a:srgbClr val="000000"/>
                  </a:solidFill>
                  <a:effectLst/>
                  <a:uLnTx/>
                  <a:uFillTx/>
                  <a:latin typeface="Arial"/>
                  <a:ea typeface="+mn-ea"/>
                  <a:cs typeface="+mn-cs"/>
                  <a:hlinkClick r:id="rId3"/>
                </a:rPr>
                <a:t>1995</a:t>
              </a:r>
              <a:r>
                <a:rPr kumimoji="0" lang="en-US" sz="2000" b="0" i="0" u="none" strike="noStrike" kern="0" cap="none" spc="0" normalizeH="0" baseline="0" noProof="0" dirty="0">
                  <a:ln>
                    <a:noFill/>
                  </a:ln>
                  <a:solidFill>
                    <a:srgbClr val="000000"/>
                  </a:solidFill>
                  <a:effectLst/>
                  <a:uLnTx/>
                  <a:uFillTx/>
                  <a:latin typeface="Arial"/>
                  <a:ea typeface="+mn-ea"/>
                  <a:cs typeface="+mn-cs"/>
                </a:rPr>
                <a:t>, </a:t>
              </a:r>
              <a:r>
                <a:rPr kumimoji="0" lang="en-US" sz="2000" b="0" i="0" u="none" strike="noStrike" kern="0" cap="none" spc="0" normalizeH="0" baseline="0" noProof="0" dirty="0">
                  <a:ln>
                    <a:noFill/>
                  </a:ln>
                  <a:solidFill>
                    <a:srgbClr val="000000"/>
                  </a:solidFill>
                  <a:effectLst/>
                  <a:uLnTx/>
                  <a:uFillTx/>
                  <a:latin typeface="Arial"/>
                  <a:ea typeface="+mn-ea"/>
                  <a:cs typeface="+mn-cs"/>
                  <a:hlinkClick r:id="rId4"/>
                </a:rPr>
                <a:t>1996</a:t>
              </a:r>
              <a:r>
                <a:rPr kumimoji="0" lang="en-US" sz="2000" b="0" i="0" u="none" strike="noStrike" kern="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err="1">
                  <a:ln>
                    <a:noFill/>
                  </a:ln>
                  <a:solidFill>
                    <a:srgbClr val="000000"/>
                  </a:solidFill>
                  <a:effectLst/>
                  <a:uLnTx/>
                  <a:uFillTx/>
                  <a:latin typeface="Arial"/>
                  <a:ea typeface="+mn-ea"/>
                  <a:cs typeface="+mn-cs"/>
                </a:rPr>
                <a:t>Bonfils</a:t>
              </a:r>
              <a:r>
                <a:rPr kumimoji="0" lang="en-US" sz="2000" b="0" i="0" u="none" strike="noStrike" kern="0" cap="none" spc="0" normalizeH="0" baseline="0" noProof="0" dirty="0">
                  <a:ln>
                    <a:noFill/>
                  </a:ln>
                  <a:solidFill>
                    <a:srgbClr val="000000"/>
                  </a:solidFill>
                  <a:effectLst/>
                  <a:uLnTx/>
                  <a:uFillTx/>
                  <a:latin typeface="Arial"/>
                  <a:ea typeface="+mn-ea"/>
                  <a:cs typeface="+mn-cs"/>
                </a:rPr>
                <a:t> et al (</a:t>
              </a:r>
              <a:r>
                <a:rPr kumimoji="0" lang="en-US" sz="2000" b="0" i="0" u="none" strike="noStrike" kern="0" cap="none" spc="0" normalizeH="0" baseline="0" noProof="0" dirty="0">
                  <a:ln>
                    <a:noFill/>
                  </a:ln>
                  <a:solidFill>
                    <a:srgbClr val="000000"/>
                  </a:solidFill>
                  <a:effectLst/>
                  <a:uLnTx/>
                  <a:uFillTx/>
                  <a:latin typeface="Arial"/>
                  <a:ea typeface="+mn-ea"/>
                  <a:cs typeface="+mn-cs"/>
                  <a:hlinkClick r:id="rId5"/>
                </a:rPr>
                <a:t>2020</a:t>
              </a:r>
              <a:r>
                <a:rPr kumimoji="0" lang="en-US" sz="2000" b="0" i="0" u="none" strike="noStrike" kern="0" cap="none" spc="0" normalizeH="0" baseline="0" noProof="0" dirty="0">
                  <a:ln>
                    <a:noFill/>
                  </a:ln>
                  <a:solidFill>
                    <a:srgbClr val="000000"/>
                  </a:solidFill>
                  <a:effectLst/>
                  <a:uLnTx/>
                  <a:uFillTx/>
                  <a:latin typeface="Arial"/>
                  <a:ea typeface="+mn-ea"/>
                  <a:cs typeface="+mn-cs"/>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6A9E64E-9AD9-994E-56DB-BC4D543E20B2}"/>
                    </a:ext>
                  </a:extLst>
                </p:cNvPr>
                <p:cNvSpPr txBox="1"/>
                <p:nvPr/>
              </p:nvSpPr>
              <p:spPr>
                <a:xfrm>
                  <a:off x="803237" y="1915644"/>
                  <a:ext cx="3480439" cy="4404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CA" sz="2800" b="1" i="0" u="none" strike="noStrike" kern="1200" cap="none" spc="0" normalizeH="0" baseline="0" noProof="0">
                          <a:ln>
                            <a:noFill/>
                          </a:ln>
                          <a:solidFill>
                            <a:srgbClr val="000000"/>
                          </a:solidFill>
                          <a:effectLst/>
                          <a:uLnTx/>
                          <a:uFillTx/>
                          <a:latin typeface="Cambria Math" panose="02040503050406030204" pitchFamily="18" charset="0"/>
                          <a:cs typeface="+mn-cs"/>
                        </a:rPr>
                        <m:t>𝐘</m:t>
                      </m:r>
                      <m: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nary>
                        <m:naryPr>
                          <m:chr m:val="∑"/>
                          <m:limLoc m:val="subSup"/>
                          <m:ctrlP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naryPr>
                        <m:sub>
                          <m:r>
                            <m:rPr>
                              <m:brk m:alnAt="25"/>
                            </m:rP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𝑖</m:t>
                          </m:r>
                          <m: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=1</m:t>
                          </m:r>
                        </m:sub>
                        <m:sup>
                          <m: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𝑠</m:t>
                          </m:r>
                        </m:sup>
                        <m:e>
                          <m:sSub>
                            <m:sSubPr>
                              <m:ctrlPr>
                                <a:rPr kumimoji="0" lang="en-CA"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CA" sz="28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𝛽</m:t>
                              </m:r>
                            </m:e>
                            <m:sub>
                              <m:r>
                                <a:rPr kumimoji="0" lang="en-CA" sz="2800" b="0" i="1" u="none" strike="noStrike" kern="1200" cap="none" spc="0" normalizeH="0" baseline="0" noProof="0">
                                  <a:ln>
                                    <a:noFill/>
                                  </a:ln>
                                  <a:solidFill>
                                    <a:srgbClr val="FF0000"/>
                                  </a:solidFill>
                                  <a:effectLst/>
                                  <a:uLnTx/>
                                  <a:uFillTx/>
                                  <a:latin typeface="Cambria Math" panose="02040503050406030204" pitchFamily="18" charset="0"/>
                                  <a:cs typeface="+mn-cs"/>
                                </a:rPr>
                                <m:t>𝑖</m:t>
                              </m:r>
                            </m:sub>
                          </m:sSub>
                          <m:sSub>
                            <m:sSubPr>
                              <m:ctrlPr>
                                <a:rPr kumimoji="0" lang="en-CA" sz="2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CA" sz="2800" b="1" i="0" u="none" strike="noStrike" kern="1200" cap="none" spc="0" normalizeH="0" baseline="0" noProof="0">
                                  <a:ln>
                                    <a:noFill/>
                                  </a:ln>
                                  <a:solidFill>
                                    <a:srgbClr val="000000"/>
                                  </a:solidFill>
                                  <a:effectLst/>
                                  <a:uLnTx/>
                                  <a:uFillTx/>
                                  <a:latin typeface="Cambria Math" panose="02040503050406030204" pitchFamily="18" charset="0"/>
                                  <a:cs typeface="+mn-cs"/>
                                </a:rPr>
                                <m:t>𝐗</m:t>
                              </m:r>
                            </m:e>
                            <m:sub>
                              <m:r>
                                <a:rPr kumimoji="0" lang="en-CA" sz="2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sub>
                          </m:sSub>
                          <m: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sSub>
                            <m:sSubPr>
                              <m:ctrlP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CA" sz="28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800" b="0" i="1" u="none" strike="noStrike" kern="1200" cap="none" spc="0" normalizeH="0" baseline="0" noProof="0">
                                  <a:ln>
                                    <a:noFill/>
                                  </a:ln>
                                  <a:solidFill>
                                    <a:srgbClr val="000000"/>
                                  </a:solidFill>
                                  <a:effectLst/>
                                  <a:uLnTx/>
                                  <a:uFillTx/>
                                  <a:latin typeface="Cambria Math" panose="02040503050406030204" pitchFamily="18" charset="0"/>
                                  <a:cs typeface="+mn-cs"/>
                                </a:rPr>
                                <m:t>𝑦</m:t>
                              </m:r>
                            </m:sub>
                          </m:sSub>
                          <m:r>
                            <a:rPr kumimoji="0" lang="en-CA" sz="2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e>
                      </m:nary>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p>
              </p:txBody>
            </p:sp>
          </mc:Choice>
          <mc:Fallback xmlns="">
            <p:sp>
              <p:nvSpPr>
                <p:cNvPr id="10" name="TextBox 9">
                  <a:extLst>
                    <a:ext uri="{FF2B5EF4-FFF2-40B4-BE49-F238E27FC236}">
                      <a16:creationId xmlns:a16="http://schemas.microsoft.com/office/drawing/2014/main" id="{36A9E64E-9AD9-994E-56DB-BC4D543E20B2}"/>
                    </a:ext>
                  </a:extLst>
                </p:cNvPr>
                <p:cNvSpPr txBox="1">
                  <a:spLocks noRot="1" noChangeAspect="1" noMove="1" noResize="1" noEditPoints="1" noAdjustHandles="1" noChangeArrowheads="1" noChangeShapeType="1" noTextEdit="1"/>
                </p:cNvSpPr>
                <p:nvPr/>
              </p:nvSpPr>
              <p:spPr>
                <a:xfrm>
                  <a:off x="803237" y="1915644"/>
                  <a:ext cx="3480439" cy="440429"/>
                </a:xfrm>
                <a:prstGeom prst="rect">
                  <a:avLst/>
                </a:prstGeom>
                <a:blipFill>
                  <a:blip r:embed="rId6"/>
                  <a:stretch>
                    <a:fillRect l="-1091" t="-115556" b="-175556"/>
                  </a:stretch>
                </a:blipFill>
              </p:spPr>
              <p:txBody>
                <a:bodyPr/>
                <a:lstStyle/>
                <a:p>
                  <a:r>
                    <a:rPr lang="en-CA">
                      <a:noFill/>
                    </a:rPr>
                    <a:t> </a:t>
                  </a:r>
                </a:p>
              </p:txBody>
            </p:sp>
          </mc:Fallback>
        </mc:AlternateContent>
        <p:sp>
          <p:nvSpPr>
            <p:cNvPr id="11" name="TextBox 10">
              <a:extLst>
                <a:ext uri="{FF2B5EF4-FFF2-40B4-BE49-F238E27FC236}">
                  <a16:creationId xmlns:a16="http://schemas.microsoft.com/office/drawing/2014/main" id="{757397F0-D5D2-6BBC-8C81-E0A4BB083FAC}"/>
                </a:ext>
              </a:extLst>
            </p:cNvPr>
            <p:cNvSpPr txBox="1"/>
            <p:nvPr/>
          </p:nvSpPr>
          <p:spPr>
            <a:xfrm>
              <a:off x="420129" y="1164415"/>
              <a:ext cx="10156065" cy="36491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Early studies relied on linear models fitted </a:t>
              </a:r>
              <a:r>
                <a:rPr lang="en-CA" sz="2400" dirty="0">
                  <a:solidFill>
                    <a:srgbClr val="000000"/>
                  </a:solidFill>
                  <a:latin typeface="Arial" charset="0"/>
                </a:rPr>
                <a:t>via </a:t>
              </a:r>
              <a:r>
                <a:rPr kumimoji="0" lang="en-CA" sz="2400" b="0" i="0" u="none" strike="noStrike" kern="1200" cap="none" spc="0" normalizeH="0" baseline="0" noProof="0" dirty="0">
                  <a:ln>
                    <a:noFill/>
                  </a:ln>
                  <a:solidFill>
                    <a:srgbClr val="000000"/>
                  </a:solidFill>
                  <a:effectLst/>
                  <a:uLnTx/>
                  <a:uFillTx/>
                  <a:latin typeface="Arial" charset="0"/>
                  <a:ea typeface="+mn-ea"/>
                  <a:cs typeface="+mn-cs"/>
                </a:rPr>
                <a:t>generalized least squares</a:t>
              </a:r>
            </a:p>
          </p:txBody>
        </p:sp>
        <p:sp>
          <p:nvSpPr>
            <p:cNvPr id="16" name="TextBox 15">
              <a:extLst>
                <a:ext uri="{FF2B5EF4-FFF2-40B4-BE49-F238E27FC236}">
                  <a16:creationId xmlns:a16="http://schemas.microsoft.com/office/drawing/2014/main" id="{F5D294D5-2CF1-1FBF-7288-14AEA09FFCDD}"/>
                </a:ext>
              </a:extLst>
            </p:cNvPr>
            <p:cNvSpPr txBox="1"/>
            <p:nvPr/>
          </p:nvSpPr>
          <p:spPr>
            <a:xfrm>
              <a:off x="4598933" y="1638674"/>
              <a:ext cx="3480440" cy="1323439"/>
            </a:xfrm>
            <a:prstGeom prst="rect">
              <a:avLst/>
            </a:prstGeom>
            <a:noFill/>
          </p:spPr>
          <p:txBody>
            <a:bodyPr wrap="non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Hasselmann</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(1979, </a:t>
              </a: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7"/>
                </a:rPr>
                <a:t>1993</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Bell (</a:t>
              </a: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8"/>
                </a:rPr>
                <a:t>1982</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9"/>
                </a:rPr>
                <a:t>1986</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Hegerl</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et al (</a:t>
              </a: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10"/>
                </a:rPr>
                <a:t>1996</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11"/>
                </a:rPr>
                <a:t>1997</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Tett</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et al (</a:t>
              </a:r>
              <a:r>
                <a:rPr kumimoji="0" lang="en-US" sz="2000" b="0" i="0" u="none" strike="noStrike" kern="1200" cap="none" spc="0" normalizeH="0" baseline="0" noProof="0" dirty="0">
                  <a:ln>
                    <a:noFill/>
                  </a:ln>
                  <a:solidFill>
                    <a:srgbClr val="000000"/>
                  </a:solidFill>
                  <a:effectLst/>
                  <a:uLnTx/>
                  <a:uFillTx/>
                  <a:latin typeface="Arial" charset="0"/>
                  <a:ea typeface="+mn-ea"/>
                  <a:cs typeface="+mn-cs"/>
                  <a:hlinkClick r:id="rId12"/>
                </a:rPr>
                <a:t>1999</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DCE5655-E672-FBE5-361E-F7D0A8E39C93}"/>
                  </a:ext>
                </a:extLst>
              </p:cNvPr>
              <p:cNvSpPr txBox="1"/>
              <p:nvPr/>
            </p:nvSpPr>
            <p:spPr>
              <a:xfrm>
                <a:off x="812366" y="4039653"/>
                <a:ext cx="9575506" cy="1598836"/>
              </a:xfrm>
              <a:prstGeom prst="rect">
                <a:avLst/>
              </a:prstGeom>
              <a:noFill/>
            </p:spPr>
            <p:txBody>
              <a:bodyPr wrap="none" rtlCol="0">
                <a:spAutoFit/>
              </a:bodyPr>
              <a:lstStyle/>
              <a:p>
                <a14:m>
                  <m:oMath xmlns:m="http://schemas.openxmlformats.org/officeDocument/2006/math">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rPr>
                      <m:t>𝐘</m:t>
                    </m:r>
                  </m:oMath>
                </a14:m>
                <a:r>
                  <a:rPr lang="en-CA" sz="2400" dirty="0"/>
                  <a:t>  </a:t>
                </a:r>
                <a:r>
                  <a:rPr lang="en-CA" sz="2400" dirty="0">
                    <a:sym typeface="Wingdings" pitchFamily="2" charset="2"/>
                  </a:rPr>
                  <a:t>– </a:t>
                </a:r>
                <a:r>
                  <a:rPr lang="en-CA" sz="2400" dirty="0"/>
                  <a:t>Observations</a:t>
                </a:r>
              </a:p>
              <a:p>
                <a14:m>
                  <m:oMath xmlns:m="http://schemas.openxmlformats.org/officeDocument/2006/math">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rPr>
                          <m:t>𝐗</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rPr>
                          <m:t>𝑖</m:t>
                        </m:r>
                      </m:sub>
                    </m:sSub>
                  </m:oMath>
                </a14:m>
                <a:r>
                  <a:rPr lang="en-CA" sz="2400" dirty="0"/>
                  <a:t> </a:t>
                </a:r>
                <a:r>
                  <a:rPr lang="en-CA" sz="2400" dirty="0">
                    <a:sym typeface="Wingdings" pitchFamily="2" charset="2"/>
                  </a:rPr>
                  <a:t>– </a:t>
                </a:r>
                <a:r>
                  <a:rPr lang="en-CA" sz="2400" dirty="0"/>
                  <a:t>externally forced signals (assumed known, from climate models)</a:t>
                </a:r>
              </a:p>
              <a:p>
                <a14:m>
                  <m:oMath xmlns:m="http://schemas.openxmlformats.org/officeDocument/2006/math">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rPr>
                          <m:t>𝛆</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rPr>
                          <m:t>𝑦</m:t>
                        </m:r>
                      </m:sub>
                    </m:sSub>
                  </m:oMath>
                </a14:m>
                <a:r>
                  <a:rPr lang="en-CA" sz="2400" dirty="0"/>
                  <a:t> </a:t>
                </a:r>
                <a:r>
                  <a:rPr lang="en-CA" sz="2400" dirty="0">
                    <a:sym typeface="Wingdings" pitchFamily="2" charset="2"/>
                  </a:rPr>
                  <a:t>– </a:t>
                </a:r>
                <a:r>
                  <a:rPr lang="en-CA" sz="2400" dirty="0"/>
                  <a:t>noise from internal climate variability</a:t>
                </a:r>
              </a:p>
              <a:p>
                <a14:m>
                  <m:oMath xmlns:m="http://schemas.openxmlformats.org/officeDocument/2006/math">
                    <m:sSub>
                      <m:sSubPr>
                        <m:ctrlP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𝛽</m:t>
                        </m:r>
                      </m:e>
                      <m: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rPr>
                          <m:t>𝑖</m:t>
                        </m:r>
                      </m:sub>
                    </m:sSub>
                  </m:oMath>
                </a14:m>
                <a:r>
                  <a:rPr lang="en-CA" sz="2400" dirty="0">
                    <a:solidFill>
                      <a:schemeClr val="tx1"/>
                    </a:solidFill>
                  </a:rPr>
                  <a:t> </a:t>
                </a:r>
                <a:r>
                  <a:rPr lang="en-CA" sz="2400" dirty="0">
                    <a:solidFill>
                      <a:schemeClr val="tx1"/>
                    </a:solidFill>
                    <a:sym typeface="Wingdings" pitchFamily="2" charset="2"/>
                  </a:rPr>
                  <a:t>– </a:t>
                </a:r>
                <a:r>
                  <a:rPr lang="en-CA" sz="2400" dirty="0">
                    <a:solidFill>
                      <a:schemeClr val="tx1"/>
                    </a:solidFill>
                  </a:rPr>
                  <a:t>scaling factors (</a:t>
                </a:r>
                <a:r>
                  <a:rPr lang="en-CA" sz="2400" dirty="0">
                    <a:solidFill>
                      <a:srgbClr val="FF0000"/>
                    </a:solidFill>
                  </a:rPr>
                  <a:t>estimated</a:t>
                </a:r>
                <a:r>
                  <a:rPr lang="en-CA" sz="2400" dirty="0">
                    <a:solidFill>
                      <a:schemeClr val="tx1"/>
                    </a:solidFill>
                  </a:rPr>
                  <a:t>)</a:t>
                </a:r>
              </a:p>
            </p:txBody>
          </p:sp>
        </mc:Choice>
        <mc:Fallback xmlns="">
          <p:sp>
            <p:nvSpPr>
              <p:cNvPr id="5" name="TextBox 4">
                <a:extLst>
                  <a:ext uri="{FF2B5EF4-FFF2-40B4-BE49-F238E27FC236}">
                    <a16:creationId xmlns:a16="http://schemas.microsoft.com/office/drawing/2014/main" id="{0DCE5655-E672-FBE5-361E-F7D0A8E39C93}"/>
                  </a:ext>
                </a:extLst>
              </p:cNvPr>
              <p:cNvSpPr txBox="1">
                <a:spLocks noRot="1" noChangeAspect="1" noMove="1" noResize="1" noEditPoints="1" noAdjustHandles="1" noChangeArrowheads="1" noChangeShapeType="1" noTextEdit="1"/>
              </p:cNvSpPr>
              <p:nvPr/>
            </p:nvSpPr>
            <p:spPr>
              <a:xfrm>
                <a:off x="812366" y="4039653"/>
                <a:ext cx="9575506" cy="1598836"/>
              </a:xfrm>
              <a:prstGeom prst="rect">
                <a:avLst/>
              </a:prstGeom>
              <a:blipFill>
                <a:blip r:embed="rId13"/>
                <a:stretch>
                  <a:fillRect l="-397" t="-3150" r="-132" b="-7087"/>
                </a:stretch>
              </a:blipFill>
            </p:spPr>
            <p:txBody>
              <a:bodyPr/>
              <a:lstStyle/>
              <a:p>
                <a:r>
                  <a:rPr lang="en-CA">
                    <a:noFill/>
                  </a:rPr>
                  <a:t> </a:t>
                </a:r>
              </a:p>
            </p:txBody>
          </p:sp>
        </mc:Fallback>
      </mc:AlternateContent>
    </p:spTree>
    <p:extLst>
      <p:ext uri="{BB962C8B-B14F-4D97-AF65-F5344CB8AC3E}">
        <p14:creationId xmlns:p14="http://schemas.microsoft.com/office/powerpoint/2010/main" val="163242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76401" y="550344"/>
            <a:ext cx="8849255" cy="1761067"/>
            <a:chOff x="152400" y="304800"/>
            <a:chExt cx="8849255" cy="1761067"/>
          </a:xfrm>
        </p:grpSpPr>
        <p:pic>
          <p:nvPicPr>
            <p:cNvPr id="17" name="Picture 16" descr="ob_1decada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480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8" name="TextBox 17"/>
            <p:cNvSpPr txBox="1"/>
            <p:nvPr/>
          </p:nvSpPr>
          <p:spPr>
            <a:xfrm>
              <a:off x="152400" y="1758090"/>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1901-1910</a:t>
              </a:r>
            </a:p>
          </p:txBody>
        </p:sp>
        <p:pic>
          <p:nvPicPr>
            <p:cNvPr id="19" name="Picture 18" descr="ALL_1decada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0480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 name="TextBox 19"/>
            <p:cNvSpPr txBox="1"/>
            <p:nvPr/>
          </p:nvSpPr>
          <p:spPr>
            <a:xfrm>
              <a:off x="7958406" y="1758090"/>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1901-1910</a:t>
              </a:r>
            </a:p>
          </p:txBody>
        </p:sp>
      </p:grpSp>
      <p:grpSp>
        <p:nvGrpSpPr>
          <p:cNvPr id="26" name="Group 25"/>
          <p:cNvGrpSpPr/>
          <p:nvPr/>
        </p:nvGrpSpPr>
        <p:grpSpPr>
          <a:xfrm>
            <a:off x="1761070" y="635013"/>
            <a:ext cx="8671448" cy="1765300"/>
            <a:chOff x="237070" y="389470"/>
            <a:chExt cx="8671448" cy="1765300"/>
          </a:xfrm>
        </p:grpSpPr>
        <p:pic>
          <p:nvPicPr>
            <p:cNvPr id="22" name="Picture 21" descr="ob_2decadal.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70" y="38947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3" name="TextBox 22"/>
            <p:cNvSpPr txBox="1"/>
            <p:nvPr/>
          </p:nvSpPr>
          <p:spPr>
            <a:xfrm>
              <a:off x="237070" y="1838527"/>
              <a:ext cx="1029924"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1911-1920</a:t>
              </a:r>
            </a:p>
          </p:txBody>
        </p:sp>
        <p:pic>
          <p:nvPicPr>
            <p:cNvPr id="24" name="Picture 23" descr="ALL_2decadal.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263" y="38947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5" name="TextBox 24"/>
            <p:cNvSpPr txBox="1"/>
            <p:nvPr/>
          </p:nvSpPr>
          <p:spPr>
            <a:xfrm>
              <a:off x="7873481" y="1846993"/>
              <a:ext cx="1029924"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1911-1920</a:t>
              </a:r>
            </a:p>
          </p:txBody>
        </p:sp>
      </p:grpSp>
      <p:grpSp>
        <p:nvGrpSpPr>
          <p:cNvPr id="31" name="Group 30"/>
          <p:cNvGrpSpPr/>
          <p:nvPr/>
        </p:nvGrpSpPr>
        <p:grpSpPr>
          <a:xfrm>
            <a:off x="1845740" y="732384"/>
            <a:ext cx="8502108" cy="1761067"/>
            <a:chOff x="321740" y="486840"/>
            <a:chExt cx="8502108" cy="1761067"/>
          </a:xfrm>
        </p:grpSpPr>
        <p:pic>
          <p:nvPicPr>
            <p:cNvPr id="27" name="Picture 26" descr="ob_3decadal.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740" y="48684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8" name="TextBox 27"/>
            <p:cNvSpPr txBox="1"/>
            <p:nvPr/>
          </p:nvSpPr>
          <p:spPr>
            <a:xfrm>
              <a:off x="321740" y="1940130"/>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1921-1930</a:t>
              </a:r>
            </a:p>
          </p:txBody>
        </p:sp>
        <p:pic>
          <p:nvPicPr>
            <p:cNvPr id="29" name="Picture 28" descr="ALL_3decadal.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8593" y="48684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0" name="TextBox 29"/>
            <p:cNvSpPr txBox="1"/>
            <p:nvPr/>
          </p:nvSpPr>
          <p:spPr>
            <a:xfrm>
              <a:off x="7780599" y="1940130"/>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1921-1930</a:t>
              </a:r>
            </a:p>
          </p:txBody>
        </p:sp>
      </p:grpSp>
      <p:grpSp>
        <p:nvGrpSpPr>
          <p:cNvPr id="36" name="Group 35"/>
          <p:cNvGrpSpPr/>
          <p:nvPr/>
        </p:nvGrpSpPr>
        <p:grpSpPr>
          <a:xfrm>
            <a:off x="1930410" y="817054"/>
            <a:ext cx="8344588" cy="1761067"/>
            <a:chOff x="406410" y="571510"/>
            <a:chExt cx="8344588" cy="1761067"/>
          </a:xfrm>
        </p:grpSpPr>
        <p:pic>
          <p:nvPicPr>
            <p:cNvPr id="32" name="Picture 31" descr="ob_4decadal.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10" y="57151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3" name="Picture 32" descr="ALL_4decadal.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3923" y="57151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4" name="TextBox 33"/>
            <p:cNvSpPr txBox="1"/>
            <p:nvPr/>
          </p:nvSpPr>
          <p:spPr>
            <a:xfrm>
              <a:off x="406410" y="2024800"/>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1931-1940</a:t>
              </a:r>
            </a:p>
          </p:txBody>
        </p:sp>
        <p:sp>
          <p:nvSpPr>
            <p:cNvPr id="35" name="TextBox 34"/>
            <p:cNvSpPr txBox="1"/>
            <p:nvPr/>
          </p:nvSpPr>
          <p:spPr>
            <a:xfrm>
              <a:off x="7707749" y="2024800"/>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1931-1940</a:t>
              </a:r>
            </a:p>
          </p:txBody>
        </p:sp>
      </p:grpSp>
      <p:grpSp>
        <p:nvGrpSpPr>
          <p:cNvPr id="41" name="Group 40"/>
          <p:cNvGrpSpPr/>
          <p:nvPr/>
        </p:nvGrpSpPr>
        <p:grpSpPr>
          <a:xfrm>
            <a:off x="2015081" y="901724"/>
            <a:ext cx="8154961" cy="1789435"/>
            <a:chOff x="491080" y="656180"/>
            <a:chExt cx="8154961" cy="1789435"/>
          </a:xfrm>
        </p:grpSpPr>
        <p:pic>
          <p:nvPicPr>
            <p:cNvPr id="37" name="Picture 36" descr="ob_5decadal.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080" y="65618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8" name="Picture 37" descr="ALL_5decadal.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0786" y="65618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9" name="TextBox 38"/>
            <p:cNvSpPr txBox="1"/>
            <p:nvPr/>
          </p:nvSpPr>
          <p:spPr>
            <a:xfrm>
              <a:off x="7602792" y="2137838"/>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1941-1950</a:t>
              </a:r>
            </a:p>
          </p:txBody>
        </p:sp>
        <p:sp>
          <p:nvSpPr>
            <p:cNvPr id="40" name="TextBox 39"/>
            <p:cNvSpPr txBox="1"/>
            <p:nvPr/>
          </p:nvSpPr>
          <p:spPr>
            <a:xfrm>
              <a:off x="491080" y="2137838"/>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1941-1950</a:t>
              </a:r>
            </a:p>
          </p:txBody>
        </p:sp>
      </p:grpSp>
      <p:grpSp>
        <p:nvGrpSpPr>
          <p:cNvPr id="46" name="Group 45"/>
          <p:cNvGrpSpPr/>
          <p:nvPr/>
        </p:nvGrpSpPr>
        <p:grpSpPr>
          <a:xfrm>
            <a:off x="2099751" y="986393"/>
            <a:ext cx="7985621" cy="1765300"/>
            <a:chOff x="575750" y="740850"/>
            <a:chExt cx="7985621" cy="1765300"/>
          </a:xfrm>
        </p:grpSpPr>
        <p:pic>
          <p:nvPicPr>
            <p:cNvPr id="42" name="Picture 41" descr="ob_6decadal.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750" y="74085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3" name="Picture 42" descr="ALL_6decadal.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6116" y="74085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4" name="TextBox 43"/>
            <p:cNvSpPr txBox="1"/>
            <p:nvPr/>
          </p:nvSpPr>
          <p:spPr>
            <a:xfrm>
              <a:off x="7516617" y="2198373"/>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1951-1960</a:t>
              </a:r>
            </a:p>
          </p:txBody>
        </p:sp>
        <p:sp>
          <p:nvSpPr>
            <p:cNvPr id="45" name="TextBox 44"/>
            <p:cNvSpPr txBox="1"/>
            <p:nvPr/>
          </p:nvSpPr>
          <p:spPr>
            <a:xfrm>
              <a:off x="575750" y="2198373"/>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1951-1960</a:t>
              </a:r>
            </a:p>
          </p:txBody>
        </p:sp>
      </p:grpSp>
      <p:grpSp>
        <p:nvGrpSpPr>
          <p:cNvPr id="75" name="Group 74"/>
          <p:cNvGrpSpPr/>
          <p:nvPr/>
        </p:nvGrpSpPr>
        <p:grpSpPr>
          <a:xfrm>
            <a:off x="2184420" y="1071064"/>
            <a:ext cx="7819610" cy="1773983"/>
            <a:chOff x="660420" y="1071063"/>
            <a:chExt cx="7819610" cy="1773983"/>
          </a:xfrm>
        </p:grpSpPr>
        <p:pic>
          <p:nvPicPr>
            <p:cNvPr id="47" name="Picture 46" descr="ob_7decadal.ep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0420" y="1071063"/>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8" name="Picture 47" descr="ALL_7decadal.ep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61446" y="1071063"/>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9" name="TextBox 48"/>
            <p:cNvSpPr txBox="1"/>
            <p:nvPr/>
          </p:nvSpPr>
          <p:spPr>
            <a:xfrm>
              <a:off x="7436781" y="2537269"/>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1961-1970</a:t>
              </a:r>
            </a:p>
          </p:txBody>
        </p:sp>
        <p:sp>
          <p:nvSpPr>
            <p:cNvPr id="50" name="TextBox 49"/>
            <p:cNvSpPr txBox="1"/>
            <p:nvPr/>
          </p:nvSpPr>
          <p:spPr>
            <a:xfrm>
              <a:off x="674024" y="2530079"/>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1961-1970</a:t>
              </a:r>
            </a:p>
          </p:txBody>
        </p:sp>
      </p:grpSp>
      <p:grpSp>
        <p:nvGrpSpPr>
          <p:cNvPr id="55" name="Group 54"/>
          <p:cNvGrpSpPr/>
          <p:nvPr/>
        </p:nvGrpSpPr>
        <p:grpSpPr>
          <a:xfrm>
            <a:off x="2271703" y="1152757"/>
            <a:ext cx="7650015" cy="1772510"/>
            <a:chOff x="745090" y="910190"/>
            <a:chExt cx="7650015" cy="1772510"/>
          </a:xfrm>
        </p:grpSpPr>
        <p:pic>
          <p:nvPicPr>
            <p:cNvPr id="51" name="Picture 50" descr="ob_8decadal.eps"/>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5090" y="91019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2" name="Picture 51" descr="ALL_8decadal.eps"/>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76776" y="91740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3" name="TextBox 52"/>
            <p:cNvSpPr txBox="1"/>
            <p:nvPr/>
          </p:nvSpPr>
          <p:spPr>
            <a:xfrm>
              <a:off x="7351856" y="2374923"/>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1971-1980</a:t>
              </a:r>
            </a:p>
          </p:txBody>
        </p:sp>
        <p:sp>
          <p:nvSpPr>
            <p:cNvPr id="54" name="TextBox 53"/>
            <p:cNvSpPr txBox="1"/>
            <p:nvPr/>
          </p:nvSpPr>
          <p:spPr>
            <a:xfrm>
              <a:off x="745090" y="2363480"/>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1971-1980</a:t>
              </a:r>
            </a:p>
          </p:txBody>
        </p:sp>
      </p:grpSp>
      <p:grpSp>
        <p:nvGrpSpPr>
          <p:cNvPr id="60" name="Group 59"/>
          <p:cNvGrpSpPr/>
          <p:nvPr/>
        </p:nvGrpSpPr>
        <p:grpSpPr>
          <a:xfrm>
            <a:off x="2359677" y="1237427"/>
            <a:ext cx="7477650" cy="1765300"/>
            <a:chOff x="833065" y="994860"/>
            <a:chExt cx="7477650" cy="1765300"/>
          </a:xfrm>
        </p:grpSpPr>
        <p:pic>
          <p:nvPicPr>
            <p:cNvPr id="56" name="Picture 55" descr="ob_9decadal.eps"/>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6645" y="994860"/>
              <a:ext cx="3509312" cy="1758090"/>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7" name="Picture 56" descr="ALL_9decadal.eps"/>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92106" y="994860"/>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8" name="TextBox 57"/>
            <p:cNvSpPr txBox="1"/>
            <p:nvPr/>
          </p:nvSpPr>
          <p:spPr>
            <a:xfrm>
              <a:off x="7267466" y="2452383"/>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1981-1990</a:t>
              </a:r>
            </a:p>
          </p:txBody>
        </p:sp>
        <p:sp>
          <p:nvSpPr>
            <p:cNvPr id="59" name="TextBox 58"/>
            <p:cNvSpPr txBox="1"/>
            <p:nvPr/>
          </p:nvSpPr>
          <p:spPr>
            <a:xfrm>
              <a:off x="833065" y="2452383"/>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1981-1990</a:t>
              </a:r>
            </a:p>
          </p:txBody>
        </p:sp>
      </p:grpSp>
      <p:grpSp>
        <p:nvGrpSpPr>
          <p:cNvPr id="65" name="Group 64"/>
          <p:cNvGrpSpPr/>
          <p:nvPr/>
        </p:nvGrpSpPr>
        <p:grpSpPr>
          <a:xfrm>
            <a:off x="2454647" y="1328109"/>
            <a:ext cx="7294657" cy="1765300"/>
            <a:chOff x="928034" y="1085542"/>
            <a:chExt cx="7294657" cy="1765300"/>
          </a:xfrm>
        </p:grpSpPr>
        <p:pic>
          <p:nvPicPr>
            <p:cNvPr id="61" name="Picture 60" descr="ob_10decadal.eps"/>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315" y="1085542"/>
              <a:ext cx="3511703" cy="1759288"/>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2" name="Picture 61" descr="ALL_10decadal.ep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07436" y="1085542"/>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3" name="TextBox 62"/>
            <p:cNvSpPr txBox="1"/>
            <p:nvPr/>
          </p:nvSpPr>
          <p:spPr>
            <a:xfrm>
              <a:off x="7174329" y="2543065"/>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1991-2000</a:t>
              </a:r>
            </a:p>
          </p:txBody>
        </p:sp>
        <p:sp>
          <p:nvSpPr>
            <p:cNvPr id="64" name="TextBox 63"/>
            <p:cNvSpPr txBox="1"/>
            <p:nvPr/>
          </p:nvSpPr>
          <p:spPr>
            <a:xfrm>
              <a:off x="928034" y="2543065"/>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1991-2000</a:t>
              </a:r>
            </a:p>
          </p:txBody>
        </p:sp>
      </p:grpSp>
      <p:grpSp>
        <p:nvGrpSpPr>
          <p:cNvPr id="74" name="Group 73"/>
          <p:cNvGrpSpPr/>
          <p:nvPr/>
        </p:nvGrpSpPr>
        <p:grpSpPr>
          <a:xfrm>
            <a:off x="1689692" y="87868"/>
            <a:ext cx="8920632" cy="400110"/>
            <a:chOff x="165692" y="87868"/>
            <a:chExt cx="8920632" cy="400110"/>
          </a:xfrm>
        </p:grpSpPr>
        <p:sp>
          <p:nvSpPr>
            <p:cNvPr id="72" name="TextBox 71"/>
            <p:cNvSpPr txBox="1"/>
            <p:nvPr/>
          </p:nvSpPr>
          <p:spPr>
            <a:xfrm>
              <a:off x="165692" y="87868"/>
              <a:ext cx="3263308" cy="40011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Observations (HadCRUT4)</a:t>
              </a:r>
            </a:p>
          </p:txBody>
        </p:sp>
        <p:sp>
          <p:nvSpPr>
            <p:cNvPr id="73" name="TextBox 72"/>
            <p:cNvSpPr txBox="1"/>
            <p:nvPr/>
          </p:nvSpPr>
          <p:spPr>
            <a:xfrm>
              <a:off x="5130786" y="87868"/>
              <a:ext cx="3955538"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Multi-model mean (ALL forcings)</a:t>
              </a:r>
            </a:p>
          </p:txBody>
        </p:sp>
      </p:grpSp>
      <p:grpSp>
        <p:nvGrpSpPr>
          <p:cNvPr id="82" name="Group 81"/>
          <p:cNvGrpSpPr/>
          <p:nvPr/>
        </p:nvGrpSpPr>
        <p:grpSpPr>
          <a:xfrm>
            <a:off x="4591050" y="5020734"/>
            <a:ext cx="5486400" cy="1761067"/>
            <a:chOff x="3067050" y="5020733"/>
            <a:chExt cx="5486400" cy="1761067"/>
          </a:xfrm>
        </p:grpSpPr>
        <p:grpSp>
          <p:nvGrpSpPr>
            <p:cNvPr id="83" name="Group 49"/>
            <p:cNvGrpSpPr>
              <a:grpSpLocks/>
            </p:cNvGrpSpPr>
            <p:nvPr/>
          </p:nvGrpSpPr>
          <p:grpSpPr bwMode="auto">
            <a:xfrm>
              <a:off x="6096000" y="5827712"/>
              <a:ext cx="2362584" cy="954088"/>
              <a:chOff x="3747" y="3274"/>
              <a:chExt cx="1556" cy="601"/>
            </a:xfrm>
          </p:grpSpPr>
          <p:sp>
            <p:nvSpPr>
              <p:cNvPr id="86" name="Text Box 50"/>
              <p:cNvSpPr txBox="1">
                <a:spLocks noChangeArrowheads="1"/>
              </p:cNvSpPr>
              <p:nvPr/>
            </p:nvSpPr>
            <p:spPr bwMode="auto">
              <a:xfrm>
                <a:off x="4092" y="3274"/>
                <a:ext cx="1211" cy="60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charset="0"/>
                    <a:ea typeface="+mn-ea"/>
                    <a:cs typeface="+mn-cs"/>
                  </a:rPr>
                  <a:t>Evaluate residuals</a:t>
                </a:r>
              </a:p>
            </p:txBody>
          </p:sp>
          <p:sp>
            <p:nvSpPr>
              <p:cNvPr id="87" name="Line 51"/>
              <p:cNvSpPr>
                <a:spLocks noChangeShapeType="1"/>
              </p:cNvSpPr>
              <p:nvPr/>
            </p:nvSpPr>
            <p:spPr bwMode="auto">
              <a:xfrm>
                <a:off x="3747" y="3568"/>
                <a:ext cx="440" cy="7"/>
              </a:xfrm>
              <a:prstGeom prst="line">
                <a:avLst/>
              </a:prstGeom>
              <a:noFill/>
              <a:ln w="38100">
                <a:solidFill>
                  <a:schemeClr val="tx1"/>
                </a:solidFill>
                <a:round/>
                <a:headEnd/>
                <a:tailEnd type="triangle" w="med" len="me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grpSp>
        <p:graphicFrame>
          <p:nvGraphicFramePr>
            <p:cNvPr id="84" name="Object 83"/>
            <p:cNvGraphicFramePr>
              <a:graphicFrameLocks noChangeAspect="1"/>
            </p:cNvGraphicFramePr>
            <p:nvPr/>
          </p:nvGraphicFramePr>
          <p:xfrm>
            <a:off x="3067050" y="5991224"/>
            <a:ext cx="5486400" cy="533400"/>
          </p:xfrm>
          <a:graphic>
            <a:graphicData uri="http://schemas.openxmlformats.org/presentationml/2006/ole">
              <mc:AlternateContent xmlns:mc="http://schemas.openxmlformats.org/markup-compatibility/2006">
                <mc:Choice xmlns:v="urn:schemas-microsoft-com:vml" Requires="v">
                  <p:oleObj name="Document" r:id="rId23" imgW="5486400" imgH="533400" progId="Word.Document.12">
                    <p:embed/>
                  </p:oleObj>
                </mc:Choice>
                <mc:Fallback>
                  <p:oleObj name="Document" r:id="rId23" imgW="5486400" imgH="533400" progId="Word.Document.12">
                    <p:embed/>
                    <p:pic>
                      <p:nvPicPr>
                        <p:cNvPr id="84" name="Object 83"/>
                        <p:cNvPicPr/>
                        <p:nvPr/>
                      </p:nvPicPr>
                      <p:blipFill>
                        <a:blip r:embed="rId24"/>
                        <a:stretch>
                          <a:fillRect/>
                        </a:stretch>
                      </p:blipFill>
                      <p:spPr>
                        <a:xfrm>
                          <a:off x="3067050" y="5991224"/>
                          <a:ext cx="5486400" cy="533400"/>
                        </a:xfrm>
                        <a:prstGeom prst="rect">
                          <a:avLst/>
                        </a:prstGeom>
                      </p:spPr>
                    </p:pic>
                  </p:oleObj>
                </mc:Fallback>
              </mc:AlternateContent>
            </a:graphicData>
          </a:graphic>
        </p:graphicFrame>
        <p:sp>
          <p:nvSpPr>
            <p:cNvPr id="85" name="Freeform 84"/>
            <p:cNvSpPr/>
            <p:nvPr/>
          </p:nvSpPr>
          <p:spPr>
            <a:xfrm>
              <a:off x="4954889" y="5020733"/>
              <a:ext cx="777836" cy="1236413"/>
            </a:xfrm>
            <a:custGeom>
              <a:avLst/>
              <a:gdLst>
                <a:gd name="connsiteX0" fmla="*/ 726244 w 777836"/>
                <a:gd name="connsiteY0" fmla="*/ 0 h 1236413"/>
                <a:gd name="connsiteX1" fmla="*/ 709311 w 777836"/>
                <a:gd name="connsiteY1" fmla="*/ 287867 h 1236413"/>
                <a:gd name="connsiteX2" fmla="*/ 57378 w 777836"/>
                <a:gd name="connsiteY2" fmla="*/ 778934 h 1236413"/>
                <a:gd name="connsiteX3" fmla="*/ 91244 w 777836"/>
                <a:gd name="connsiteY3" fmla="*/ 1168400 h 1236413"/>
                <a:gd name="connsiteX4" fmla="*/ 573844 w 777836"/>
                <a:gd name="connsiteY4" fmla="*/ 1236134 h 123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36" h="1236413">
                  <a:moveTo>
                    <a:pt x="726244" y="0"/>
                  </a:moveTo>
                  <a:cubicBezTo>
                    <a:pt x="773516" y="79022"/>
                    <a:pt x="820789" y="158045"/>
                    <a:pt x="709311" y="287867"/>
                  </a:cubicBezTo>
                  <a:cubicBezTo>
                    <a:pt x="597833" y="417689"/>
                    <a:pt x="160389" y="632179"/>
                    <a:pt x="57378" y="778934"/>
                  </a:cubicBezTo>
                  <a:cubicBezTo>
                    <a:pt x="-45633" y="925690"/>
                    <a:pt x="5166" y="1092200"/>
                    <a:pt x="91244" y="1168400"/>
                  </a:cubicBezTo>
                  <a:cubicBezTo>
                    <a:pt x="177322" y="1244600"/>
                    <a:pt x="573844" y="1236134"/>
                    <a:pt x="573844" y="1236134"/>
                  </a:cubicBezTo>
                </a:path>
              </a:pathLst>
            </a:custGeom>
            <a:ln>
              <a:headEnd type="none"/>
              <a:tailEnd type="triangle"/>
            </a:ln>
            <a:effectLst/>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8" name="Group 87"/>
          <p:cNvGrpSpPr/>
          <p:nvPr/>
        </p:nvGrpSpPr>
        <p:grpSpPr>
          <a:xfrm>
            <a:off x="1752600" y="2527309"/>
            <a:ext cx="8782050" cy="2412991"/>
            <a:chOff x="228600" y="2527309"/>
            <a:chExt cx="8782050" cy="2412991"/>
          </a:xfrm>
        </p:grpSpPr>
        <p:grpSp>
          <p:nvGrpSpPr>
            <p:cNvPr id="89" name="Group 36"/>
            <p:cNvGrpSpPr>
              <a:grpSpLocks/>
            </p:cNvGrpSpPr>
            <p:nvPr/>
          </p:nvGrpSpPr>
          <p:grpSpPr bwMode="auto">
            <a:xfrm>
              <a:off x="228600" y="2527309"/>
              <a:ext cx="8782050" cy="2190741"/>
              <a:chOff x="288" y="1394"/>
              <a:chExt cx="5276" cy="1338"/>
            </a:xfrm>
          </p:grpSpPr>
          <p:grpSp>
            <p:nvGrpSpPr>
              <p:cNvPr id="93" name="Group 37"/>
              <p:cNvGrpSpPr>
                <a:grpSpLocks/>
              </p:cNvGrpSpPr>
              <p:nvPr/>
            </p:nvGrpSpPr>
            <p:grpSpPr bwMode="auto">
              <a:xfrm>
                <a:off x="1035" y="2367"/>
                <a:ext cx="3426" cy="365"/>
                <a:chOff x="1035" y="2367"/>
                <a:chExt cx="3426" cy="365"/>
              </a:xfrm>
            </p:grpSpPr>
            <p:sp>
              <p:nvSpPr>
                <p:cNvPr id="96" name="Freeform 39"/>
                <p:cNvSpPr>
                  <a:spLocks/>
                </p:cNvSpPr>
                <p:nvPr/>
              </p:nvSpPr>
              <p:spPr bwMode="auto">
                <a:xfrm>
                  <a:off x="1035" y="2464"/>
                  <a:ext cx="1229" cy="268"/>
                </a:xfrm>
                <a:custGeom>
                  <a:avLst/>
                  <a:gdLst/>
                  <a:ahLst/>
                  <a:cxnLst>
                    <a:cxn ang="0">
                      <a:pos x="0" y="0"/>
                    </a:cxn>
                    <a:cxn ang="0">
                      <a:pos x="133" y="202"/>
                    </a:cxn>
                    <a:cxn ang="0">
                      <a:pos x="670" y="272"/>
                    </a:cxn>
                  </a:cxnLst>
                  <a:rect l="0" t="0" r="r" b="b"/>
                  <a:pathLst>
                    <a:path w="670" h="272">
                      <a:moveTo>
                        <a:pt x="0" y="0"/>
                      </a:moveTo>
                      <a:cubicBezTo>
                        <a:pt x="10" y="78"/>
                        <a:pt x="21" y="157"/>
                        <a:pt x="133" y="202"/>
                      </a:cubicBezTo>
                      <a:cubicBezTo>
                        <a:pt x="245" y="247"/>
                        <a:pt x="581" y="260"/>
                        <a:pt x="670" y="272"/>
                      </a:cubicBezTo>
                    </a:path>
                  </a:pathLst>
                </a:custGeom>
                <a:noFill/>
                <a:ln w="38100" cmpd="sng">
                  <a:solidFill>
                    <a:schemeClr val="tx1"/>
                  </a:solidFill>
                  <a:round/>
                  <a:headEnd type="none" w="med" len="med"/>
                  <a:tailEnd type="triangle" w="med" len="me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 name="Freeform 40"/>
                <p:cNvSpPr>
                  <a:spLocks/>
                </p:cNvSpPr>
                <p:nvPr/>
              </p:nvSpPr>
              <p:spPr bwMode="auto">
                <a:xfrm>
                  <a:off x="2944" y="2367"/>
                  <a:ext cx="1517" cy="193"/>
                </a:xfrm>
                <a:custGeom>
                  <a:avLst/>
                  <a:gdLst/>
                  <a:ahLst/>
                  <a:cxnLst>
                    <a:cxn ang="0">
                      <a:pos x="997" y="0"/>
                    </a:cxn>
                    <a:cxn ang="0">
                      <a:pos x="919" y="102"/>
                    </a:cxn>
                    <a:cxn ang="0">
                      <a:pos x="623" y="102"/>
                    </a:cxn>
                    <a:cxn ang="0">
                      <a:pos x="179" y="32"/>
                    </a:cxn>
                    <a:cxn ang="0">
                      <a:pos x="0" y="133"/>
                    </a:cxn>
                  </a:cxnLst>
                  <a:rect l="0" t="0" r="r" b="b"/>
                  <a:pathLst>
                    <a:path w="997" h="133">
                      <a:moveTo>
                        <a:pt x="997" y="0"/>
                      </a:moveTo>
                      <a:cubicBezTo>
                        <a:pt x="989" y="42"/>
                        <a:pt x="981" y="85"/>
                        <a:pt x="919" y="102"/>
                      </a:cubicBezTo>
                      <a:cubicBezTo>
                        <a:pt x="857" y="119"/>
                        <a:pt x="746" y="114"/>
                        <a:pt x="623" y="102"/>
                      </a:cubicBezTo>
                      <a:cubicBezTo>
                        <a:pt x="500" y="90"/>
                        <a:pt x="283" y="27"/>
                        <a:pt x="179" y="32"/>
                      </a:cubicBezTo>
                      <a:cubicBezTo>
                        <a:pt x="75" y="37"/>
                        <a:pt x="37" y="85"/>
                        <a:pt x="0" y="133"/>
                      </a:cubicBezTo>
                    </a:path>
                  </a:pathLst>
                </a:custGeom>
                <a:noFill/>
                <a:ln w="38100" cmpd="sng">
                  <a:solidFill>
                    <a:schemeClr val="tx1"/>
                  </a:solidFill>
                  <a:round/>
                  <a:headEnd type="none" w="med" len="med"/>
                  <a:tailEnd type="triangle" w="med" len="me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94" name="Line 43"/>
              <p:cNvSpPr>
                <a:spLocks noChangeShapeType="1"/>
              </p:cNvSpPr>
              <p:nvPr/>
            </p:nvSpPr>
            <p:spPr bwMode="auto">
              <a:xfrm flipH="1">
                <a:off x="4793" y="1394"/>
                <a:ext cx="771" cy="732"/>
              </a:xfrm>
              <a:prstGeom prst="line">
                <a:avLst/>
              </a:prstGeom>
              <a:noFill/>
              <a:ln w="38100">
                <a:solidFill>
                  <a:schemeClr val="tx1"/>
                </a:solidFill>
                <a:round/>
                <a:headEnd/>
                <a:tailEnd type="triangle" w="med" len="me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 name="Line 46"/>
              <p:cNvSpPr>
                <a:spLocks noChangeShapeType="1"/>
              </p:cNvSpPr>
              <p:nvPr/>
            </p:nvSpPr>
            <p:spPr bwMode="auto">
              <a:xfrm>
                <a:off x="288" y="1394"/>
                <a:ext cx="767" cy="732"/>
              </a:xfrm>
              <a:prstGeom prst="line">
                <a:avLst/>
              </a:prstGeom>
              <a:noFill/>
              <a:ln w="38100">
                <a:solidFill>
                  <a:schemeClr val="tx1"/>
                </a:solidFill>
                <a:round/>
                <a:headEnd/>
                <a:tailEnd type="triangle" w="med" len="me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grpSp>
        <p:graphicFrame>
          <p:nvGraphicFramePr>
            <p:cNvPr id="90" name="Object 89"/>
            <p:cNvGraphicFramePr>
              <a:graphicFrameLocks noChangeAspect="1"/>
            </p:cNvGraphicFramePr>
            <p:nvPr/>
          </p:nvGraphicFramePr>
          <p:xfrm>
            <a:off x="1965325" y="4406900"/>
            <a:ext cx="5486400" cy="533400"/>
          </p:xfrm>
          <a:graphic>
            <a:graphicData uri="http://schemas.openxmlformats.org/presentationml/2006/ole">
              <mc:AlternateContent xmlns:mc="http://schemas.openxmlformats.org/markup-compatibility/2006">
                <mc:Choice xmlns:v="urn:schemas-microsoft-com:vml" Requires="v">
                  <p:oleObj name="Document" r:id="rId25" imgW="5486400" imgH="533400" progId="Word.Document.12">
                    <p:embed/>
                  </p:oleObj>
                </mc:Choice>
                <mc:Fallback>
                  <p:oleObj name="Document" r:id="rId25" imgW="5486400" imgH="533400" progId="Word.Document.12">
                    <p:embed/>
                    <p:pic>
                      <p:nvPicPr>
                        <p:cNvPr id="90" name="Object 89"/>
                        <p:cNvPicPr/>
                        <p:nvPr/>
                      </p:nvPicPr>
                      <p:blipFill>
                        <a:blip r:embed="rId26"/>
                        <a:stretch>
                          <a:fillRect/>
                        </a:stretch>
                      </p:blipFill>
                      <p:spPr>
                        <a:xfrm>
                          <a:off x="1965325" y="4406900"/>
                          <a:ext cx="5486400" cy="533400"/>
                        </a:xfrm>
                        <a:prstGeom prst="rect">
                          <a:avLst/>
                        </a:prstGeom>
                      </p:spPr>
                    </p:pic>
                  </p:oleObj>
                </mc:Fallback>
              </mc:AlternateContent>
            </a:graphicData>
          </a:graphic>
        </p:graphicFrame>
        <p:sp>
          <p:nvSpPr>
            <p:cNvPr id="91" name="TextBox 90"/>
            <p:cNvSpPr txBox="1"/>
            <p:nvPr/>
          </p:nvSpPr>
          <p:spPr>
            <a:xfrm>
              <a:off x="1187796" y="3646270"/>
              <a:ext cx="518065" cy="64633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a:ea typeface="+mn-ea"/>
                  <a:cs typeface="Times"/>
                </a:rPr>
                <a:t>Y</a:t>
              </a:r>
            </a:p>
          </p:txBody>
        </p:sp>
        <p:sp>
          <p:nvSpPr>
            <p:cNvPr id="92" name="TextBox 91"/>
            <p:cNvSpPr txBox="1"/>
            <p:nvPr/>
          </p:nvSpPr>
          <p:spPr>
            <a:xfrm>
              <a:off x="7169617" y="3555989"/>
              <a:ext cx="518065" cy="64633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a:ea typeface="+mn-ea"/>
                  <a:cs typeface="Times"/>
                </a:rPr>
                <a:t>X</a:t>
              </a:r>
            </a:p>
          </p:txBody>
        </p:sp>
      </p:grpSp>
      <p:grpSp>
        <p:nvGrpSpPr>
          <p:cNvPr id="99" name="Group 98"/>
          <p:cNvGrpSpPr/>
          <p:nvPr/>
        </p:nvGrpSpPr>
        <p:grpSpPr>
          <a:xfrm>
            <a:off x="2438400" y="1411001"/>
            <a:ext cx="7333722" cy="2191799"/>
            <a:chOff x="914400" y="1411000"/>
            <a:chExt cx="7333722" cy="2191799"/>
          </a:xfrm>
        </p:grpSpPr>
        <p:grpSp>
          <p:nvGrpSpPr>
            <p:cNvPr id="71" name="Group 70"/>
            <p:cNvGrpSpPr/>
            <p:nvPr/>
          </p:nvGrpSpPr>
          <p:grpSpPr>
            <a:xfrm>
              <a:off x="998325" y="1411000"/>
              <a:ext cx="7137195" cy="1788743"/>
              <a:chOff x="995713" y="1168433"/>
              <a:chExt cx="7137195" cy="1788743"/>
            </a:xfrm>
          </p:grpSpPr>
          <p:pic>
            <p:nvPicPr>
              <p:cNvPr id="67" name="Picture 66" descr="ob_11decadal.eps"/>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5985" y="1168433"/>
                <a:ext cx="3515255" cy="1761067"/>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8" name="Picture 67" descr="ALL_11decadal.eps"/>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96209" y="1168433"/>
                <a:ext cx="3536699" cy="1771810"/>
              </a:xfrm>
              <a:prstGeom prst="roundRect">
                <a:avLst>
                  <a:gd name="adj" fmla="val 4167"/>
                </a:avLst>
              </a:prstGeom>
              <a:solidFill>
                <a:srgbClr val="FFFFFF"/>
              </a:solidFill>
              <a:ln w="38100" cap="sq" cmpd="sng">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9" name="TextBox 68"/>
              <p:cNvSpPr txBox="1"/>
              <p:nvPr/>
            </p:nvSpPr>
            <p:spPr>
              <a:xfrm>
                <a:off x="7089659" y="2649399"/>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2001-2010</a:t>
                </a:r>
              </a:p>
            </p:txBody>
          </p:sp>
          <p:sp>
            <p:nvSpPr>
              <p:cNvPr id="70" name="TextBox 69"/>
              <p:cNvSpPr txBox="1"/>
              <p:nvPr/>
            </p:nvSpPr>
            <p:spPr>
              <a:xfrm>
                <a:off x="995713" y="2647123"/>
                <a:ext cx="1043249" cy="307777"/>
              </a:xfrm>
              <a:prstGeom prst="rect">
                <a:avLst/>
              </a:prstGeom>
              <a:noFill/>
              <a:ln w="38100" cmpd="sng">
                <a:noFill/>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2001-2010</a:t>
                </a:r>
              </a:p>
            </p:txBody>
          </p:sp>
        </p:grpSp>
        <p:sp>
          <p:nvSpPr>
            <p:cNvPr id="98" name="TextBox 97"/>
            <p:cNvSpPr txBox="1"/>
            <p:nvPr/>
          </p:nvSpPr>
          <p:spPr>
            <a:xfrm>
              <a:off x="914400" y="3141134"/>
              <a:ext cx="7333722" cy="461665"/>
            </a:xfrm>
            <a:prstGeom prst="rect">
              <a:avLst/>
            </a:prstGeom>
            <a:noFill/>
            <a:ln w="38100" cmpd="sng">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11 decades (1901-1911 to 2001-2011)</a:t>
              </a:r>
            </a:p>
          </p:txBody>
        </p:sp>
      </p:grpSp>
      <p:sp>
        <p:nvSpPr>
          <p:cNvPr id="2" name="TextBox 1"/>
          <p:cNvSpPr txBox="1"/>
          <p:nvPr/>
        </p:nvSpPr>
        <p:spPr>
          <a:xfrm rot="16200000">
            <a:off x="10187585" y="4501451"/>
            <a:ext cx="346464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hlinkClick r:id="rId29"/>
              </a:rPr>
              <a:t>After Weaver and Zwiers (2000)</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4" name="Group 3">
            <a:extLst>
              <a:ext uri="{FF2B5EF4-FFF2-40B4-BE49-F238E27FC236}">
                <a16:creationId xmlns:a16="http://schemas.microsoft.com/office/drawing/2014/main" id="{FBA1299B-4FBD-24F5-A1D9-ED8F08492B8F}"/>
              </a:ext>
            </a:extLst>
          </p:cNvPr>
          <p:cNvGrpSpPr/>
          <p:nvPr/>
        </p:nvGrpSpPr>
        <p:grpSpPr>
          <a:xfrm>
            <a:off x="1621857" y="5015284"/>
            <a:ext cx="4790312" cy="1664497"/>
            <a:chOff x="1667013" y="5003995"/>
            <a:chExt cx="4790312" cy="1664497"/>
          </a:xfrm>
        </p:grpSpPr>
        <p:grpSp>
          <p:nvGrpSpPr>
            <p:cNvPr id="77" name="Group 2"/>
            <p:cNvGrpSpPr>
              <a:grpSpLocks/>
            </p:cNvGrpSpPr>
            <p:nvPr/>
          </p:nvGrpSpPr>
          <p:grpSpPr bwMode="auto">
            <a:xfrm>
              <a:off x="1667013" y="5225716"/>
              <a:ext cx="2856173" cy="1442776"/>
              <a:chOff x="698" y="3366"/>
              <a:chExt cx="1248" cy="872"/>
            </a:xfrm>
          </p:grpSpPr>
          <p:sp>
            <p:nvSpPr>
              <p:cNvPr id="80" name="Line 3"/>
              <p:cNvSpPr>
                <a:spLocks noChangeShapeType="1"/>
              </p:cNvSpPr>
              <p:nvPr/>
            </p:nvSpPr>
            <p:spPr bwMode="auto">
              <a:xfrm flipH="1">
                <a:off x="1647" y="3799"/>
                <a:ext cx="299" cy="0"/>
              </a:xfrm>
              <a:prstGeom prst="line">
                <a:avLst/>
              </a:prstGeom>
              <a:noFill/>
              <a:ln w="38100">
                <a:solidFill>
                  <a:schemeClr val="tx1"/>
                </a:solidFill>
                <a:round/>
                <a:headEnd/>
                <a:tailEnd type="triangle" w="med" len="me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1" name="Text Box 4"/>
              <p:cNvSpPr txBox="1">
                <a:spLocks noChangeArrowheads="1"/>
              </p:cNvSpPr>
              <p:nvPr/>
            </p:nvSpPr>
            <p:spPr bwMode="auto">
              <a:xfrm>
                <a:off x="698" y="3366"/>
                <a:ext cx="1072" cy="872"/>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000000"/>
                    </a:solidFill>
                    <a:effectLst/>
                    <a:uLnTx/>
                    <a:uFillTx/>
                    <a:latin typeface="Arial" charset="0"/>
                    <a:ea typeface="+mn-ea"/>
                    <a:cs typeface="+mn-cs"/>
                  </a:rPr>
                  <a:t>Evaluate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dirty="0">
                    <a:ln>
                      <a:noFill/>
                    </a:ln>
                    <a:solidFill>
                      <a:srgbClr val="000000"/>
                    </a:solidFill>
                    <a:effectLst/>
                    <a:uLnTx/>
                    <a:uFillTx/>
                    <a:latin typeface="Arial" charset="0"/>
                    <a:ea typeface="+mn-ea"/>
                    <a:cs typeface="+mn-cs"/>
                  </a:rPr>
                  <a:t>scaling factors</a:t>
                </a:r>
              </a:p>
            </p:txBody>
          </p:sp>
        </p:grpSp>
        <p:sp>
          <p:nvSpPr>
            <p:cNvPr id="79" name="Freeform 78"/>
            <p:cNvSpPr/>
            <p:nvPr/>
          </p:nvSpPr>
          <p:spPr>
            <a:xfrm>
              <a:off x="5207001" y="5003995"/>
              <a:ext cx="1250324" cy="848218"/>
            </a:xfrm>
            <a:custGeom>
              <a:avLst/>
              <a:gdLst>
                <a:gd name="connsiteX0" fmla="*/ 1236133 w 1250324"/>
                <a:gd name="connsiteY0" fmla="*/ 0 h 1176867"/>
                <a:gd name="connsiteX1" fmla="*/ 1075267 w 1250324"/>
                <a:gd name="connsiteY1" fmla="*/ 508000 h 1176867"/>
                <a:gd name="connsiteX2" fmla="*/ 0 w 1250324"/>
                <a:gd name="connsiteY2" fmla="*/ 1176867 h 1176867"/>
              </a:gdLst>
              <a:ahLst/>
              <a:cxnLst>
                <a:cxn ang="0">
                  <a:pos x="connsiteX0" y="connsiteY0"/>
                </a:cxn>
                <a:cxn ang="0">
                  <a:pos x="connsiteX1" y="connsiteY1"/>
                </a:cxn>
                <a:cxn ang="0">
                  <a:pos x="connsiteX2" y="connsiteY2"/>
                </a:cxn>
              </a:cxnLst>
              <a:rect l="l" t="t" r="r" b="b"/>
              <a:pathLst>
                <a:path w="1250324" h="1176867">
                  <a:moveTo>
                    <a:pt x="1236133" y="0"/>
                  </a:moveTo>
                  <a:cubicBezTo>
                    <a:pt x="1258711" y="155928"/>
                    <a:pt x="1281289" y="311856"/>
                    <a:pt x="1075267" y="508000"/>
                  </a:cubicBezTo>
                  <a:cubicBezTo>
                    <a:pt x="869245" y="704144"/>
                    <a:pt x="0" y="1176867"/>
                    <a:pt x="0" y="1176867"/>
                  </a:cubicBezTo>
                </a:path>
              </a:pathLst>
            </a:custGeom>
            <a:ln>
              <a:headEnd type="none"/>
              <a:tailEnd type="triangle"/>
            </a:ln>
            <a:effectLst/>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E67245-DFCE-36E6-7313-5E1F1FBA8A67}"/>
                    </a:ext>
                  </a:extLst>
                </p:cNvPr>
                <p:cNvSpPr txBox="1"/>
                <p:nvPr/>
              </p:nvSpPr>
              <p:spPr>
                <a:xfrm>
                  <a:off x="4661905" y="5625829"/>
                  <a:ext cx="410369" cy="584391"/>
                </a:xfrm>
                <a:prstGeom prst="rect">
                  <a:avLst/>
                </a:prstGeom>
                <a:noFill/>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CA" sz="3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CA" sz="36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𝛃</m:t>
                            </m:r>
                          </m:e>
                        </m:acc>
                      </m:oMath>
                    </m:oMathPara>
                  </a14:m>
                  <a:endParaRPr kumimoji="0" lang="en-CA"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 name="TextBox 2">
                  <a:extLst>
                    <a:ext uri="{FF2B5EF4-FFF2-40B4-BE49-F238E27FC236}">
                      <a16:creationId xmlns:a16="http://schemas.microsoft.com/office/drawing/2014/main" id="{40E67245-DFCE-36E6-7313-5E1F1FBA8A67}"/>
                    </a:ext>
                  </a:extLst>
                </p:cNvPr>
                <p:cNvSpPr txBox="1">
                  <a:spLocks noRot="1" noChangeAspect="1" noMove="1" noResize="1" noEditPoints="1" noAdjustHandles="1" noChangeArrowheads="1" noChangeShapeType="1" noTextEdit="1"/>
                </p:cNvSpPr>
                <p:nvPr/>
              </p:nvSpPr>
              <p:spPr>
                <a:xfrm>
                  <a:off x="4661905" y="5625829"/>
                  <a:ext cx="410369" cy="584391"/>
                </a:xfrm>
                <a:prstGeom prst="rect">
                  <a:avLst/>
                </a:prstGeom>
                <a:blipFill>
                  <a:blip r:embed="rId30"/>
                  <a:stretch>
                    <a:fillRect l="-36364" t="-17021" r="-36364" b="-31915"/>
                  </a:stretch>
                </a:blipFill>
              </p:spPr>
              <p:txBody>
                <a:bodyPr/>
                <a:lstStyle/>
                <a:p>
                  <a:r>
                    <a:rPr lang="en-CA">
                      <a:noFill/>
                    </a:rPr>
                    <a:t> </a:t>
                  </a:r>
                </a:p>
              </p:txBody>
            </p:sp>
          </mc:Fallback>
        </mc:AlternateContent>
      </p:grpSp>
    </p:spTree>
    <p:extLst>
      <p:ext uri="{BB962C8B-B14F-4D97-AF65-F5344CB8AC3E}">
        <p14:creationId xmlns:p14="http://schemas.microsoft.com/office/powerpoint/2010/main" val="106807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dissolv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repeatCount="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par>
                          <p:cTn id="13" fill="hold">
                            <p:stCondLst>
                              <p:cond delay="500"/>
                            </p:stCondLst>
                            <p:childTnLst>
                              <p:par>
                                <p:cTn id="14" presetID="9" presetClass="entr" presetSubtype="0" repeatCount="0" fill="hold" nodeType="afterEffect">
                                  <p:stCondLst>
                                    <p:cond delay="50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childTnLst>
                          </p:cTn>
                        </p:par>
                        <p:par>
                          <p:cTn id="17" fill="hold">
                            <p:stCondLst>
                              <p:cond delay="1500"/>
                            </p:stCondLst>
                            <p:childTnLst>
                              <p:par>
                                <p:cTn id="18" presetID="9" presetClass="entr" presetSubtype="0" repeatCount="0" fill="hold" nodeType="afterEffect">
                                  <p:stCondLst>
                                    <p:cond delay="50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par>
                          <p:cTn id="21" fill="hold">
                            <p:stCondLst>
                              <p:cond delay="2500"/>
                            </p:stCondLst>
                            <p:childTnLst>
                              <p:par>
                                <p:cTn id="22" presetID="9" presetClass="entr" presetSubtype="0" repeatCount="0" fill="hold" nodeType="afterEffect">
                                  <p:stCondLst>
                                    <p:cond delay="500"/>
                                  </p:stCondLst>
                                  <p:childTnLst>
                                    <p:set>
                                      <p:cBhvr>
                                        <p:cTn id="23" dur="1" fill="hold">
                                          <p:stCondLst>
                                            <p:cond delay="0"/>
                                          </p:stCondLst>
                                        </p:cTn>
                                        <p:tgtEl>
                                          <p:spTgt spid="36"/>
                                        </p:tgtEl>
                                        <p:attrNameLst>
                                          <p:attrName>style.visibility</p:attrName>
                                        </p:attrNameLst>
                                      </p:cBhvr>
                                      <p:to>
                                        <p:strVal val="visible"/>
                                      </p:to>
                                    </p:set>
                                    <p:animEffect transition="in" filter="dissolve">
                                      <p:cBhvr>
                                        <p:cTn id="24" dur="500"/>
                                        <p:tgtEl>
                                          <p:spTgt spid="36"/>
                                        </p:tgtEl>
                                      </p:cBhvr>
                                    </p:animEffect>
                                  </p:childTnLst>
                                </p:cTn>
                              </p:par>
                            </p:childTnLst>
                          </p:cTn>
                        </p:par>
                        <p:par>
                          <p:cTn id="25" fill="hold">
                            <p:stCondLst>
                              <p:cond delay="3500"/>
                            </p:stCondLst>
                            <p:childTnLst>
                              <p:par>
                                <p:cTn id="26" presetID="9" presetClass="entr" presetSubtype="0" repeatCount="0" fill="hold" nodeType="afterEffect">
                                  <p:stCondLst>
                                    <p:cond delay="500"/>
                                  </p:stCondLst>
                                  <p:childTnLst>
                                    <p:set>
                                      <p:cBhvr>
                                        <p:cTn id="27" dur="1" fill="hold">
                                          <p:stCondLst>
                                            <p:cond delay="0"/>
                                          </p:stCondLst>
                                        </p:cTn>
                                        <p:tgtEl>
                                          <p:spTgt spid="41"/>
                                        </p:tgtEl>
                                        <p:attrNameLst>
                                          <p:attrName>style.visibility</p:attrName>
                                        </p:attrNameLst>
                                      </p:cBhvr>
                                      <p:to>
                                        <p:strVal val="visible"/>
                                      </p:to>
                                    </p:set>
                                    <p:animEffect transition="in" filter="dissolve">
                                      <p:cBhvr>
                                        <p:cTn id="28" dur="500"/>
                                        <p:tgtEl>
                                          <p:spTgt spid="41"/>
                                        </p:tgtEl>
                                      </p:cBhvr>
                                    </p:animEffect>
                                  </p:childTnLst>
                                </p:cTn>
                              </p:par>
                            </p:childTnLst>
                          </p:cTn>
                        </p:par>
                        <p:par>
                          <p:cTn id="29" fill="hold">
                            <p:stCondLst>
                              <p:cond delay="4500"/>
                            </p:stCondLst>
                            <p:childTnLst>
                              <p:par>
                                <p:cTn id="30" presetID="9" presetClass="entr" presetSubtype="0" repeatCount="0" fill="hold" nodeType="afterEffect">
                                  <p:stCondLst>
                                    <p:cond delay="500"/>
                                  </p:stCondLst>
                                  <p:childTnLst>
                                    <p:set>
                                      <p:cBhvr>
                                        <p:cTn id="31" dur="1" fill="hold">
                                          <p:stCondLst>
                                            <p:cond delay="0"/>
                                          </p:stCondLst>
                                        </p:cTn>
                                        <p:tgtEl>
                                          <p:spTgt spid="46"/>
                                        </p:tgtEl>
                                        <p:attrNameLst>
                                          <p:attrName>style.visibility</p:attrName>
                                        </p:attrNameLst>
                                      </p:cBhvr>
                                      <p:to>
                                        <p:strVal val="visible"/>
                                      </p:to>
                                    </p:set>
                                    <p:animEffect transition="in" filter="dissolve">
                                      <p:cBhvr>
                                        <p:cTn id="32" dur="500"/>
                                        <p:tgtEl>
                                          <p:spTgt spid="46"/>
                                        </p:tgtEl>
                                      </p:cBhvr>
                                    </p:animEffect>
                                  </p:childTnLst>
                                </p:cTn>
                              </p:par>
                            </p:childTnLst>
                          </p:cTn>
                        </p:par>
                        <p:par>
                          <p:cTn id="33" fill="hold">
                            <p:stCondLst>
                              <p:cond delay="5500"/>
                            </p:stCondLst>
                            <p:childTnLst>
                              <p:par>
                                <p:cTn id="34" presetID="9" presetClass="entr" presetSubtype="0" repeatCount="0" fill="hold" nodeType="afterEffect">
                                  <p:stCondLst>
                                    <p:cond delay="500"/>
                                  </p:stCondLst>
                                  <p:childTnLst>
                                    <p:set>
                                      <p:cBhvr>
                                        <p:cTn id="35" dur="1" fill="hold">
                                          <p:stCondLst>
                                            <p:cond delay="0"/>
                                          </p:stCondLst>
                                        </p:cTn>
                                        <p:tgtEl>
                                          <p:spTgt spid="75"/>
                                        </p:tgtEl>
                                        <p:attrNameLst>
                                          <p:attrName>style.visibility</p:attrName>
                                        </p:attrNameLst>
                                      </p:cBhvr>
                                      <p:to>
                                        <p:strVal val="visible"/>
                                      </p:to>
                                    </p:set>
                                    <p:animEffect transition="in" filter="dissolve">
                                      <p:cBhvr>
                                        <p:cTn id="36" dur="500"/>
                                        <p:tgtEl>
                                          <p:spTgt spid="75"/>
                                        </p:tgtEl>
                                      </p:cBhvr>
                                    </p:animEffect>
                                  </p:childTnLst>
                                </p:cTn>
                              </p:par>
                            </p:childTnLst>
                          </p:cTn>
                        </p:par>
                        <p:par>
                          <p:cTn id="37" fill="hold">
                            <p:stCondLst>
                              <p:cond delay="6500"/>
                            </p:stCondLst>
                            <p:childTnLst>
                              <p:par>
                                <p:cTn id="38" presetID="9" presetClass="entr" presetSubtype="0" repeatCount="0" fill="hold" nodeType="afterEffect">
                                  <p:stCondLst>
                                    <p:cond delay="500"/>
                                  </p:stCondLst>
                                  <p:childTnLst>
                                    <p:set>
                                      <p:cBhvr>
                                        <p:cTn id="39" dur="1" fill="hold">
                                          <p:stCondLst>
                                            <p:cond delay="0"/>
                                          </p:stCondLst>
                                        </p:cTn>
                                        <p:tgtEl>
                                          <p:spTgt spid="55"/>
                                        </p:tgtEl>
                                        <p:attrNameLst>
                                          <p:attrName>style.visibility</p:attrName>
                                        </p:attrNameLst>
                                      </p:cBhvr>
                                      <p:to>
                                        <p:strVal val="visible"/>
                                      </p:to>
                                    </p:set>
                                    <p:animEffect transition="in" filter="dissolve">
                                      <p:cBhvr>
                                        <p:cTn id="40" dur="500"/>
                                        <p:tgtEl>
                                          <p:spTgt spid="55"/>
                                        </p:tgtEl>
                                      </p:cBhvr>
                                    </p:animEffect>
                                  </p:childTnLst>
                                </p:cTn>
                              </p:par>
                            </p:childTnLst>
                          </p:cTn>
                        </p:par>
                        <p:par>
                          <p:cTn id="41" fill="hold">
                            <p:stCondLst>
                              <p:cond delay="7500"/>
                            </p:stCondLst>
                            <p:childTnLst>
                              <p:par>
                                <p:cTn id="42" presetID="9" presetClass="entr" presetSubtype="0" repeatCount="0" fill="hold" nodeType="afterEffect">
                                  <p:stCondLst>
                                    <p:cond delay="500"/>
                                  </p:stCondLst>
                                  <p:childTnLst>
                                    <p:set>
                                      <p:cBhvr>
                                        <p:cTn id="43" dur="1" fill="hold">
                                          <p:stCondLst>
                                            <p:cond delay="0"/>
                                          </p:stCondLst>
                                        </p:cTn>
                                        <p:tgtEl>
                                          <p:spTgt spid="60"/>
                                        </p:tgtEl>
                                        <p:attrNameLst>
                                          <p:attrName>style.visibility</p:attrName>
                                        </p:attrNameLst>
                                      </p:cBhvr>
                                      <p:to>
                                        <p:strVal val="visible"/>
                                      </p:to>
                                    </p:set>
                                    <p:animEffect transition="in" filter="dissolve">
                                      <p:cBhvr>
                                        <p:cTn id="44" dur="500"/>
                                        <p:tgtEl>
                                          <p:spTgt spid="60"/>
                                        </p:tgtEl>
                                      </p:cBhvr>
                                    </p:animEffect>
                                  </p:childTnLst>
                                </p:cTn>
                              </p:par>
                            </p:childTnLst>
                          </p:cTn>
                        </p:par>
                        <p:par>
                          <p:cTn id="45" fill="hold">
                            <p:stCondLst>
                              <p:cond delay="8500"/>
                            </p:stCondLst>
                            <p:childTnLst>
                              <p:par>
                                <p:cTn id="46" presetID="9" presetClass="entr" presetSubtype="0" repeatCount="0" fill="hold" nodeType="afterEffect">
                                  <p:stCondLst>
                                    <p:cond delay="500"/>
                                  </p:stCondLst>
                                  <p:childTnLst>
                                    <p:set>
                                      <p:cBhvr>
                                        <p:cTn id="47" dur="1" fill="hold">
                                          <p:stCondLst>
                                            <p:cond delay="0"/>
                                          </p:stCondLst>
                                        </p:cTn>
                                        <p:tgtEl>
                                          <p:spTgt spid="65"/>
                                        </p:tgtEl>
                                        <p:attrNameLst>
                                          <p:attrName>style.visibility</p:attrName>
                                        </p:attrNameLst>
                                      </p:cBhvr>
                                      <p:to>
                                        <p:strVal val="visible"/>
                                      </p:to>
                                    </p:set>
                                    <p:animEffect transition="in" filter="dissolve">
                                      <p:cBhvr>
                                        <p:cTn id="48" dur="500"/>
                                        <p:tgtEl>
                                          <p:spTgt spid="65"/>
                                        </p:tgtEl>
                                      </p:cBhvr>
                                    </p:animEffect>
                                  </p:childTnLst>
                                </p:cTn>
                              </p:par>
                            </p:childTnLst>
                          </p:cTn>
                        </p:par>
                        <p:par>
                          <p:cTn id="49" fill="hold">
                            <p:stCondLst>
                              <p:cond delay="9500"/>
                            </p:stCondLst>
                            <p:childTnLst>
                              <p:par>
                                <p:cTn id="50" presetID="9" presetClass="entr" presetSubtype="0" repeatCount="0" fill="hold" nodeType="afterEffect">
                                  <p:stCondLst>
                                    <p:cond delay="500"/>
                                  </p:stCondLst>
                                  <p:childTnLst>
                                    <p:set>
                                      <p:cBhvr>
                                        <p:cTn id="51" dur="1" fill="hold">
                                          <p:stCondLst>
                                            <p:cond delay="0"/>
                                          </p:stCondLst>
                                        </p:cTn>
                                        <p:tgtEl>
                                          <p:spTgt spid="99"/>
                                        </p:tgtEl>
                                        <p:attrNameLst>
                                          <p:attrName>style.visibility</p:attrName>
                                        </p:attrNameLst>
                                      </p:cBhvr>
                                      <p:to>
                                        <p:strVal val="visible"/>
                                      </p:to>
                                    </p:set>
                                    <p:animEffect transition="in" filter="dissolve">
                                      <p:cBhvr>
                                        <p:cTn id="52" dur="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dissolve">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dissolv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dissolve">
                                      <p:cBhvr>
                                        <p:cTn id="6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592"/>
            <a:ext cx="12192000" cy="685800"/>
          </a:xfrm>
        </p:spPr>
        <p:txBody>
          <a:bodyPr/>
          <a:lstStyle/>
          <a:p>
            <a:r>
              <a:rPr lang="en-US" dirty="0">
                <a:latin typeface="Calibri Light" panose="020F0302020204030204" pitchFamily="34" charset="0"/>
                <a:cs typeface="Calibri Light" panose="020F0302020204030204" pitchFamily="34" charset="0"/>
              </a:rPr>
              <a:t>Primary methods</a:t>
            </a:r>
          </a:p>
        </p:txBody>
      </p:sp>
      <p:grpSp>
        <p:nvGrpSpPr>
          <p:cNvPr id="13" name="Group 12">
            <a:extLst>
              <a:ext uri="{FF2B5EF4-FFF2-40B4-BE49-F238E27FC236}">
                <a16:creationId xmlns:a16="http://schemas.microsoft.com/office/drawing/2014/main" id="{B41A17A3-42FC-BD4C-F051-DC73B1E03301}"/>
              </a:ext>
            </a:extLst>
          </p:cNvPr>
          <p:cNvGrpSpPr/>
          <p:nvPr/>
        </p:nvGrpSpPr>
        <p:grpSpPr>
          <a:xfrm>
            <a:off x="728601" y="993702"/>
            <a:ext cx="10433571" cy="2435298"/>
            <a:chOff x="420129" y="3688737"/>
            <a:chExt cx="10433571" cy="2434246"/>
          </a:xfrm>
        </p:grpSpPr>
        <p:grpSp>
          <p:nvGrpSpPr>
            <p:cNvPr id="9" name="Group 8">
              <a:extLst>
                <a:ext uri="{FF2B5EF4-FFF2-40B4-BE49-F238E27FC236}">
                  <a16:creationId xmlns:a16="http://schemas.microsoft.com/office/drawing/2014/main" id="{D5F9A4B4-306E-A3E7-A09D-E92B7074C2E9}"/>
                </a:ext>
              </a:extLst>
            </p:cNvPr>
            <p:cNvGrpSpPr/>
            <p:nvPr/>
          </p:nvGrpSpPr>
          <p:grpSpPr>
            <a:xfrm>
              <a:off x="1157067" y="4208067"/>
              <a:ext cx="9696633" cy="1914916"/>
              <a:chOff x="1157067" y="4002118"/>
              <a:chExt cx="9696633" cy="1914916"/>
            </a:xfrm>
          </p:grpSpPr>
          <p:sp>
            <p:nvSpPr>
              <p:cNvPr id="8" name="Content Placeholder 2">
                <a:extLst>
                  <a:ext uri="{FF2B5EF4-FFF2-40B4-BE49-F238E27FC236}">
                    <a16:creationId xmlns:a16="http://schemas.microsoft.com/office/drawing/2014/main" id="{2DBCF7AD-0A91-76F3-9442-D9F5B54C6CF6}"/>
                  </a:ext>
                </a:extLst>
              </p:cNvPr>
              <p:cNvSpPr txBox="1">
                <a:spLocks/>
              </p:cNvSpPr>
              <p:nvPr/>
            </p:nvSpPr>
            <p:spPr bwMode="auto">
              <a:xfrm>
                <a:off x="4688954" y="4002118"/>
                <a:ext cx="6164746" cy="1914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Allan and Stott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3"/>
                  </a:rPr>
                  <a:t>2003</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p>
              <a:p>
                <a:pPr>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Hegerl</a:t>
                </a:r>
                <a:r>
                  <a:rPr kumimoji="0" lang="en-US" sz="2000" b="0" i="0" u="none" strike="noStrike" kern="1200" cap="none" spc="0" normalizeH="0" baseline="0" noProof="0" dirty="0">
                    <a:ln>
                      <a:noFill/>
                    </a:ln>
                    <a:solidFill>
                      <a:srgbClr val="000000"/>
                    </a:solidFill>
                    <a:effectLst/>
                    <a:uLnTx/>
                    <a:uFillTx/>
                    <a:latin typeface="Arial"/>
                    <a:ea typeface="+mn-ea"/>
                    <a:cs typeface="+mn-cs"/>
                  </a:rPr>
                  <a:t> and Zwiers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4"/>
                  </a:rPr>
                  <a:t>2011</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Ribes et al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5"/>
                  </a:rPr>
                  <a:t>2013a</a:t>
                </a: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6"/>
                  </a:rPr>
                  <a:t>2013b</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dirty="0" err="1">
                    <a:solidFill>
                      <a:srgbClr val="000000"/>
                    </a:solidFill>
                    <a:latin typeface="Arial"/>
                  </a:rPr>
                  <a:t>DelSole</a:t>
                </a:r>
                <a:r>
                  <a:rPr lang="en-US" sz="2000" dirty="0">
                    <a:solidFill>
                      <a:srgbClr val="000000"/>
                    </a:solidFill>
                    <a:latin typeface="Arial"/>
                  </a:rPr>
                  <a:t> et al (</a:t>
                </a:r>
                <a:r>
                  <a:rPr lang="en-US" sz="2000" dirty="0">
                    <a:solidFill>
                      <a:srgbClr val="000000"/>
                    </a:solidFill>
                    <a:latin typeface="Arial"/>
                    <a:hlinkClick r:id="rId7"/>
                  </a:rPr>
                  <a:t>2019</a:t>
                </a:r>
                <a:r>
                  <a:rPr lang="en-US" sz="2000" dirty="0">
                    <a:solidFill>
                      <a:srgbClr val="000000"/>
                    </a:solidFill>
                    <a:latin typeface="Arial"/>
                  </a:rPr>
                  <a:t>)</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Gillett et al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8"/>
                  </a:rPr>
                  <a:t>2021</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Ma et al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9"/>
                  </a:rPr>
                  <a:t>2023</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dirty="0">
                    <a:solidFill>
                      <a:srgbClr val="000000"/>
                    </a:solidFill>
                    <a:latin typeface="Arial"/>
                  </a:rPr>
                  <a:t>Chen et al (</a:t>
                </a:r>
                <a:r>
                  <a:rPr lang="en-US" sz="2000" dirty="0">
                    <a:solidFill>
                      <a:srgbClr val="000000"/>
                    </a:solidFill>
                    <a:latin typeface="Arial"/>
                    <a:hlinkClick r:id="rId10"/>
                  </a:rPr>
                  <a:t>2024</a:t>
                </a:r>
                <a:r>
                  <a:rPr lang="en-US" sz="2000" dirty="0">
                    <a:solidFill>
                      <a:srgbClr val="000000"/>
                    </a:solidFill>
                    <a:latin typeface="Arial"/>
                  </a:rPr>
                  <a:t>)</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663C3E-7AF0-C27E-53BF-30729F0C7CA8}"/>
                      </a:ext>
                    </a:extLst>
                  </p:cNvPr>
                  <p:cNvSpPr txBox="1"/>
                  <p:nvPr/>
                </p:nvSpPr>
                <p:spPr>
                  <a:xfrm>
                    <a:off x="1157067" y="4133923"/>
                    <a:ext cx="2154544" cy="126682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1" u="none" strike="noStrike" kern="1200" cap="none" spc="0" normalizeH="0" baseline="0" noProof="0" dirty="0">
                        <a:ln>
                          <a:noFill/>
                        </a:ln>
                        <a:solidFill>
                          <a:srgbClr val="000000"/>
                        </a:solidFill>
                        <a:effectLst/>
                        <a:uLnTx/>
                        <a:uFillTx/>
                        <a:ea typeface="+mn-ea"/>
                        <a:cs typeface="+mn-cs"/>
                      </a:rPr>
                      <a:t> </a:t>
                    </a:r>
                    <a14:m>
                      <m:oMath xmlns:m="http://schemas.openxmlformats.org/officeDocument/2006/math">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𝐘</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𝐘</m:t>
                            </m:r>
                          </m:e>
                          <m:sup>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oMath>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p>
                          <m:s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𝐘</m:t>
                            </m:r>
                          </m:e>
                          <m:sup>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nary>
                          <m:naryPr>
                            <m:chr m:val="∑"/>
                            <m:limLoc m:val="subSup"/>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p>
                          <m:e>
                            <m:sSubSup>
                              <m:sSub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SupPr>
                              <m:e>
                                <m:sSub>
                                  <m:sSub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𝛽</m:t>
                                    </m:r>
                                  </m:e>
                                  <m:sub>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sub>
                                </m:sSub>
                                <m:r>
                                  <a:rPr kumimoji="0" lang="en-CA" sz="24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ub>
                              <m:sup>
                                <m:r>
                                  <a:rPr kumimoji="0" lang="en-CA"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up>
                            </m:sSubSup>
                          </m:e>
                        </m:nary>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m:t>
                              </m:r>
                            </m:sub>
                          </m:s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SupPr>
                            <m:e>
                              <m:r>
                                <a:rPr kumimoji="0" lang="en-CA" sz="2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sub>
                            <m:sup>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Sub>
                            </m:sub>
                          </m:sSub>
                        </m:oMath>
                      </m:oMathPara>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 name="TextBox 3">
                    <a:extLst>
                      <a:ext uri="{FF2B5EF4-FFF2-40B4-BE49-F238E27FC236}">
                        <a16:creationId xmlns:a16="http://schemas.microsoft.com/office/drawing/2014/main" id="{AB663C3E-7AF0-C27E-53BF-30729F0C7CA8}"/>
                      </a:ext>
                    </a:extLst>
                  </p:cNvPr>
                  <p:cNvSpPr txBox="1">
                    <a:spLocks noRot="1" noChangeAspect="1" noMove="1" noResize="1" noEditPoints="1" noAdjustHandles="1" noChangeArrowheads="1" noChangeShapeType="1" noTextEdit="1"/>
                  </p:cNvSpPr>
                  <p:nvPr/>
                </p:nvSpPr>
                <p:spPr>
                  <a:xfrm>
                    <a:off x="1157067" y="4133923"/>
                    <a:ext cx="2154544" cy="1266822"/>
                  </a:xfrm>
                  <a:prstGeom prst="rect">
                    <a:avLst/>
                  </a:prstGeom>
                  <a:blipFill>
                    <a:blip r:embed="rId11"/>
                    <a:stretch>
                      <a:fillRect l="-585" t="-15842" b="-38614"/>
                    </a:stretch>
                  </a:blipFill>
                </p:spPr>
                <p:txBody>
                  <a:bodyPr/>
                  <a:lstStyle/>
                  <a:p>
                    <a:r>
                      <a:rPr lang="en-CA">
                        <a:noFill/>
                      </a:rPr>
                      <a:t> </a:t>
                    </a:r>
                  </a:p>
                </p:txBody>
              </p:sp>
            </mc:Fallback>
          </mc:AlternateContent>
        </p:grpSp>
        <p:sp>
          <p:nvSpPr>
            <p:cNvPr id="12" name="TextBox 11">
              <a:extLst>
                <a:ext uri="{FF2B5EF4-FFF2-40B4-BE49-F238E27FC236}">
                  <a16:creationId xmlns:a16="http://schemas.microsoft.com/office/drawing/2014/main" id="{0EE47933-8A09-37EF-33FA-797CD0471B48}"/>
                </a:ext>
              </a:extLst>
            </p:cNvPr>
            <p:cNvSpPr txBox="1"/>
            <p:nvPr/>
          </p:nvSpPr>
          <p:spPr>
            <a:xfrm>
              <a:off x="420129" y="3688737"/>
              <a:ext cx="10123013" cy="46146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Most studies now treat the problem as an errors in variables problem</a:t>
              </a:r>
            </a:p>
          </p:txBody>
        </p:sp>
      </p:grpSp>
      <p:grpSp>
        <p:nvGrpSpPr>
          <p:cNvPr id="3" name="Group 2">
            <a:extLst>
              <a:ext uri="{FF2B5EF4-FFF2-40B4-BE49-F238E27FC236}">
                <a16:creationId xmlns:a16="http://schemas.microsoft.com/office/drawing/2014/main" id="{9F08F6D9-F8C1-62C4-2C36-8C611A865DFB}"/>
              </a:ext>
            </a:extLst>
          </p:cNvPr>
          <p:cNvGrpSpPr/>
          <p:nvPr/>
        </p:nvGrpSpPr>
        <p:grpSpPr>
          <a:xfrm>
            <a:off x="728601" y="4475268"/>
            <a:ext cx="10433571" cy="1918786"/>
            <a:chOff x="420129" y="3688737"/>
            <a:chExt cx="10433571" cy="1917957"/>
          </a:xfrm>
        </p:grpSpPr>
        <p:grpSp>
          <p:nvGrpSpPr>
            <p:cNvPr id="5" name="Group 4">
              <a:extLst>
                <a:ext uri="{FF2B5EF4-FFF2-40B4-BE49-F238E27FC236}">
                  <a16:creationId xmlns:a16="http://schemas.microsoft.com/office/drawing/2014/main" id="{EC7ACFD5-DE92-547E-2748-B9B1689E91E1}"/>
                </a:ext>
              </a:extLst>
            </p:cNvPr>
            <p:cNvGrpSpPr/>
            <p:nvPr/>
          </p:nvGrpSpPr>
          <p:grpSpPr>
            <a:xfrm>
              <a:off x="1157067" y="4339872"/>
              <a:ext cx="9696633" cy="1266822"/>
              <a:chOff x="1157067" y="4133923"/>
              <a:chExt cx="9696633" cy="1266822"/>
            </a:xfrm>
          </p:grpSpPr>
          <p:sp>
            <p:nvSpPr>
              <p:cNvPr id="14" name="Content Placeholder 2">
                <a:extLst>
                  <a:ext uri="{FF2B5EF4-FFF2-40B4-BE49-F238E27FC236}">
                    <a16:creationId xmlns:a16="http://schemas.microsoft.com/office/drawing/2014/main" id="{1DB64277-D41D-880F-67ED-7A4A606C493B}"/>
                  </a:ext>
                </a:extLst>
              </p:cNvPr>
              <p:cNvSpPr txBox="1">
                <a:spLocks/>
              </p:cNvSpPr>
              <p:nvPr/>
            </p:nvSpPr>
            <p:spPr bwMode="auto">
              <a:xfrm>
                <a:off x="4688954" y="4453613"/>
                <a:ext cx="6164746"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Ribes et al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12"/>
                  </a:rPr>
                  <a:t>2017</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951F2DE-01B4-1AD1-332F-E9CD165685B1}"/>
                      </a:ext>
                    </a:extLst>
                  </p:cNvPr>
                  <p:cNvSpPr txBox="1"/>
                  <p:nvPr/>
                </p:nvSpPr>
                <p:spPr>
                  <a:xfrm>
                    <a:off x="1157067" y="4133923"/>
                    <a:ext cx="2154544" cy="126682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1" u="none" strike="noStrike" kern="1200" cap="none" spc="0" normalizeH="0" baseline="0" noProof="0" dirty="0">
                        <a:ln>
                          <a:noFill/>
                        </a:ln>
                        <a:solidFill>
                          <a:srgbClr val="000000"/>
                        </a:solidFill>
                        <a:effectLst/>
                        <a:uLnTx/>
                        <a:uFillTx/>
                        <a:ea typeface="+mn-ea"/>
                        <a:cs typeface="+mn-cs"/>
                      </a:rPr>
                      <a:t> </a:t>
                    </a:r>
                    <a14:m>
                      <m:oMath xmlns:m="http://schemas.openxmlformats.org/officeDocument/2006/math">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𝐘</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𝐘</m:t>
                            </m:r>
                          </m:e>
                          <m:sup>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oMath>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p>
                          <m:s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𝐘</m:t>
                            </m:r>
                          </m:e>
                          <m:sup>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nary>
                          <m:naryPr>
                            <m:chr m:val="∑"/>
                            <m:limLoc m:val="subSup"/>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p>
                          <m:e>
                            <m:sSubSup>
                              <m:sSub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SupPr>
                              <m:e>
                                <m:r>
                                  <a:rPr kumimoji="0" lang="en-CA" sz="24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ub>
                              <m:sup>
                                <m:r>
                                  <a:rPr kumimoji="0" lang="en-CA"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up>
                            </m:sSubSup>
                          </m:e>
                        </m:nary>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m:t>
                              </m:r>
                            </m:sub>
                          </m:s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SupPr>
                            <m:e>
                              <m:r>
                                <a:rPr kumimoji="0" lang="en-CA" sz="24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sub>
                            <m:sup>
                              <m:r>
                                <a:rPr kumimoji="0" lang="en-CA"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Sub>
                            </m:sub>
                          </m:sSub>
                        </m:oMath>
                      </m:oMathPara>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5" name="TextBox 14">
                    <a:extLst>
                      <a:ext uri="{FF2B5EF4-FFF2-40B4-BE49-F238E27FC236}">
                        <a16:creationId xmlns:a16="http://schemas.microsoft.com/office/drawing/2014/main" id="{E951F2DE-01B4-1AD1-332F-E9CD165685B1}"/>
                      </a:ext>
                    </a:extLst>
                  </p:cNvPr>
                  <p:cNvSpPr txBox="1">
                    <a:spLocks noRot="1" noChangeAspect="1" noMove="1" noResize="1" noEditPoints="1" noAdjustHandles="1" noChangeArrowheads="1" noChangeShapeType="1" noTextEdit="1"/>
                  </p:cNvSpPr>
                  <p:nvPr/>
                </p:nvSpPr>
                <p:spPr>
                  <a:xfrm>
                    <a:off x="1157067" y="4133923"/>
                    <a:ext cx="2154544" cy="1266822"/>
                  </a:xfrm>
                  <a:prstGeom prst="rect">
                    <a:avLst/>
                  </a:prstGeom>
                  <a:blipFill>
                    <a:blip r:embed="rId13"/>
                    <a:stretch>
                      <a:fillRect l="-585" t="-15842" b="-38614"/>
                    </a:stretch>
                  </a:blipFill>
                </p:spPr>
                <p:txBody>
                  <a:bodyPr/>
                  <a:lstStyle/>
                  <a:p>
                    <a:r>
                      <a:rPr lang="en-CA">
                        <a:noFill/>
                      </a:rPr>
                      <a:t> </a:t>
                    </a:r>
                  </a:p>
                </p:txBody>
              </p:sp>
            </mc:Fallback>
          </mc:AlternateContent>
        </p:grpSp>
        <p:sp>
          <p:nvSpPr>
            <p:cNvPr id="6" name="TextBox 5">
              <a:extLst>
                <a:ext uri="{FF2B5EF4-FFF2-40B4-BE49-F238E27FC236}">
                  <a16:creationId xmlns:a16="http://schemas.microsoft.com/office/drawing/2014/main" id="{6AB97323-E1E3-5218-9441-AD7EC75436D4}"/>
                </a:ext>
              </a:extLst>
            </p:cNvPr>
            <p:cNvSpPr txBox="1"/>
            <p:nvPr/>
          </p:nvSpPr>
          <p:spPr>
            <a:xfrm>
              <a:off x="420129" y="3688737"/>
              <a:ext cx="7843318" cy="46146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KCC (Kriging for Climate Change) recently proposed</a:t>
              </a:r>
            </a:p>
          </p:txBody>
        </p:sp>
      </p:grpSp>
    </p:spTree>
    <p:extLst>
      <p:ext uri="{BB962C8B-B14F-4D97-AF65-F5344CB8AC3E}">
        <p14:creationId xmlns:p14="http://schemas.microsoft.com/office/powerpoint/2010/main" val="99718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252" y="1120305"/>
            <a:ext cx="10301468" cy="5408627"/>
          </a:xfrm>
        </p:spPr>
        <p:txBody>
          <a:bodyPr>
            <a:normAutofit fontScale="92500" lnSpcReduction="10000"/>
          </a:bodyPr>
          <a:lstStyle/>
          <a:p>
            <a:pPr>
              <a:lnSpc>
                <a:spcPct val="80000"/>
              </a:lnSpc>
            </a:pPr>
            <a:r>
              <a:rPr lang="en-US" altLang="en-US" dirty="0"/>
              <a:t>EBMs (</a:t>
            </a:r>
            <a:r>
              <a:rPr lang="en-US" altLang="en-US" u="sng" dirty="0"/>
              <a:t>E</a:t>
            </a:r>
            <a:r>
              <a:rPr lang="en-US" altLang="en-US" dirty="0"/>
              <a:t>nergy </a:t>
            </a:r>
            <a:r>
              <a:rPr lang="en-US" altLang="en-US" u="sng" dirty="0"/>
              <a:t>B</a:t>
            </a:r>
            <a:r>
              <a:rPr lang="en-US" altLang="en-US" dirty="0"/>
              <a:t>alance </a:t>
            </a:r>
            <a:r>
              <a:rPr lang="en-US" altLang="en-US" u="sng" dirty="0"/>
              <a:t>M</a:t>
            </a:r>
            <a:r>
              <a:rPr lang="en-US" altLang="en-US" dirty="0"/>
              <a:t>odels)</a:t>
            </a:r>
          </a:p>
          <a:p>
            <a:pPr lvl="1">
              <a:lnSpc>
                <a:spcPct val="80000"/>
              </a:lnSpc>
            </a:pPr>
            <a:r>
              <a:rPr lang="en-US" altLang="en-US" dirty="0"/>
              <a:t>Simulate balance between incoming shortwave radiation (sunlight) and outgoing infrared radiation (heat)</a:t>
            </a:r>
          </a:p>
          <a:p>
            <a:pPr lvl="1">
              <a:lnSpc>
                <a:spcPct val="80000"/>
              </a:lnSpc>
            </a:pPr>
            <a:r>
              <a:rPr lang="en-US" altLang="en-US" dirty="0"/>
              <a:t>Deterministic (no chaotic variability)</a:t>
            </a:r>
          </a:p>
          <a:p>
            <a:pPr>
              <a:lnSpc>
                <a:spcPct val="80000"/>
              </a:lnSpc>
            </a:pPr>
            <a:r>
              <a:rPr lang="en-US" altLang="en-US" dirty="0"/>
              <a:t>AOGCMs (Coupled </a:t>
            </a:r>
            <a:r>
              <a:rPr lang="en-US" altLang="en-US" u="sng" dirty="0"/>
              <a:t>A</a:t>
            </a:r>
            <a:r>
              <a:rPr lang="en-US" altLang="en-US" dirty="0"/>
              <a:t>tmosphere-</a:t>
            </a:r>
            <a:r>
              <a:rPr lang="en-US" altLang="en-US" u="sng" dirty="0"/>
              <a:t>O</a:t>
            </a:r>
            <a:r>
              <a:rPr lang="en-US" altLang="en-US" dirty="0"/>
              <a:t>cean </a:t>
            </a:r>
            <a:r>
              <a:rPr lang="en-US" altLang="en-US" u="sng" dirty="0"/>
              <a:t>G</a:t>
            </a:r>
            <a:r>
              <a:rPr lang="en-US" altLang="en-US" dirty="0"/>
              <a:t>eneral </a:t>
            </a:r>
            <a:r>
              <a:rPr lang="en-US" altLang="en-US" u="sng" dirty="0"/>
              <a:t>C</a:t>
            </a:r>
            <a:r>
              <a:rPr lang="en-US" altLang="en-US" dirty="0"/>
              <a:t>irculation </a:t>
            </a:r>
            <a:r>
              <a:rPr lang="en-US" altLang="en-US" u="sng" dirty="0"/>
              <a:t>M</a:t>
            </a:r>
            <a:r>
              <a:rPr lang="en-US" altLang="en-US" dirty="0"/>
              <a:t>odels)</a:t>
            </a:r>
          </a:p>
          <a:p>
            <a:pPr lvl="1">
              <a:lnSpc>
                <a:spcPct val="80000"/>
              </a:lnSpc>
            </a:pPr>
            <a:r>
              <a:rPr lang="en-US" altLang="en-US" dirty="0"/>
              <a:t>Include general circulation models of atmosphere and ocean, together with sea ice, land surface models and sometimes land ice</a:t>
            </a:r>
          </a:p>
          <a:p>
            <a:pPr>
              <a:lnSpc>
                <a:spcPct val="80000"/>
              </a:lnSpc>
            </a:pPr>
            <a:r>
              <a:rPr lang="en-US" altLang="en-US" dirty="0"/>
              <a:t>ESMs (</a:t>
            </a:r>
            <a:r>
              <a:rPr lang="en-US" altLang="en-US" u="sng" dirty="0"/>
              <a:t>E</a:t>
            </a:r>
            <a:r>
              <a:rPr lang="en-US" altLang="en-US" dirty="0"/>
              <a:t>arth </a:t>
            </a:r>
            <a:r>
              <a:rPr lang="en-US" altLang="en-US" u="sng" dirty="0"/>
              <a:t>S</a:t>
            </a:r>
            <a:r>
              <a:rPr lang="en-US" altLang="en-US" dirty="0"/>
              <a:t>ystem </a:t>
            </a:r>
            <a:r>
              <a:rPr lang="en-US" altLang="en-US" u="sng" dirty="0"/>
              <a:t>M</a:t>
            </a:r>
            <a:r>
              <a:rPr lang="en-US" altLang="en-US" dirty="0"/>
              <a:t>odels)</a:t>
            </a:r>
          </a:p>
          <a:p>
            <a:pPr lvl="1">
              <a:lnSpc>
                <a:spcPct val="80000"/>
              </a:lnSpc>
            </a:pPr>
            <a:r>
              <a:rPr lang="en-US" altLang="en-US" dirty="0"/>
              <a:t>AOGCM plus additional earth-system components (terrestrial and oceanic ecosystems, carbon and nitrogen cycles, ozone chemistry, perhaps large ice sheets…)</a:t>
            </a:r>
          </a:p>
          <a:p>
            <a:pPr lvl="1">
              <a:lnSpc>
                <a:spcPct val="80000"/>
              </a:lnSpc>
            </a:pPr>
            <a:endParaRPr lang="en-US" altLang="en-US" sz="1300" dirty="0"/>
          </a:p>
          <a:p>
            <a:pPr>
              <a:lnSpc>
                <a:spcPct val="80000"/>
              </a:lnSpc>
            </a:pPr>
            <a:r>
              <a:rPr lang="en-US" altLang="en-US" dirty="0"/>
              <a:t>EMICs (</a:t>
            </a:r>
            <a:r>
              <a:rPr lang="en-US" altLang="en-US" u="sng" dirty="0"/>
              <a:t>E</a:t>
            </a:r>
            <a:r>
              <a:rPr lang="en-US" altLang="en-US" dirty="0"/>
              <a:t>arth system </a:t>
            </a:r>
            <a:r>
              <a:rPr lang="en-US" altLang="en-US" u="sng" dirty="0"/>
              <a:t>M</a:t>
            </a:r>
            <a:r>
              <a:rPr lang="en-US" altLang="en-US" dirty="0"/>
              <a:t>odels of </a:t>
            </a:r>
            <a:r>
              <a:rPr lang="en-US" altLang="en-US" u="sng" dirty="0"/>
              <a:t>I</a:t>
            </a:r>
            <a:r>
              <a:rPr lang="en-US" altLang="en-US" dirty="0"/>
              <a:t>ntermediate </a:t>
            </a:r>
            <a:r>
              <a:rPr lang="en-US" altLang="en-US" u="sng" dirty="0"/>
              <a:t>C</a:t>
            </a:r>
            <a:r>
              <a:rPr lang="en-US" altLang="en-US" dirty="0"/>
              <a:t>omplexity)</a:t>
            </a:r>
          </a:p>
          <a:p>
            <a:pPr lvl="1">
              <a:lnSpc>
                <a:spcPct val="80000"/>
              </a:lnSpc>
            </a:pPr>
            <a:r>
              <a:rPr lang="en-US" altLang="en-US" dirty="0"/>
              <a:t>May include some dynamical components (e.g., energy balance atmosphere coupled to dynamical ocean and ice sheets)</a:t>
            </a:r>
          </a:p>
          <a:p>
            <a:pPr>
              <a:lnSpc>
                <a:spcPct val="80000"/>
              </a:lnSpc>
            </a:pPr>
            <a:r>
              <a:rPr lang="en-US" dirty="0"/>
              <a:t>RCMs (</a:t>
            </a:r>
            <a:r>
              <a:rPr lang="en-US" u="sng" dirty="0"/>
              <a:t>R</a:t>
            </a:r>
            <a:r>
              <a:rPr lang="en-US" dirty="0"/>
              <a:t>egional </a:t>
            </a:r>
            <a:r>
              <a:rPr lang="en-US" u="sng" dirty="0"/>
              <a:t>C</a:t>
            </a:r>
            <a:r>
              <a:rPr lang="en-US" dirty="0"/>
              <a:t>limate </a:t>
            </a:r>
            <a:r>
              <a:rPr lang="en-US" u="sng" dirty="0"/>
              <a:t>M</a:t>
            </a:r>
            <a:r>
              <a:rPr lang="en-US" dirty="0"/>
              <a:t>odels)</a:t>
            </a:r>
          </a:p>
          <a:p>
            <a:pPr lvl="1">
              <a:lnSpc>
                <a:spcPct val="80000"/>
              </a:lnSpc>
            </a:pPr>
            <a:r>
              <a:rPr lang="en-US" dirty="0"/>
              <a:t>Limited area, atmosphere and land surface only, can be very high resolution</a:t>
            </a:r>
          </a:p>
        </p:txBody>
      </p:sp>
      <p:sp>
        <p:nvSpPr>
          <p:cNvPr id="8" name="Title 6">
            <a:extLst>
              <a:ext uri="{FF2B5EF4-FFF2-40B4-BE49-F238E27FC236}">
                <a16:creationId xmlns:a16="http://schemas.microsoft.com/office/drawing/2014/main" id="{590CD6E0-8ADA-01B2-3686-6C03615A66BC}"/>
              </a:ext>
            </a:extLst>
          </p:cNvPr>
          <p:cNvSpPr txBox="1">
            <a:spLocks/>
          </p:cNvSpPr>
          <p:nvPr/>
        </p:nvSpPr>
        <p:spPr>
          <a:xfrm>
            <a:off x="0" y="259618"/>
            <a:ext cx="12192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11150" marR="0" lvl="0" indent="0" algn="l" defTabSz="914400" rtl="0" eaLnBrk="1" fontAlgn="auto" latinLnBrk="0" hangingPunct="1">
              <a:lnSpc>
                <a:spcPct val="100000"/>
              </a:lnSpc>
              <a:spcBef>
                <a:spcPct val="0"/>
              </a:spcBef>
              <a:spcAft>
                <a:spcPts val="0"/>
              </a:spcAft>
              <a:buClrTx/>
              <a:buSzTx/>
              <a:buFontTx/>
              <a:buNone/>
              <a:tabLst>
                <a:tab pos="298450" algn="l"/>
              </a:tabLst>
              <a:defRPr/>
            </a:pPr>
            <a:r>
              <a:rPr kumimoji="0" lang="en-CA" sz="4400" b="1" i="0" u="none" strike="noStrike" kern="1200" cap="none" spc="0" normalizeH="0" baseline="0" noProof="0" dirty="0">
                <a:ln>
                  <a:noFill/>
                </a:ln>
                <a:solidFill>
                  <a:prstClr val="black"/>
                </a:solidFill>
                <a:effectLst/>
                <a:uLnTx/>
                <a:uFillTx/>
                <a:latin typeface="Calibri Light" panose="020F0302020204030204"/>
                <a:ea typeface="Arial" charset="0"/>
                <a:cs typeface="Arial" charset="0"/>
              </a:rPr>
              <a:t>Climate model hierarchy</a:t>
            </a:r>
          </a:p>
        </p:txBody>
      </p:sp>
    </p:spTree>
    <p:extLst>
      <p:ext uri="{BB962C8B-B14F-4D97-AF65-F5344CB8AC3E}">
        <p14:creationId xmlns:p14="http://schemas.microsoft.com/office/powerpoint/2010/main" val="347660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dissolve">
                                      <p:cBhvr>
                                        <p:cTn id="34" dur="500"/>
                                        <p:tgtEl>
                                          <p:spTgt spid="3">
                                            <p:txEl>
                                              <p:pRg st="8" end="8"/>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ssolv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dissolve">
                                      <p:cBhvr>
                                        <p:cTn id="42" dur="500"/>
                                        <p:tgtEl>
                                          <p:spTgt spid="3">
                                            <p:txEl>
                                              <p:pRg st="10" end="1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dissolve">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5E0CF4-D076-94EA-D126-DE71EC267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162" y="149087"/>
            <a:ext cx="6751316" cy="6478802"/>
          </a:xfrm>
          <a:prstGeom prst="rect">
            <a:avLst/>
          </a:prstGeom>
        </p:spPr>
      </p:pic>
      <p:sp>
        <p:nvSpPr>
          <p:cNvPr id="31" name="TextBox 30">
            <a:extLst>
              <a:ext uri="{FF2B5EF4-FFF2-40B4-BE49-F238E27FC236}">
                <a16:creationId xmlns:a16="http://schemas.microsoft.com/office/drawing/2014/main" id="{5067E87B-3ACD-2A71-2343-F84A1DFF139F}"/>
              </a:ext>
            </a:extLst>
          </p:cNvPr>
          <p:cNvSpPr txBox="1"/>
          <p:nvPr/>
        </p:nvSpPr>
        <p:spPr>
          <a:xfrm>
            <a:off x="8055799" y="4819802"/>
            <a:ext cx="593432"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charset="0"/>
                <a:ea typeface="+mn-ea"/>
                <a:cs typeface="+mn-cs"/>
              </a:rPr>
              <a:t>ANT</a:t>
            </a:r>
            <a:endParaRPr kumimoji="0" lang="en-CA"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2" name="TextBox 31">
            <a:extLst>
              <a:ext uri="{FF2B5EF4-FFF2-40B4-BE49-F238E27FC236}">
                <a16:creationId xmlns:a16="http://schemas.microsoft.com/office/drawing/2014/main" id="{D2BCE0DE-BF2A-47A2-C934-C3E07B2EC575}"/>
              </a:ext>
            </a:extLst>
          </p:cNvPr>
          <p:cNvSpPr txBox="1"/>
          <p:nvPr/>
        </p:nvSpPr>
        <p:spPr>
          <a:xfrm>
            <a:off x="8623411" y="4819802"/>
            <a:ext cx="652743"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charset="0"/>
                <a:ea typeface="+mn-ea"/>
                <a:cs typeface="+mn-cs"/>
              </a:rPr>
              <a:t>GHG</a:t>
            </a:r>
            <a:endParaRPr kumimoji="0" lang="en-CA"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 name="TextBox 32">
            <a:extLst>
              <a:ext uri="{FF2B5EF4-FFF2-40B4-BE49-F238E27FC236}">
                <a16:creationId xmlns:a16="http://schemas.microsoft.com/office/drawing/2014/main" id="{28A34B2A-6B40-B5FD-53F5-D647E1374086}"/>
              </a:ext>
            </a:extLst>
          </p:cNvPr>
          <p:cNvSpPr txBox="1"/>
          <p:nvPr/>
        </p:nvSpPr>
        <p:spPr>
          <a:xfrm>
            <a:off x="9106614" y="4442427"/>
            <a:ext cx="753732"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charset="0"/>
                <a:ea typeface="+mn-ea"/>
                <a:cs typeface="+mn-cs"/>
              </a:rPr>
              <a:t>OANT</a:t>
            </a:r>
            <a:endParaRPr kumimoji="0" lang="en-CA"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4" name="TextBox 33">
            <a:extLst>
              <a:ext uri="{FF2B5EF4-FFF2-40B4-BE49-F238E27FC236}">
                <a16:creationId xmlns:a16="http://schemas.microsoft.com/office/drawing/2014/main" id="{C65CBC87-F2C8-CB0A-747B-9C3EE866928F}"/>
              </a:ext>
            </a:extLst>
          </p:cNvPr>
          <p:cNvSpPr txBox="1"/>
          <p:nvPr/>
        </p:nvSpPr>
        <p:spPr>
          <a:xfrm>
            <a:off x="9899144" y="5128539"/>
            <a:ext cx="578172"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charset="0"/>
                <a:ea typeface="+mn-ea"/>
                <a:cs typeface="+mn-cs"/>
              </a:rPr>
              <a:t>NAT</a:t>
            </a:r>
            <a:endParaRPr kumimoji="0" lang="en-CA"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5" name="TextBox 34">
            <a:extLst>
              <a:ext uri="{FF2B5EF4-FFF2-40B4-BE49-F238E27FC236}">
                <a16:creationId xmlns:a16="http://schemas.microsoft.com/office/drawing/2014/main" id="{C1F99BD5-F69A-3F72-EDDA-C84D833717A0}"/>
              </a:ext>
            </a:extLst>
          </p:cNvPr>
          <p:cNvSpPr txBox="1"/>
          <p:nvPr/>
        </p:nvSpPr>
        <p:spPr>
          <a:xfrm>
            <a:off x="10477316" y="5297816"/>
            <a:ext cx="514885"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charset="0"/>
                <a:ea typeface="+mn-ea"/>
                <a:cs typeface="+mn-cs"/>
              </a:rPr>
              <a:t>INT</a:t>
            </a:r>
            <a:endParaRPr kumimoji="0" lang="en-CA"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6" name="Title 1">
            <a:extLst>
              <a:ext uri="{FF2B5EF4-FFF2-40B4-BE49-F238E27FC236}">
                <a16:creationId xmlns:a16="http://schemas.microsoft.com/office/drawing/2014/main" id="{EB5B516D-12BC-B915-04DB-8CDEB5006015}"/>
              </a:ext>
            </a:extLst>
          </p:cNvPr>
          <p:cNvSpPr>
            <a:spLocks noGrp="1"/>
          </p:cNvSpPr>
          <p:nvPr>
            <p:ph type="title"/>
          </p:nvPr>
        </p:nvSpPr>
        <p:spPr>
          <a:xfrm>
            <a:off x="45700" y="214029"/>
            <a:ext cx="4750904" cy="1594367"/>
          </a:xfrm>
        </p:spPr>
        <p:txBody>
          <a:bodyPr/>
          <a:lstStyle/>
          <a:p>
            <a:pPr marL="273050" indent="0"/>
            <a:r>
              <a:rPr lang="en-US" sz="3600" dirty="0">
                <a:latin typeface="Calibri Light" panose="020F0302020204030204" pitchFamily="34" charset="0"/>
                <a:cs typeface="Calibri Light" panose="020F0302020204030204" pitchFamily="34" charset="0"/>
              </a:rPr>
              <a:t>IPCC assessed attributed warming based on D&amp;A studies</a:t>
            </a:r>
          </a:p>
        </p:txBody>
      </p:sp>
      <p:sp>
        <p:nvSpPr>
          <p:cNvPr id="37" name="TextBox 36">
            <a:extLst>
              <a:ext uri="{FF2B5EF4-FFF2-40B4-BE49-F238E27FC236}">
                <a16:creationId xmlns:a16="http://schemas.microsoft.com/office/drawing/2014/main" id="{DBA70AF0-A361-3E08-3A1B-B4F5018FFE3D}"/>
              </a:ext>
            </a:extLst>
          </p:cNvPr>
          <p:cNvSpPr txBox="1"/>
          <p:nvPr/>
        </p:nvSpPr>
        <p:spPr>
          <a:xfrm rot="16200000">
            <a:off x="10343078" y="3551193"/>
            <a:ext cx="3366499"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charset="0"/>
                <a:ea typeface="+mn-ea"/>
                <a:cs typeface="+mn-cs"/>
              </a:rPr>
              <a:t>IPCC AR6 WG1 (</a:t>
            </a:r>
            <a:r>
              <a:rPr kumimoji="0" lang="en-CA" sz="1600" b="0" i="0" u="none" strike="noStrike" kern="1200" cap="none" spc="0" normalizeH="0" baseline="0" noProof="0" dirty="0">
                <a:ln>
                  <a:noFill/>
                </a:ln>
                <a:solidFill>
                  <a:srgbClr val="000000"/>
                </a:solidFill>
                <a:effectLst/>
                <a:uLnTx/>
                <a:uFillTx/>
                <a:latin typeface="Arial" charset="0"/>
                <a:ea typeface="+mn-ea"/>
                <a:cs typeface="+mn-cs"/>
                <a:hlinkClick r:id="rId4"/>
              </a:rPr>
              <a:t>2021</a:t>
            </a:r>
            <a:r>
              <a:rPr kumimoji="0" lang="en-CA" sz="1600" b="0" i="0" u="none" strike="noStrike" kern="1200" cap="none" spc="0" normalizeH="0" baseline="0" noProof="0" dirty="0">
                <a:ln>
                  <a:noFill/>
                </a:ln>
                <a:solidFill>
                  <a:srgbClr val="000000"/>
                </a:solidFill>
                <a:effectLst/>
                <a:uLnTx/>
                <a:uFillTx/>
                <a:latin typeface="Arial" charset="0"/>
                <a:ea typeface="+mn-ea"/>
                <a:cs typeface="+mn-cs"/>
              </a:rPr>
              <a:t>), Fig SPM.2</a:t>
            </a:r>
          </a:p>
        </p:txBody>
      </p:sp>
      <p:sp>
        <p:nvSpPr>
          <p:cNvPr id="2" name="TextBox 1">
            <a:extLst>
              <a:ext uri="{FF2B5EF4-FFF2-40B4-BE49-F238E27FC236}">
                <a16:creationId xmlns:a16="http://schemas.microsoft.com/office/drawing/2014/main" id="{1B4E3B72-1974-73B8-E529-D6294EF6588F}"/>
              </a:ext>
            </a:extLst>
          </p:cNvPr>
          <p:cNvSpPr txBox="1"/>
          <p:nvPr/>
        </p:nvSpPr>
        <p:spPr>
          <a:xfrm>
            <a:off x="307194" y="2037220"/>
            <a:ext cx="4048919" cy="45243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CA" sz="2400" noProof="0" dirty="0">
                <a:solidFill>
                  <a:srgbClr val="000000"/>
                </a:solidFill>
                <a:latin typeface="Arial" charset="0"/>
              </a:rPr>
              <a:t>Application of </a:t>
            </a:r>
            <a:r>
              <a:rPr kumimoji="0" lang="en-CA" sz="2400" b="0" i="0" u="none" strike="noStrike" kern="1200" cap="none" spc="0" normalizeH="0" baseline="0" noProof="0" dirty="0">
                <a:ln>
                  <a:noFill/>
                </a:ln>
                <a:solidFill>
                  <a:srgbClr val="000000"/>
                </a:solidFill>
                <a:effectLst/>
                <a:uLnTx/>
                <a:uFillTx/>
                <a:latin typeface="Arial" charset="0"/>
                <a:ea typeface="+mn-ea"/>
                <a:cs typeface="+mn-cs"/>
              </a:rPr>
              <a:t>D&amp;A methods has also been extended to extreme precipitation and is also assessed by the IPCC.</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sz="2400" dirty="0">
              <a:solidFill>
                <a:srgbClr val="000000"/>
              </a:solidFill>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Human influence is detected in observations of extreme precipitation at large scales, and attributable observed intensification is found to be consistent with theoretical expectations</a:t>
            </a:r>
          </a:p>
        </p:txBody>
      </p:sp>
    </p:spTree>
    <p:extLst>
      <p:ext uri="{BB962C8B-B14F-4D97-AF65-F5344CB8AC3E}">
        <p14:creationId xmlns:p14="http://schemas.microsoft.com/office/powerpoint/2010/main" val="16392833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287"/>
            <a:ext cx="12192000" cy="685800"/>
          </a:xfrm>
        </p:spPr>
        <p:txBody>
          <a:bodyPr/>
          <a:lstStyle/>
          <a:p>
            <a:r>
              <a:rPr lang="en-US" dirty="0">
                <a:latin typeface="Calibri Light" panose="020F0302020204030204" pitchFamily="34" charset="0"/>
                <a:cs typeface="Calibri Light" panose="020F0302020204030204" pitchFamily="34" charset="0"/>
              </a:rPr>
              <a:t>D&amp;A Summary</a:t>
            </a:r>
          </a:p>
        </p:txBody>
      </p:sp>
      <p:sp>
        <p:nvSpPr>
          <p:cNvPr id="3" name="Content Placeholder 2"/>
          <p:cNvSpPr>
            <a:spLocks noGrp="1"/>
          </p:cNvSpPr>
          <p:nvPr>
            <p:ph idx="1"/>
          </p:nvPr>
        </p:nvSpPr>
        <p:spPr>
          <a:xfrm>
            <a:off x="498987" y="1268361"/>
            <a:ext cx="11194025" cy="5333284"/>
          </a:xfrm>
        </p:spPr>
        <p:txBody>
          <a:bodyPr/>
          <a:lstStyle/>
          <a:p>
            <a:r>
              <a:rPr lang="en-US" sz="2400" dirty="0">
                <a:cs typeface="Calibri" panose="020F0502020204030204" pitchFamily="34" charset="0"/>
              </a:rPr>
              <a:t>Concerned with long term change</a:t>
            </a:r>
          </a:p>
          <a:p>
            <a:r>
              <a:rPr lang="en-US" sz="2400" dirty="0">
                <a:cs typeface="Calibri" panose="020F0502020204030204" pitchFamily="34" charset="0"/>
              </a:rPr>
              <a:t>Quantifies how the mean state (or some other statistic) has changed due to forcing</a:t>
            </a:r>
          </a:p>
          <a:p>
            <a:r>
              <a:rPr lang="en-US" sz="2400" dirty="0">
                <a:cs typeface="Calibri" panose="020F0502020204030204" pitchFamily="34" charset="0"/>
              </a:rPr>
              <a:t>Statistically, this is a very small sample problem (there is only one observation on the left-hand side of the equations that describe the analysis approach)</a:t>
            </a:r>
          </a:p>
          <a:p>
            <a:r>
              <a:rPr lang="en-US" sz="2400" dirty="0">
                <a:cs typeface="Calibri" panose="020F0502020204030204" pitchFamily="34" charset="0"/>
              </a:rPr>
              <a:t>Implicitly (or explicitly) assumes that the observation is multivariate Gaussian</a:t>
            </a:r>
          </a:p>
          <a:p>
            <a:r>
              <a:rPr lang="en-US" sz="2400" dirty="0">
                <a:cs typeface="Calibri" panose="020F0502020204030204" pitchFamily="34" charset="0"/>
              </a:rPr>
              <a:t>Results support the IPCC conclusion that there is unequivocal evidence the observed warming is human caused</a:t>
            </a:r>
          </a:p>
          <a:p>
            <a:r>
              <a:rPr lang="en-US" sz="2400" dirty="0">
                <a:cs typeface="Calibri" panose="020F0502020204030204" pitchFamily="34" charset="0"/>
              </a:rPr>
              <a:t>D&amp;A methods used to attribute observed changes to individual forcing factors</a:t>
            </a:r>
          </a:p>
          <a:p>
            <a:r>
              <a:rPr lang="en-US" sz="2400" dirty="0">
                <a:cs typeface="Calibri" panose="020F0502020204030204" pitchFamily="34" charset="0"/>
              </a:rPr>
              <a:t>Have been widely applied to surface temperature, precipitation, atmospheric thermal structure, oceanic thermal structure, atmospheric water vapor content, surface air pressure, extremes, </a:t>
            </a:r>
            <a:r>
              <a:rPr lang="en-US" sz="2400" dirty="0" err="1">
                <a:cs typeface="Calibri" panose="020F0502020204030204" pitchFamily="34" charset="0"/>
              </a:rPr>
              <a:t>etc</a:t>
            </a:r>
            <a:r>
              <a:rPr lang="en-US" sz="2400" dirty="0">
                <a:cs typeface="Calibri" panose="020F0502020204030204" pitchFamily="34" charset="0"/>
              </a:rPr>
              <a:t> …</a:t>
            </a:r>
          </a:p>
        </p:txBody>
      </p:sp>
    </p:spTree>
    <p:extLst>
      <p:ext uri="{BB962C8B-B14F-4D97-AF65-F5344CB8AC3E}">
        <p14:creationId xmlns:p14="http://schemas.microsoft.com/office/powerpoint/2010/main" val="39325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11-252-ca429-yangtze-river.jpg"/>
          <p:cNvPicPr>
            <a:picLocks noGrp="1" noChangeAspect="1"/>
          </p:cNvPicPr>
          <p:nvPr>
            <p:ph idx="1"/>
          </p:nvPr>
        </p:nvPicPr>
        <p:blipFill>
          <a:blip r:embed="rId2">
            <a:extLst>
              <a:ext uri="{28A0092B-C50C-407E-A947-70E740481C1C}">
                <a14:useLocalDpi xmlns:a14="http://schemas.microsoft.com/office/drawing/2010/main" val="0"/>
              </a:ext>
            </a:extLst>
          </a:blip>
          <a:srcRect t="2479" b="2479"/>
          <a:stretch>
            <a:fillRect/>
          </a:stretch>
        </p:blipFill>
        <p:spPr>
          <a:xfrm>
            <a:off x="0" y="-360621"/>
            <a:ext cx="12192000" cy="7758546"/>
          </a:xfrm>
        </p:spPr>
      </p:pic>
      <p:sp>
        <p:nvSpPr>
          <p:cNvPr id="2" name="Title 1"/>
          <p:cNvSpPr>
            <a:spLocks noGrp="1"/>
          </p:cNvSpPr>
          <p:nvPr>
            <p:ph type="title"/>
          </p:nvPr>
        </p:nvSpPr>
        <p:spPr/>
        <p:txBody>
          <a:bodyPr/>
          <a:lstStyle/>
          <a:p>
            <a:r>
              <a:rPr lang="en-US" dirty="0"/>
              <a:t>D&amp;A’s relationship to emergent constraints</a:t>
            </a:r>
          </a:p>
        </p:txBody>
      </p:sp>
      <p:sp>
        <p:nvSpPr>
          <p:cNvPr id="5" name="Text Box 6"/>
          <p:cNvSpPr txBox="1">
            <a:spLocks noChangeArrowheads="1"/>
          </p:cNvSpPr>
          <p:nvPr/>
        </p:nvSpPr>
        <p:spPr bwMode="auto">
          <a:xfrm>
            <a:off x="467097" y="6611780"/>
            <a:ext cx="2747250" cy="246221"/>
          </a:xfrm>
          <a:prstGeom prst="rect">
            <a:avLst/>
          </a:prstGeom>
          <a:noFill/>
          <a:ln w="12700" cap="sq">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1" i="1" u="none" strike="noStrike" kern="1200" cap="none" spc="0" normalizeH="0" baseline="0" noProof="0" dirty="0">
                <a:ln>
                  <a:noFill/>
                </a:ln>
                <a:solidFill>
                  <a:srgbClr val="8B8B8B"/>
                </a:solidFill>
                <a:effectLst/>
                <a:uLnTx/>
                <a:uFillTx/>
                <a:latin typeface="Arial" charset="0"/>
                <a:ea typeface="+mn-ea"/>
                <a:cs typeface="+mn-cs"/>
              </a:rPr>
              <a:t>Photo: F. Zwiers </a:t>
            </a:r>
            <a:r>
              <a:rPr kumimoji="0" lang="en-CA" sz="1000" b="1" i="0" u="none" strike="noStrike" kern="1200" cap="none" spc="0" normalizeH="0" baseline="0" noProof="0" dirty="0">
                <a:ln>
                  <a:noFill/>
                </a:ln>
                <a:solidFill>
                  <a:srgbClr val="8B8B8B"/>
                </a:solidFill>
                <a:effectLst/>
                <a:uLnTx/>
                <a:uFillTx/>
                <a:latin typeface="Arial" charset="0"/>
                <a:ea typeface="+mn-ea"/>
                <a:cs typeface="+mn-cs"/>
              </a:rPr>
              <a:t>(Yangtze River, China)</a:t>
            </a:r>
          </a:p>
        </p:txBody>
      </p:sp>
    </p:spTree>
    <p:extLst>
      <p:ext uri="{BB962C8B-B14F-4D97-AF65-F5344CB8AC3E}">
        <p14:creationId xmlns:p14="http://schemas.microsoft.com/office/powerpoint/2010/main" val="1494780488"/>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35B2AA-2E56-9DE0-8971-1BA74AC7DB7C}"/>
              </a:ext>
            </a:extLst>
          </p:cNvPr>
          <p:cNvGraphicFramePr>
            <a:graphicFrameLocks noGrp="1"/>
          </p:cNvGraphicFramePr>
          <p:nvPr/>
        </p:nvGraphicFramePr>
        <p:xfrm>
          <a:off x="3138616" y="1491456"/>
          <a:ext cx="4769708" cy="1112520"/>
        </p:xfrm>
        <a:graphic>
          <a:graphicData uri="http://schemas.openxmlformats.org/drawingml/2006/table">
            <a:tbl>
              <a:tblPr firstRow="1" bandRow="1">
                <a:tableStyleId>{5C22544A-7EE6-4342-B048-85BDC9FD1C3A}</a:tableStyleId>
              </a:tblPr>
              <a:tblGrid>
                <a:gridCol w="1070919">
                  <a:extLst>
                    <a:ext uri="{9D8B030D-6E8A-4147-A177-3AD203B41FA5}">
                      <a16:colId xmlns:a16="http://schemas.microsoft.com/office/drawing/2014/main" val="3734073208"/>
                    </a:ext>
                  </a:extLst>
                </a:gridCol>
                <a:gridCol w="1894703">
                  <a:extLst>
                    <a:ext uri="{9D8B030D-6E8A-4147-A177-3AD203B41FA5}">
                      <a16:colId xmlns:a16="http://schemas.microsoft.com/office/drawing/2014/main" val="2601621289"/>
                    </a:ext>
                  </a:extLst>
                </a:gridCol>
                <a:gridCol w="1804086">
                  <a:extLst>
                    <a:ext uri="{9D8B030D-6E8A-4147-A177-3AD203B41FA5}">
                      <a16:colId xmlns:a16="http://schemas.microsoft.com/office/drawing/2014/main" val="2831833984"/>
                    </a:ext>
                  </a:extLst>
                </a:gridCol>
              </a:tblGrid>
              <a:tr h="370840">
                <a:tc>
                  <a:txBody>
                    <a:bodyPr/>
                    <a:lstStyle/>
                    <a:p>
                      <a:endParaRPr lang="en-C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Observations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Models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8929728"/>
                  </a:ext>
                </a:extLst>
              </a:tr>
              <a:tr h="370840">
                <a:tc>
                  <a:txBody>
                    <a:bodyPr/>
                    <a:lstStyle/>
                    <a:p>
                      <a:r>
                        <a:rPr lang="en-CA" b="1" dirty="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solidFill>
                            <a:schemeClr val="tx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900261"/>
                  </a:ext>
                </a:extLst>
              </a:tr>
              <a:tr h="370840">
                <a:tc>
                  <a:txBody>
                    <a:bodyPr/>
                    <a:lstStyle/>
                    <a:p>
                      <a:r>
                        <a:rPr lang="en-CA" b="1"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28966146"/>
                  </a:ext>
                </a:extLst>
              </a:tr>
            </a:tbl>
          </a:graphicData>
        </a:graphic>
      </p:graphicFrame>
      <p:sp>
        <p:nvSpPr>
          <p:cNvPr id="7" name="TextBox 6">
            <a:extLst>
              <a:ext uri="{FF2B5EF4-FFF2-40B4-BE49-F238E27FC236}">
                <a16:creationId xmlns:a16="http://schemas.microsoft.com/office/drawing/2014/main" id="{66372501-9ADF-83C5-6F1A-0010DBC5E0B4}"/>
              </a:ext>
            </a:extLst>
          </p:cNvPr>
          <p:cNvSpPr txBox="1"/>
          <p:nvPr/>
        </p:nvSpPr>
        <p:spPr>
          <a:xfrm>
            <a:off x="543697" y="3392488"/>
            <a:ext cx="11104606" cy="2831544"/>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D&amp;A uses the data in the bottom row of this matrix</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The model that is fitted via D&amp;A can be used to produce constrained projections of the future by substituting historical forced responses with future forced responses (sometimes called the</a:t>
            </a:r>
            <a:r>
              <a:rPr kumimoji="0" lang="en-CA" sz="2400" b="0" i="0" u="none" strike="noStrike" kern="1200" cap="none" spc="0" normalizeH="0" noProof="0" dirty="0">
                <a:ln>
                  <a:noFill/>
                </a:ln>
                <a:solidFill>
                  <a:srgbClr val="000000"/>
                </a:solidFill>
                <a:effectLst/>
                <a:uLnTx/>
                <a:uFillTx/>
                <a:latin typeface="Arial" charset="0"/>
                <a:ea typeface="+mn-ea"/>
                <a:cs typeface="+mn-cs"/>
              </a:rPr>
              <a:t> </a:t>
            </a:r>
            <a:r>
              <a:rPr kumimoji="0" lang="en-CA" sz="2400" b="0" i="0" u="none" strike="noStrike" kern="1200" cap="none" spc="0" normalizeH="0" baseline="0" noProof="0" dirty="0">
                <a:ln>
                  <a:noFill/>
                </a:ln>
                <a:solidFill>
                  <a:srgbClr val="000000"/>
                </a:solidFill>
                <a:effectLst/>
                <a:uLnTx/>
                <a:uFillTx/>
                <a:latin typeface="Arial" charset="0"/>
                <a:ea typeface="+mn-ea"/>
                <a:cs typeface="+mn-cs"/>
              </a:rPr>
              <a:t>“ASK” method after Allen, Stott and Kettleborough)</a:t>
            </a:r>
          </a:p>
          <a:p>
            <a:pPr marL="342900" lvl="0" indent="-342900" eaLnBrk="0" fontAlgn="base" hangingPunct="0">
              <a:spcBef>
                <a:spcPct val="0"/>
              </a:spcBef>
              <a:spcAft>
                <a:spcPts val="600"/>
              </a:spcAft>
              <a:buFont typeface="Arial" panose="020B0604020202020204" pitchFamily="34" charset="0"/>
              <a:buChar char="•"/>
              <a:defRPr/>
            </a:pPr>
            <a:r>
              <a:rPr lang="en-CA" sz="2400" dirty="0">
                <a:solidFill>
                  <a:srgbClr val="000000"/>
                </a:solidFill>
                <a:latin typeface="Arial" charset="0"/>
              </a:rPr>
              <a:t>An example is Sun et al (</a:t>
            </a:r>
            <a:r>
              <a:rPr lang="en-CA" sz="2400" dirty="0">
                <a:solidFill>
                  <a:srgbClr val="000000"/>
                </a:solidFill>
                <a:latin typeface="Arial" charset="0"/>
                <a:hlinkClick r:id="rId2"/>
              </a:rPr>
              <a:t>2014</a:t>
            </a:r>
            <a:r>
              <a:rPr lang="en-CA" sz="2400" dirty="0">
                <a:solidFill>
                  <a:srgbClr val="000000"/>
                </a:solidFill>
                <a:latin typeface="Arial" charset="0"/>
              </a:rPr>
              <a:t>), who considered changes in high temperature extremes in China</a:t>
            </a: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63CFDAFF-EB06-016D-31F8-1A30FCBC3FBC}"/>
              </a:ext>
            </a:extLst>
          </p:cNvPr>
          <p:cNvSpPr txBox="1"/>
          <p:nvPr/>
        </p:nvSpPr>
        <p:spPr>
          <a:xfrm>
            <a:off x="6349822" y="2658856"/>
            <a:ext cx="1417376"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Predictor</a:t>
            </a:r>
          </a:p>
        </p:txBody>
      </p:sp>
      <p:sp>
        <p:nvSpPr>
          <p:cNvPr id="9" name="TextBox 8">
            <a:extLst>
              <a:ext uri="{FF2B5EF4-FFF2-40B4-BE49-F238E27FC236}">
                <a16:creationId xmlns:a16="http://schemas.microsoft.com/office/drawing/2014/main" id="{E871D98C-3D83-AF90-DEBD-93FB1FFC0B98}"/>
              </a:ext>
            </a:extLst>
          </p:cNvPr>
          <p:cNvSpPr txBox="1"/>
          <p:nvPr/>
        </p:nvSpPr>
        <p:spPr>
          <a:xfrm>
            <a:off x="4184354" y="2658856"/>
            <a:ext cx="1657826"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Predictand</a:t>
            </a:r>
          </a:p>
        </p:txBody>
      </p:sp>
      <p:cxnSp>
        <p:nvCxnSpPr>
          <p:cNvPr id="10" name="Straight Arrow Connector 9">
            <a:extLst>
              <a:ext uri="{FF2B5EF4-FFF2-40B4-BE49-F238E27FC236}">
                <a16:creationId xmlns:a16="http://schemas.microsoft.com/office/drawing/2014/main" id="{90FC136D-BD36-6A12-0EE5-FAA9BD492C2B}"/>
              </a:ext>
            </a:extLst>
          </p:cNvPr>
          <p:cNvCxnSpPr>
            <a:cxnSpLocks/>
          </p:cNvCxnSpPr>
          <p:nvPr/>
        </p:nvCxnSpPr>
        <p:spPr bwMode="auto">
          <a:xfrm flipH="1">
            <a:off x="4927626" y="2056104"/>
            <a:ext cx="2194841" cy="0"/>
          </a:xfrm>
          <a:prstGeom prst="straightConnector1">
            <a:avLst/>
          </a:prstGeom>
          <a:solidFill>
            <a:schemeClr val="accent1"/>
          </a:solidFill>
          <a:ln w="76200" cap="sq" cmpd="sng" algn="ctr">
            <a:solidFill>
              <a:srgbClr val="FFC000"/>
            </a:solidFill>
            <a:prstDash val="solid"/>
            <a:round/>
            <a:headEnd type="none" w="med" len="med"/>
            <a:tailEnd type="triangle"/>
          </a:ln>
          <a:effectLst/>
        </p:spPr>
      </p:cxnSp>
      <p:cxnSp>
        <p:nvCxnSpPr>
          <p:cNvPr id="3" name="Straight Arrow Connector 2">
            <a:extLst>
              <a:ext uri="{FF2B5EF4-FFF2-40B4-BE49-F238E27FC236}">
                <a16:creationId xmlns:a16="http://schemas.microsoft.com/office/drawing/2014/main" id="{19CDE0DF-2004-373A-EB64-CB2B28E7FF42}"/>
              </a:ext>
            </a:extLst>
          </p:cNvPr>
          <p:cNvCxnSpPr>
            <a:cxnSpLocks/>
          </p:cNvCxnSpPr>
          <p:nvPr/>
        </p:nvCxnSpPr>
        <p:spPr bwMode="auto">
          <a:xfrm flipH="1">
            <a:off x="4927626" y="2410385"/>
            <a:ext cx="2194841" cy="0"/>
          </a:xfrm>
          <a:prstGeom prst="straightConnector1">
            <a:avLst/>
          </a:prstGeom>
          <a:solidFill>
            <a:schemeClr val="accent1"/>
          </a:solidFill>
          <a:ln w="76200" cap="sq"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181430531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dissolve">
                                      <p:cBhvr>
                                        <p:cTn id="13" dur="500"/>
                                        <p:tgtEl>
                                          <p:spTgt spid="7">
                                            <p:txEl>
                                              <p:pRg st="1" end="1"/>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43632" y="4317683"/>
            <a:ext cx="7117492" cy="2400657"/>
          </a:xfrm>
          <a:prstGeom prst="rect">
            <a:avLst/>
          </a:prstGeom>
        </p:spPr>
        <p:txBody>
          <a:bodyPr wrap="square">
            <a:spAutoFit/>
          </a:bodyPr>
          <a:lstStyle/>
          <a:p>
            <a:pPr marL="15875"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Eastern China is densely observed</a:t>
            </a:r>
          </a:p>
          <a:p>
            <a:pPr marL="15875" marR="0" lvl="0" indent="0" algn="l" defTabSz="914400" rtl="0" eaLnBrk="0" fontAlgn="base" latinLnBrk="0" hangingPunct="0">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charset="0"/>
              <a:ea typeface="+mn-ea"/>
              <a:cs typeface="+mn-cs"/>
            </a:endParaRPr>
          </a:p>
          <a:p>
            <a:pPr marL="363538" marR="0" lvl="0" indent="-182563" algn="l" defTabSz="914400" rtl="0" eaLnBrk="0" fontAlgn="base" latinLnBrk="0" hangingPunct="0">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1749 stations (1955 onwards)</a:t>
            </a:r>
          </a:p>
          <a:p>
            <a:pPr marL="363538" marR="0" lvl="0" indent="-182563" algn="l" defTabSz="914400" rtl="0" eaLnBrk="0" fontAlgn="base" latinLnBrk="0" hangingPunct="0">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JJA mean temperature increased 0.82°C over 1955-2013</a:t>
            </a:r>
          </a:p>
          <a:p>
            <a:pPr marL="363538" marR="0" lvl="0" indent="-182563" algn="l" defTabSz="914400" rtl="0" eaLnBrk="0" fontAlgn="base" latinLnBrk="0" hangingPunct="0">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records were broken at more than 45% of stations in JJA 2013</a:t>
            </a:r>
          </a:p>
        </p:txBody>
      </p:sp>
      <p:sp>
        <p:nvSpPr>
          <p:cNvPr id="5" name="矩形 4"/>
          <p:cNvSpPr/>
          <p:nvPr/>
        </p:nvSpPr>
        <p:spPr>
          <a:xfrm>
            <a:off x="1524000" y="110880"/>
            <a:ext cx="9144000"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mn-ea"/>
                <a:cs typeface="+mn-cs"/>
              </a:rPr>
              <a:t>JJA mean temperature in Eastern China</a:t>
            </a:r>
            <a:endParaRPr kumimoji="0" lang="zh-CN" altLang="en-US" sz="28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89" b="16889"/>
          <a:stretch/>
        </p:blipFill>
        <p:spPr bwMode="auto">
          <a:xfrm>
            <a:off x="296562" y="4154103"/>
            <a:ext cx="3645936" cy="3109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400404" y="871306"/>
            <a:ext cx="849067"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1.1°C</a:t>
            </a:r>
          </a:p>
        </p:txBody>
      </p:sp>
      <p:pic>
        <p:nvPicPr>
          <p:cNvPr id="8" name="Picture 7">
            <a:extLst>
              <a:ext uri="{FF2B5EF4-FFF2-40B4-BE49-F238E27FC236}">
                <a16:creationId xmlns:a16="http://schemas.microsoft.com/office/drawing/2014/main" id="{A41EB0BF-6014-8BA8-A08C-DCF2BF57F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918" y="751240"/>
            <a:ext cx="5492000" cy="3285722"/>
          </a:xfrm>
          <a:prstGeom prst="rect">
            <a:avLst/>
          </a:prstGeom>
        </p:spPr>
      </p:pic>
      <p:sp>
        <p:nvSpPr>
          <p:cNvPr id="12" name="TextBox 11"/>
          <p:cNvSpPr txBox="1"/>
          <p:nvPr/>
        </p:nvSpPr>
        <p:spPr>
          <a:xfrm>
            <a:off x="3967543" y="835669"/>
            <a:ext cx="3877985" cy="276999"/>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Updated from Sun et al, Nature Climate Change, </a:t>
            </a:r>
            <a:r>
              <a:rPr kumimoji="0" lang="en-US" sz="12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hlinkClick r:id="rId4"/>
              </a:rPr>
              <a:t>2014</a:t>
            </a:r>
            <a:endParaRPr kumimoji="0" lang="en-US" sz="12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p:txBody>
      </p:sp>
      <p:cxnSp>
        <p:nvCxnSpPr>
          <p:cNvPr id="7" name="Curved Connector 6"/>
          <p:cNvCxnSpPr>
            <a:stCxn id="2" idx="1"/>
          </p:cNvCxnSpPr>
          <p:nvPr/>
        </p:nvCxnSpPr>
        <p:spPr bwMode="auto">
          <a:xfrm rot="10800000" flipV="1">
            <a:off x="8805843" y="1071361"/>
            <a:ext cx="594560" cy="397440"/>
          </a:xfrm>
          <a:prstGeom prst="curvedConnector3">
            <a:avLst>
              <a:gd name="adj1" fmla="val 50000"/>
            </a:avLst>
          </a:prstGeom>
          <a:solidFill>
            <a:schemeClr val="accent1"/>
          </a:solidFill>
          <a:ln w="12700" cap="sq" cmpd="sng" algn="ctr">
            <a:solidFill>
              <a:schemeClr val="tx1"/>
            </a:solidFill>
            <a:prstDash val="solid"/>
            <a:round/>
            <a:headEnd type="none" w="med" len="med"/>
            <a:tailEnd type="arrow"/>
          </a:ln>
          <a:effectLst/>
        </p:spPr>
      </p:cxnSp>
      <p:sp>
        <p:nvSpPr>
          <p:cNvPr id="20" name="TextBox 19"/>
          <p:cNvSpPr txBox="1"/>
          <p:nvPr/>
        </p:nvSpPr>
        <p:spPr>
          <a:xfrm>
            <a:off x="3460673" y="789083"/>
            <a:ext cx="357339" cy="276999"/>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a:t>
            </a:r>
          </a:p>
        </p:txBody>
      </p:sp>
      <p:sp>
        <p:nvSpPr>
          <p:cNvPr id="19" name="TextBox 18"/>
          <p:cNvSpPr txBox="1"/>
          <p:nvPr/>
        </p:nvSpPr>
        <p:spPr>
          <a:xfrm rot="16200000">
            <a:off x="2334351" y="2222464"/>
            <a:ext cx="2609984" cy="307777"/>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Anomaly relative to 1955-1984</a:t>
            </a:r>
          </a:p>
        </p:txBody>
      </p:sp>
      <p:cxnSp>
        <p:nvCxnSpPr>
          <p:cNvPr id="10" name="Straight Connector 9">
            <a:extLst>
              <a:ext uri="{FF2B5EF4-FFF2-40B4-BE49-F238E27FC236}">
                <a16:creationId xmlns:a16="http://schemas.microsoft.com/office/drawing/2014/main" id="{9D376A19-A733-3DD9-453D-E97D432315EB}"/>
              </a:ext>
            </a:extLst>
          </p:cNvPr>
          <p:cNvCxnSpPr>
            <a:cxnSpLocks/>
          </p:cNvCxnSpPr>
          <p:nvPr/>
        </p:nvCxnSpPr>
        <p:spPr bwMode="auto">
          <a:xfrm>
            <a:off x="8077504" y="789083"/>
            <a:ext cx="0" cy="2950895"/>
          </a:xfrm>
          <a:prstGeom prst="line">
            <a:avLst/>
          </a:prstGeom>
          <a:solidFill>
            <a:schemeClr val="accent1"/>
          </a:solidFill>
          <a:ln w="28575" cap="sq" cmpd="sng" algn="ctr">
            <a:solidFill>
              <a:srgbClr val="FFC000"/>
            </a:solidFill>
            <a:prstDash val="dash"/>
            <a:round/>
            <a:headEnd type="none" w="med" len="med"/>
            <a:tailEnd type="none" w="med" len="med"/>
          </a:ln>
          <a:effectLst/>
        </p:spPr>
      </p:cxnSp>
      <p:sp>
        <p:nvSpPr>
          <p:cNvPr id="18" name="TextBox 17">
            <a:extLst>
              <a:ext uri="{FF2B5EF4-FFF2-40B4-BE49-F238E27FC236}">
                <a16:creationId xmlns:a16="http://schemas.microsoft.com/office/drawing/2014/main" id="{9A490BFA-0DA2-728B-B66A-E39647EA02EB}"/>
              </a:ext>
            </a:extLst>
          </p:cNvPr>
          <p:cNvSpPr txBox="1"/>
          <p:nvPr/>
        </p:nvSpPr>
        <p:spPr>
          <a:xfrm>
            <a:off x="9110917" y="1614616"/>
            <a:ext cx="2891613"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2018, 2022 and 2023 are warmer than 2013 </a:t>
            </a:r>
          </a:p>
        </p:txBody>
      </p:sp>
    </p:spTree>
    <p:extLst>
      <p:ext uri="{BB962C8B-B14F-4D97-AF65-F5344CB8AC3E}">
        <p14:creationId xmlns:p14="http://schemas.microsoft.com/office/powerpoint/2010/main" val="2067485059"/>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905000" y="4290209"/>
            <a:ext cx="8382000" cy="1840320"/>
          </a:xfrm>
        </p:spPr>
        <p:txBody>
          <a:bodyPr/>
          <a:lstStyle/>
          <a:p>
            <a:r>
              <a:rPr lang="en-CA" sz="2400" dirty="0"/>
              <a:t>ALL forcing </a:t>
            </a:r>
            <a:r>
              <a:rPr lang="en-CA" sz="2400" dirty="0">
                <a:sym typeface="Wingdings"/>
              </a:rPr>
              <a:t> </a:t>
            </a:r>
            <a:r>
              <a:rPr lang="en-CA" sz="2400" dirty="0"/>
              <a:t>0.82°C (0.57°C, 1.07°C) </a:t>
            </a:r>
          </a:p>
          <a:p>
            <a:r>
              <a:rPr lang="en-CA" sz="2400" dirty="0"/>
              <a:t>NAT forcing </a:t>
            </a:r>
            <a:r>
              <a:rPr lang="en-CA" sz="2400" dirty="0">
                <a:sym typeface="Wingdings"/>
              </a:rPr>
              <a:t> </a:t>
            </a:r>
            <a:r>
              <a:rPr lang="en-CA" sz="2400" dirty="0"/>
              <a:t>0.03°C (-0.00°C, 0.07°C) </a:t>
            </a:r>
          </a:p>
          <a:p>
            <a:r>
              <a:rPr lang="en-CA" sz="2400" dirty="0"/>
              <a:t>Urban warming may be responsible for part of the warming attributed to “ALL” </a:t>
            </a:r>
            <a:r>
              <a:rPr lang="en-CA" sz="2400" dirty="0">
                <a:sym typeface="Wingdings"/>
              </a:rPr>
              <a:t> </a:t>
            </a:r>
            <a:r>
              <a:rPr lang="en-CA" sz="2400" dirty="0"/>
              <a:t>0.21°C (0.16°C, 0.26°C)</a:t>
            </a:r>
          </a:p>
          <a:p>
            <a:endParaRPr lang="en-CA" dirty="0"/>
          </a:p>
          <a:p>
            <a:endParaRPr lang="en-CA" dirty="0">
              <a:solidFill>
                <a:srgbClr val="000000"/>
              </a:solidFill>
            </a:endParaRPr>
          </a:p>
          <a:p>
            <a:endParaRPr lang="en-CA" dirty="0"/>
          </a:p>
        </p:txBody>
      </p:sp>
      <p:sp>
        <p:nvSpPr>
          <p:cNvPr id="4" name="Title 6"/>
          <p:cNvSpPr txBox="1">
            <a:spLocks noGrp="1"/>
          </p:cNvSpPr>
          <p:nvPr>
            <p:ph type="title"/>
          </p:nvPr>
        </p:nvSpPr>
        <p:spPr bwMode="auto">
          <a:xfrm>
            <a:off x="1524000" y="0"/>
            <a:ext cx="9045190" cy="1381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indent="0" algn="ctr" eaLnBrk="1" hangingPunct="1">
              <a:defRPr/>
            </a:pPr>
            <a:r>
              <a:rPr lang="en-CA" dirty="0"/>
              <a:t>Detection and attribution results for change JJA climate over 1955-2012</a:t>
            </a:r>
            <a:endParaRPr lang="en-CA" b="1" dirty="0">
              <a:solidFill>
                <a:srgbClr val="00664D"/>
              </a:solidFill>
              <a:latin typeface="+mj-lt"/>
              <a:cs typeface="+mj-cs"/>
            </a:endParaRPr>
          </a:p>
        </p:txBody>
      </p:sp>
      <p:pic>
        <p:nvPicPr>
          <p:cNvPr id="2" name="Picture 1"/>
          <p:cNvPicPr>
            <a:picLocks noChangeAspect="1"/>
          </p:cNvPicPr>
          <p:nvPr/>
        </p:nvPicPr>
        <p:blipFill>
          <a:blip r:embed="rId3"/>
          <a:stretch>
            <a:fillRect/>
          </a:stretch>
        </p:blipFill>
        <p:spPr>
          <a:xfrm>
            <a:off x="1975952" y="1381912"/>
            <a:ext cx="8311048" cy="2748008"/>
          </a:xfrm>
          <a:prstGeom prst="rect">
            <a:avLst/>
          </a:prstGeom>
        </p:spPr>
      </p:pic>
      <p:sp>
        <p:nvSpPr>
          <p:cNvPr id="5" name="TextBox 4"/>
          <p:cNvSpPr txBox="1"/>
          <p:nvPr/>
        </p:nvSpPr>
        <p:spPr>
          <a:xfrm>
            <a:off x="6333862" y="1703477"/>
            <a:ext cx="2913553" cy="276999"/>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Sun et al, Nature Climate Change, </a:t>
            </a:r>
            <a:r>
              <a:rPr kumimoji="0" lang="en-US" sz="12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hlinkClick r:id="rId4"/>
              </a:rPr>
              <a:t>2014</a:t>
            </a:r>
            <a:endParaRPr kumimoji="0" lang="en-US" sz="12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p:txBody>
      </p:sp>
    </p:spTree>
    <p:extLst>
      <p:ext uri="{BB962C8B-B14F-4D97-AF65-F5344CB8AC3E}">
        <p14:creationId xmlns:p14="http://schemas.microsoft.com/office/powerpoint/2010/main" val="181642357"/>
      </p:ext>
    </p:extLst>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88610" y="-5801"/>
            <a:ext cx="7338753" cy="685800"/>
          </a:xfrm>
          <a:prstGeom prst="rect">
            <a:avLst/>
          </a:prstGeom>
        </p:spPr>
        <p:txBody>
          <a:bodyPr/>
          <a:lstStyle>
            <a:lvl1pPr marL="363538" indent="-90488" algn="l" rtl="0" eaLnBrk="0" fontAlgn="base" hangingPunct="0">
              <a:spcBef>
                <a:spcPct val="0"/>
              </a:spcBef>
              <a:spcAft>
                <a:spcPct val="0"/>
              </a:spcAft>
              <a:defRPr sz="4000" b="0">
                <a:solidFill>
                  <a:srgbClr val="000000"/>
                </a:solidFill>
                <a:latin typeface="Calibri"/>
                <a:ea typeface="+mj-ea"/>
                <a:cs typeface="Calibri"/>
              </a:defRPr>
            </a:lvl1pPr>
            <a:lvl2pPr marL="363538" indent="-363538" algn="l" rtl="0" eaLnBrk="0" fontAlgn="base" hangingPunct="0">
              <a:spcBef>
                <a:spcPct val="0"/>
              </a:spcBef>
              <a:spcAft>
                <a:spcPct val="0"/>
              </a:spcAft>
              <a:defRPr sz="4000" b="1">
                <a:solidFill>
                  <a:srgbClr val="00664D"/>
                </a:solidFill>
                <a:latin typeface="Arial" charset="0"/>
              </a:defRPr>
            </a:lvl2pPr>
            <a:lvl3pPr marL="363538" indent="-363538" algn="l" rtl="0" eaLnBrk="0" fontAlgn="base" hangingPunct="0">
              <a:spcBef>
                <a:spcPct val="0"/>
              </a:spcBef>
              <a:spcAft>
                <a:spcPct val="0"/>
              </a:spcAft>
              <a:defRPr sz="4000" b="1">
                <a:solidFill>
                  <a:srgbClr val="00664D"/>
                </a:solidFill>
                <a:latin typeface="Arial" charset="0"/>
              </a:defRPr>
            </a:lvl3pPr>
            <a:lvl4pPr marL="363538" indent="-363538" algn="l" rtl="0" eaLnBrk="0" fontAlgn="base" hangingPunct="0">
              <a:spcBef>
                <a:spcPct val="0"/>
              </a:spcBef>
              <a:spcAft>
                <a:spcPct val="0"/>
              </a:spcAft>
              <a:defRPr sz="4000" b="1">
                <a:solidFill>
                  <a:srgbClr val="00664D"/>
                </a:solidFill>
                <a:latin typeface="Arial" charset="0"/>
              </a:defRPr>
            </a:lvl4pPr>
            <a:lvl5pPr marL="363538" indent="-363538" algn="l" rtl="0" eaLnBrk="0" fontAlgn="base" hangingPunct="0">
              <a:spcBef>
                <a:spcPct val="0"/>
              </a:spcBef>
              <a:spcAft>
                <a:spcPct val="0"/>
              </a:spcAft>
              <a:defRPr sz="4000" b="1">
                <a:solidFill>
                  <a:srgbClr val="00664D"/>
                </a:solidFill>
                <a:latin typeface="Arial" charset="0"/>
              </a:defRPr>
            </a:lvl5pPr>
            <a:lvl6pPr marL="457200" algn="l" rtl="0" fontAlgn="base">
              <a:spcBef>
                <a:spcPct val="0"/>
              </a:spcBef>
              <a:spcAft>
                <a:spcPct val="0"/>
              </a:spcAft>
              <a:defRPr sz="3200" b="1">
                <a:solidFill>
                  <a:schemeClr val="accent2"/>
                </a:solidFill>
                <a:latin typeface="Arial" charset="0"/>
              </a:defRPr>
            </a:lvl6pPr>
            <a:lvl7pPr marL="914400" algn="l" rtl="0" fontAlgn="base">
              <a:spcBef>
                <a:spcPct val="0"/>
              </a:spcBef>
              <a:spcAft>
                <a:spcPct val="0"/>
              </a:spcAft>
              <a:defRPr sz="3200" b="1">
                <a:solidFill>
                  <a:schemeClr val="accent2"/>
                </a:solidFill>
                <a:latin typeface="Arial" charset="0"/>
              </a:defRPr>
            </a:lvl7pPr>
            <a:lvl8pPr marL="1371600" algn="l" rtl="0" fontAlgn="base">
              <a:spcBef>
                <a:spcPct val="0"/>
              </a:spcBef>
              <a:spcAft>
                <a:spcPct val="0"/>
              </a:spcAft>
              <a:defRPr sz="3200" b="1">
                <a:solidFill>
                  <a:schemeClr val="accent2"/>
                </a:solidFill>
                <a:latin typeface="Arial" charset="0"/>
              </a:defRPr>
            </a:lvl8pPr>
            <a:lvl9pPr marL="1828800" algn="l" rtl="0" fontAlgn="base">
              <a:spcBef>
                <a:spcPct val="0"/>
              </a:spcBef>
              <a:spcAft>
                <a:spcPct val="0"/>
              </a:spcAft>
              <a:defRPr sz="3200" b="1">
                <a:solidFill>
                  <a:schemeClr val="accent2"/>
                </a:solidFill>
                <a:latin typeface="Arial" charset="0"/>
              </a:defRPr>
            </a:lvl9pPr>
          </a:lstStyle>
          <a:p>
            <a:pPr marL="363538" marR="0" lvl="0" indent="-90488" algn="l" defTabSz="914400" rtl="0" eaLnBrk="0" fontAlgn="base" latinLnBrk="0" hangingPunct="0">
              <a:lnSpc>
                <a:spcPct val="100000"/>
              </a:lnSpc>
              <a:spcBef>
                <a:spcPct val="0"/>
              </a:spcBef>
              <a:spcAft>
                <a:spcPct val="0"/>
              </a:spcAft>
              <a:buClrTx/>
              <a:buSzTx/>
              <a:buFontTx/>
              <a:buNone/>
              <a:tabLst/>
              <a:defRPr/>
            </a:pPr>
            <a:r>
              <a:rPr kumimoji="0" lang="en-CA" sz="4000" b="0" i="0" u="none" strike="noStrike" kern="1200" cap="none" spc="0" normalizeH="0" baseline="0" noProof="0" dirty="0">
                <a:ln>
                  <a:noFill/>
                </a:ln>
                <a:solidFill>
                  <a:srgbClr val="000000"/>
                </a:solidFill>
                <a:effectLst/>
                <a:uLnTx/>
                <a:uFillTx/>
                <a:latin typeface="Calibri"/>
                <a:ea typeface="+mj-ea"/>
                <a:cs typeface="Calibri"/>
              </a:rPr>
              <a:t> Projected event frequency</a:t>
            </a:r>
          </a:p>
        </p:txBody>
      </p:sp>
      <p:grpSp>
        <p:nvGrpSpPr>
          <p:cNvPr id="32" name="Group 31"/>
          <p:cNvGrpSpPr/>
          <p:nvPr/>
        </p:nvGrpSpPr>
        <p:grpSpPr>
          <a:xfrm>
            <a:off x="2541317" y="828835"/>
            <a:ext cx="7886046" cy="5980252"/>
            <a:chOff x="977213" y="601579"/>
            <a:chExt cx="7886046" cy="5980252"/>
          </a:xfrm>
        </p:grpSpPr>
        <p:pic>
          <p:nvPicPr>
            <p:cNvPr id="4" name="Picture 3"/>
            <p:cNvPicPr>
              <a:picLocks noChangeAspect="1"/>
            </p:cNvPicPr>
            <p:nvPr/>
          </p:nvPicPr>
          <p:blipFill>
            <a:blip r:embed="rId3"/>
            <a:stretch>
              <a:fillRect/>
            </a:stretch>
          </p:blipFill>
          <p:spPr>
            <a:xfrm>
              <a:off x="977213" y="601579"/>
              <a:ext cx="7886046" cy="5980252"/>
            </a:xfrm>
            <a:prstGeom prst="rect">
              <a:avLst/>
            </a:prstGeom>
          </p:spPr>
        </p:pic>
        <p:grpSp>
          <p:nvGrpSpPr>
            <p:cNvPr id="11" name="Group 10"/>
            <p:cNvGrpSpPr/>
            <p:nvPr/>
          </p:nvGrpSpPr>
          <p:grpSpPr>
            <a:xfrm>
              <a:off x="1911684" y="1052535"/>
              <a:ext cx="2072318" cy="461665"/>
              <a:chOff x="1911684" y="1052535"/>
              <a:chExt cx="2072318" cy="461665"/>
            </a:xfrm>
          </p:grpSpPr>
          <p:cxnSp>
            <p:nvCxnSpPr>
              <p:cNvPr id="6" name="Straight Connector 5"/>
              <p:cNvCxnSpPr/>
              <p:nvPr/>
            </p:nvCxnSpPr>
            <p:spPr bwMode="auto">
              <a:xfrm>
                <a:off x="1911684" y="1283367"/>
                <a:ext cx="695158" cy="0"/>
              </a:xfrm>
              <a:prstGeom prst="line">
                <a:avLst/>
              </a:prstGeom>
              <a:solidFill>
                <a:schemeClr val="accent1"/>
              </a:solidFill>
              <a:ln w="38100" cap="sq" cmpd="sng" algn="ctr">
                <a:solidFill>
                  <a:srgbClr val="FF0000"/>
                </a:solidFill>
                <a:prstDash val="solid"/>
                <a:round/>
                <a:headEnd type="none" w="med" len="med"/>
                <a:tailEnd type="none" w="med" len="med"/>
              </a:ln>
              <a:effectLst/>
            </p:spPr>
          </p:cxnSp>
          <p:sp>
            <p:nvSpPr>
              <p:cNvPr id="10" name="TextBox 9"/>
              <p:cNvSpPr txBox="1"/>
              <p:nvPr/>
            </p:nvSpPr>
            <p:spPr>
              <a:xfrm>
                <a:off x="2721667" y="1052535"/>
                <a:ext cx="1262335"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RCP4.5</a:t>
                </a:r>
              </a:p>
            </p:txBody>
          </p:sp>
        </p:grpSp>
        <p:grpSp>
          <p:nvGrpSpPr>
            <p:cNvPr id="12" name="Group 11"/>
            <p:cNvGrpSpPr/>
            <p:nvPr/>
          </p:nvGrpSpPr>
          <p:grpSpPr>
            <a:xfrm>
              <a:off x="1911684" y="1415261"/>
              <a:ext cx="2072318" cy="461665"/>
              <a:chOff x="1911684" y="1052535"/>
              <a:chExt cx="2072318" cy="461665"/>
            </a:xfrm>
          </p:grpSpPr>
          <p:cxnSp>
            <p:nvCxnSpPr>
              <p:cNvPr id="13" name="Straight Connector 12"/>
              <p:cNvCxnSpPr/>
              <p:nvPr/>
            </p:nvCxnSpPr>
            <p:spPr bwMode="auto">
              <a:xfrm>
                <a:off x="1911684" y="1283367"/>
                <a:ext cx="695158" cy="0"/>
              </a:xfrm>
              <a:prstGeom prst="line">
                <a:avLst/>
              </a:prstGeom>
              <a:solidFill>
                <a:schemeClr val="accent1"/>
              </a:solidFill>
              <a:ln w="38100" cap="sq" cmpd="sng" algn="ctr">
                <a:solidFill>
                  <a:srgbClr val="008000"/>
                </a:solidFill>
                <a:prstDash val="solid"/>
                <a:round/>
                <a:headEnd type="none" w="med" len="med"/>
                <a:tailEnd type="none" w="med" len="med"/>
              </a:ln>
              <a:effectLst/>
            </p:spPr>
          </p:cxnSp>
          <p:sp>
            <p:nvSpPr>
              <p:cNvPr id="14" name="TextBox 13"/>
              <p:cNvSpPr txBox="1"/>
              <p:nvPr/>
            </p:nvSpPr>
            <p:spPr>
              <a:xfrm>
                <a:off x="2721667" y="1052535"/>
                <a:ext cx="1262335" cy="461665"/>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Arial" charset="0"/>
                    <a:ea typeface="+mn-ea"/>
                    <a:cs typeface="+mn-cs"/>
                  </a:rPr>
                  <a:t>RCP8.5</a:t>
                </a:r>
              </a:p>
            </p:txBody>
          </p:sp>
        </p:grpSp>
        <p:grpSp>
          <p:nvGrpSpPr>
            <p:cNvPr id="16" name="Group 15"/>
            <p:cNvGrpSpPr/>
            <p:nvPr/>
          </p:nvGrpSpPr>
          <p:grpSpPr>
            <a:xfrm>
              <a:off x="1911684" y="3029246"/>
              <a:ext cx="2534283" cy="461665"/>
              <a:chOff x="1911684" y="2032861"/>
              <a:chExt cx="2534283" cy="461665"/>
            </a:xfrm>
          </p:grpSpPr>
          <p:cxnSp>
            <p:nvCxnSpPr>
              <p:cNvPr id="8" name="Straight Connector 7"/>
              <p:cNvCxnSpPr/>
              <p:nvPr/>
            </p:nvCxnSpPr>
            <p:spPr bwMode="auto">
              <a:xfrm>
                <a:off x="1911684" y="2376896"/>
                <a:ext cx="695158" cy="0"/>
              </a:xfrm>
              <a:prstGeom prst="line">
                <a:avLst/>
              </a:prstGeom>
              <a:solidFill>
                <a:schemeClr val="accent1"/>
              </a:solidFill>
              <a:ln w="38100" cap="sq" cmpd="sng" algn="ctr">
                <a:solidFill>
                  <a:srgbClr val="008000"/>
                </a:solidFill>
                <a:prstDash val="dash"/>
                <a:round/>
                <a:headEnd type="none" w="med" len="med"/>
                <a:tailEnd type="none" w="med" len="med"/>
              </a:ln>
              <a:effectLst/>
            </p:spPr>
          </p:cxnSp>
          <p:cxnSp>
            <p:nvCxnSpPr>
              <p:cNvPr id="9" name="Straight Connector 8"/>
              <p:cNvCxnSpPr/>
              <p:nvPr/>
            </p:nvCxnSpPr>
            <p:spPr bwMode="auto">
              <a:xfrm>
                <a:off x="1911684" y="2171022"/>
                <a:ext cx="695158" cy="0"/>
              </a:xfrm>
              <a:prstGeom prst="line">
                <a:avLst/>
              </a:prstGeom>
              <a:solidFill>
                <a:schemeClr val="accent1"/>
              </a:solidFill>
              <a:ln w="38100" cap="sq" cmpd="sng" algn="ctr">
                <a:solidFill>
                  <a:srgbClr val="FF0000"/>
                </a:solidFill>
                <a:prstDash val="dash"/>
                <a:round/>
                <a:headEnd type="none" w="med" len="med"/>
                <a:tailEnd type="none" w="med" len="med"/>
              </a:ln>
              <a:effectLst/>
            </p:spPr>
          </p:cxnSp>
          <p:sp>
            <p:nvSpPr>
              <p:cNvPr id="15" name="TextBox 14"/>
              <p:cNvSpPr txBox="1"/>
              <p:nvPr/>
            </p:nvSpPr>
            <p:spPr>
              <a:xfrm>
                <a:off x="2721667" y="2032861"/>
                <a:ext cx="172430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Mean temp</a:t>
                </a:r>
              </a:p>
            </p:txBody>
          </p:sp>
        </p:grpSp>
        <p:grpSp>
          <p:nvGrpSpPr>
            <p:cNvPr id="24" name="Group 23"/>
            <p:cNvGrpSpPr/>
            <p:nvPr/>
          </p:nvGrpSpPr>
          <p:grpSpPr>
            <a:xfrm>
              <a:off x="1911684" y="2425911"/>
              <a:ext cx="2467487" cy="614065"/>
              <a:chOff x="1911684" y="2425911"/>
              <a:chExt cx="2467487" cy="614065"/>
            </a:xfrm>
          </p:grpSpPr>
          <p:sp>
            <p:nvSpPr>
              <p:cNvPr id="20" name="TextBox 19"/>
              <p:cNvSpPr txBox="1"/>
              <p:nvPr/>
            </p:nvSpPr>
            <p:spPr>
              <a:xfrm>
                <a:off x="2740381" y="2482005"/>
                <a:ext cx="163879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Frequency</a:t>
                </a:r>
              </a:p>
            </p:txBody>
          </p:sp>
          <p:grpSp>
            <p:nvGrpSpPr>
              <p:cNvPr id="23" name="Group 22"/>
              <p:cNvGrpSpPr/>
              <p:nvPr/>
            </p:nvGrpSpPr>
            <p:grpSpPr>
              <a:xfrm>
                <a:off x="1911684" y="2425911"/>
                <a:ext cx="782050" cy="614065"/>
                <a:chOff x="1911684" y="2425911"/>
                <a:chExt cx="782050" cy="614065"/>
              </a:xfrm>
            </p:grpSpPr>
            <p:sp>
              <p:nvSpPr>
                <p:cNvPr id="21" name="TextBox 20"/>
                <p:cNvSpPr txBox="1"/>
                <p:nvPr/>
              </p:nvSpPr>
              <p:spPr>
                <a:xfrm>
                  <a:off x="1911684" y="2425911"/>
                  <a:ext cx="629650"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 +</a:t>
                  </a:r>
                </a:p>
              </p:txBody>
            </p:sp>
            <p:sp>
              <p:nvSpPr>
                <p:cNvPr id="22" name="TextBox 21"/>
                <p:cNvSpPr txBox="1"/>
                <p:nvPr/>
              </p:nvSpPr>
              <p:spPr>
                <a:xfrm>
                  <a:off x="2064084" y="2578311"/>
                  <a:ext cx="629650"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Arial" charset="0"/>
                      <a:ea typeface="+mn-ea"/>
                      <a:cs typeface="+mn-cs"/>
                    </a:rPr>
                    <a:t>× ×</a:t>
                  </a:r>
                </a:p>
              </p:txBody>
            </p:sp>
          </p:grpSp>
        </p:grpSp>
        <p:cxnSp>
          <p:nvCxnSpPr>
            <p:cNvPr id="29" name="Straight Arrow Connector 28"/>
            <p:cNvCxnSpPr/>
            <p:nvPr/>
          </p:nvCxnSpPr>
          <p:spPr bwMode="auto">
            <a:xfrm flipH="1">
              <a:off x="4090946" y="4471277"/>
              <a:ext cx="694945" cy="0"/>
            </a:xfrm>
            <a:prstGeom prst="straightConnector1">
              <a:avLst/>
            </a:prstGeom>
            <a:solidFill>
              <a:schemeClr val="accent1"/>
            </a:solidFill>
            <a:ln w="38100" cap="sq" cmpd="sng" algn="ctr">
              <a:solidFill>
                <a:schemeClr val="tx1"/>
              </a:solidFill>
              <a:prstDash val="solid"/>
              <a:round/>
              <a:headEnd type="triangle" w="med" len="med"/>
              <a:tailEnd type="none"/>
            </a:ln>
            <a:effectLst/>
          </p:spPr>
        </p:cxnSp>
        <p:sp>
          <p:nvSpPr>
            <p:cNvPr id="31" name="TextBox 30"/>
            <p:cNvSpPr txBox="1"/>
            <p:nvPr/>
          </p:nvSpPr>
          <p:spPr>
            <a:xfrm>
              <a:off x="2338285" y="4173604"/>
              <a:ext cx="1762021"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23%, 4.3-yr</a:t>
              </a:r>
            </a:p>
          </p:txBody>
        </p:sp>
      </p:grpSp>
      <p:cxnSp>
        <p:nvCxnSpPr>
          <p:cNvPr id="5" name="Straight Connector 4">
            <a:extLst>
              <a:ext uri="{FF2B5EF4-FFF2-40B4-BE49-F238E27FC236}">
                <a16:creationId xmlns:a16="http://schemas.microsoft.com/office/drawing/2014/main" id="{08CAEF83-EFF7-580E-EEC0-DAF5F01AF7B5}"/>
              </a:ext>
            </a:extLst>
          </p:cNvPr>
          <p:cNvCxnSpPr>
            <a:cxnSpLocks/>
          </p:cNvCxnSpPr>
          <p:nvPr/>
        </p:nvCxnSpPr>
        <p:spPr bwMode="auto">
          <a:xfrm flipV="1">
            <a:off x="7025482" y="3267232"/>
            <a:ext cx="0" cy="2794426"/>
          </a:xfrm>
          <a:prstGeom prst="line">
            <a:avLst/>
          </a:prstGeom>
          <a:solidFill>
            <a:schemeClr val="accent1"/>
          </a:solidFill>
          <a:ln w="76200" cap="sq" cmpd="sng" algn="ctr">
            <a:solidFill>
              <a:srgbClr val="FFC000"/>
            </a:solidFill>
            <a:prstDash val="dash"/>
            <a:round/>
            <a:headEnd type="none" w="med" len="med"/>
            <a:tailEnd type="arrow" w="med" len="med"/>
          </a:ln>
          <a:effectLst/>
        </p:spPr>
      </p:cxnSp>
      <p:cxnSp>
        <p:nvCxnSpPr>
          <p:cNvPr id="19" name="Straight Connector 18">
            <a:extLst>
              <a:ext uri="{FF2B5EF4-FFF2-40B4-BE49-F238E27FC236}">
                <a16:creationId xmlns:a16="http://schemas.microsoft.com/office/drawing/2014/main" id="{E94B96F6-E99E-4B09-4188-FDCF8A2D8BB2}"/>
              </a:ext>
            </a:extLst>
          </p:cNvPr>
          <p:cNvCxnSpPr>
            <a:cxnSpLocks/>
          </p:cNvCxnSpPr>
          <p:nvPr/>
        </p:nvCxnSpPr>
        <p:spPr bwMode="auto">
          <a:xfrm flipH="1">
            <a:off x="3313471" y="3316392"/>
            <a:ext cx="3667765" cy="0"/>
          </a:xfrm>
          <a:prstGeom prst="line">
            <a:avLst/>
          </a:prstGeom>
          <a:solidFill>
            <a:schemeClr val="accent1"/>
          </a:solidFill>
          <a:ln w="76200" cap="sq" cmpd="sng" algn="ctr">
            <a:solidFill>
              <a:srgbClr val="FFC000"/>
            </a:solidFill>
            <a:prstDash val="dash"/>
            <a:round/>
            <a:headEnd type="none" w="med" len="med"/>
            <a:tailEnd type="arrow" w="med" len="med"/>
          </a:ln>
          <a:effectLst/>
        </p:spPr>
      </p:cxnSp>
      <p:sp>
        <p:nvSpPr>
          <p:cNvPr id="7" name="Cloud 6">
            <a:extLst>
              <a:ext uri="{FF2B5EF4-FFF2-40B4-BE49-F238E27FC236}">
                <a16:creationId xmlns:a16="http://schemas.microsoft.com/office/drawing/2014/main" id="{C2DEBACC-E15B-E7B0-6831-91DBA5AA313B}"/>
              </a:ext>
            </a:extLst>
          </p:cNvPr>
          <p:cNvSpPr/>
          <p:nvPr/>
        </p:nvSpPr>
        <p:spPr bwMode="auto">
          <a:xfrm>
            <a:off x="7274014" y="4280141"/>
            <a:ext cx="2644344" cy="1502821"/>
          </a:xfrm>
          <a:prstGeom prst="cloud">
            <a:avLst/>
          </a:prstGeom>
          <a:solidFill>
            <a:srgbClr val="FFC000"/>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Expected 3-5 events during 2014-2023</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268196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1+#ppt_w/2"/>
                                          </p:val>
                                        </p:tav>
                                        <p:tav tm="100000">
                                          <p:val>
                                            <p:strVal val="#ppt_x"/>
                                          </p:val>
                                        </p:tav>
                                      </p:tavLst>
                                    </p:anim>
                                    <p:anim calcmode="lin" valueType="num">
                                      <p:cBhvr additive="base">
                                        <p:cTn id="1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35B2AA-2E56-9DE0-8971-1BA74AC7DB7C}"/>
              </a:ext>
            </a:extLst>
          </p:cNvPr>
          <p:cNvGraphicFramePr>
            <a:graphicFrameLocks noGrp="1"/>
          </p:cNvGraphicFramePr>
          <p:nvPr/>
        </p:nvGraphicFramePr>
        <p:xfrm>
          <a:off x="3146854" y="1366285"/>
          <a:ext cx="4769708" cy="1112520"/>
        </p:xfrm>
        <a:graphic>
          <a:graphicData uri="http://schemas.openxmlformats.org/drawingml/2006/table">
            <a:tbl>
              <a:tblPr firstRow="1" bandRow="1">
                <a:tableStyleId>{5C22544A-7EE6-4342-B048-85BDC9FD1C3A}</a:tableStyleId>
              </a:tblPr>
              <a:tblGrid>
                <a:gridCol w="1070919">
                  <a:extLst>
                    <a:ext uri="{9D8B030D-6E8A-4147-A177-3AD203B41FA5}">
                      <a16:colId xmlns:a16="http://schemas.microsoft.com/office/drawing/2014/main" val="3734073208"/>
                    </a:ext>
                  </a:extLst>
                </a:gridCol>
                <a:gridCol w="1894703">
                  <a:extLst>
                    <a:ext uri="{9D8B030D-6E8A-4147-A177-3AD203B41FA5}">
                      <a16:colId xmlns:a16="http://schemas.microsoft.com/office/drawing/2014/main" val="2601621289"/>
                    </a:ext>
                  </a:extLst>
                </a:gridCol>
                <a:gridCol w="1804086">
                  <a:extLst>
                    <a:ext uri="{9D8B030D-6E8A-4147-A177-3AD203B41FA5}">
                      <a16:colId xmlns:a16="http://schemas.microsoft.com/office/drawing/2014/main" val="2831833984"/>
                    </a:ext>
                  </a:extLst>
                </a:gridCol>
              </a:tblGrid>
              <a:tr h="370840">
                <a:tc>
                  <a:txBody>
                    <a:bodyPr/>
                    <a:lstStyle/>
                    <a:p>
                      <a:endParaRPr lang="en-C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Observations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Models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38929728"/>
                  </a:ext>
                </a:extLst>
              </a:tr>
              <a:tr h="370840">
                <a:tc>
                  <a:txBody>
                    <a:bodyPr/>
                    <a:lstStyle/>
                    <a:p>
                      <a:r>
                        <a:rPr lang="en-CA" b="1" dirty="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solidFill>
                            <a:schemeClr val="tx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88900261"/>
                  </a:ext>
                </a:extLst>
              </a:tr>
              <a:tr h="370840">
                <a:tc>
                  <a:txBody>
                    <a:bodyPr/>
                    <a:lstStyle/>
                    <a:p>
                      <a:r>
                        <a:rPr lang="en-CA" b="1"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28966146"/>
                  </a:ext>
                </a:extLst>
              </a:tr>
            </a:tbl>
          </a:graphicData>
        </a:graphic>
      </p:graphicFrame>
      <p:sp>
        <p:nvSpPr>
          <p:cNvPr id="7" name="TextBox 6">
            <a:extLst>
              <a:ext uri="{FF2B5EF4-FFF2-40B4-BE49-F238E27FC236}">
                <a16:creationId xmlns:a16="http://schemas.microsoft.com/office/drawing/2014/main" id="{66372501-9ADF-83C5-6F1A-0010DBC5E0B4}"/>
              </a:ext>
            </a:extLst>
          </p:cNvPr>
          <p:cNvSpPr txBox="1"/>
          <p:nvPr/>
        </p:nvSpPr>
        <p:spPr>
          <a:xfrm>
            <a:off x="543697" y="2966793"/>
            <a:ext cx="11104606" cy="246221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Emergent constraints, as first conceived, used a regression model to describe a relationship between the past and future as simulated by climate models</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The observed historical change is then substituted for the modelled historical change to produce a constrained projection of future change</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Support for such constraints is strengthened through the study of the physical mechanisms involved</a:t>
            </a:r>
          </a:p>
        </p:txBody>
      </p:sp>
      <p:sp>
        <p:nvSpPr>
          <p:cNvPr id="3" name="TextBox 2">
            <a:extLst>
              <a:ext uri="{FF2B5EF4-FFF2-40B4-BE49-F238E27FC236}">
                <a16:creationId xmlns:a16="http://schemas.microsoft.com/office/drawing/2014/main" id="{F588C0AB-9A5F-0D7F-B6C2-3A83D6F93556}"/>
              </a:ext>
            </a:extLst>
          </p:cNvPr>
          <p:cNvSpPr txBox="1"/>
          <p:nvPr/>
        </p:nvSpPr>
        <p:spPr>
          <a:xfrm>
            <a:off x="8196181" y="2088291"/>
            <a:ext cx="1417376"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Predictor</a:t>
            </a:r>
          </a:p>
        </p:txBody>
      </p:sp>
      <p:sp>
        <p:nvSpPr>
          <p:cNvPr id="8" name="TextBox 7">
            <a:extLst>
              <a:ext uri="{FF2B5EF4-FFF2-40B4-BE49-F238E27FC236}">
                <a16:creationId xmlns:a16="http://schemas.microsoft.com/office/drawing/2014/main" id="{9C53EA32-4F1E-5968-90FC-AE7C07E066B6}"/>
              </a:ext>
            </a:extLst>
          </p:cNvPr>
          <p:cNvSpPr txBox="1"/>
          <p:nvPr/>
        </p:nvSpPr>
        <p:spPr>
          <a:xfrm>
            <a:off x="8196181" y="1691712"/>
            <a:ext cx="1657826" cy="4616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Predictand</a:t>
            </a:r>
          </a:p>
        </p:txBody>
      </p:sp>
      <p:cxnSp>
        <p:nvCxnSpPr>
          <p:cNvPr id="10" name="Straight Arrow Connector 9">
            <a:extLst>
              <a:ext uri="{FF2B5EF4-FFF2-40B4-BE49-F238E27FC236}">
                <a16:creationId xmlns:a16="http://schemas.microsoft.com/office/drawing/2014/main" id="{8C446A01-C780-544F-523D-73F1F240EAED}"/>
              </a:ext>
            </a:extLst>
          </p:cNvPr>
          <p:cNvCxnSpPr>
            <a:cxnSpLocks/>
          </p:cNvCxnSpPr>
          <p:nvPr/>
        </p:nvCxnSpPr>
        <p:spPr bwMode="auto">
          <a:xfrm flipV="1">
            <a:off x="5167251" y="1808204"/>
            <a:ext cx="0" cy="560173"/>
          </a:xfrm>
          <a:prstGeom prst="straightConnector1">
            <a:avLst/>
          </a:prstGeom>
          <a:solidFill>
            <a:schemeClr val="accent1"/>
          </a:solidFill>
          <a:ln w="76200" cap="sq" cmpd="sng" algn="ctr">
            <a:solidFill>
              <a:srgbClr val="FFC000"/>
            </a:solidFill>
            <a:prstDash val="solid"/>
            <a:round/>
            <a:headEnd type="none" w="med" len="med"/>
            <a:tailEnd type="triangle"/>
          </a:ln>
          <a:effectLst/>
        </p:spPr>
      </p:cxnSp>
      <p:cxnSp>
        <p:nvCxnSpPr>
          <p:cNvPr id="5" name="Straight Arrow Connector 4">
            <a:extLst>
              <a:ext uri="{FF2B5EF4-FFF2-40B4-BE49-F238E27FC236}">
                <a16:creationId xmlns:a16="http://schemas.microsoft.com/office/drawing/2014/main" id="{60DC2B84-D469-828D-3E1E-557AEA51F80F}"/>
              </a:ext>
            </a:extLst>
          </p:cNvPr>
          <p:cNvCxnSpPr>
            <a:cxnSpLocks/>
          </p:cNvCxnSpPr>
          <p:nvPr/>
        </p:nvCxnSpPr>
        <p:spPr bwMode="auto">
          <a:xfrm flipV="1">
            <a:off x="7015929" y="1808204"/>
            <a:ext cx="0" cy="560173"/>
          </a:xfrm>
          <a:prstGeom prst="straightConnector1">
            <a:avLst/>
          </a:prstGeom>
          <a:solidFill>
            <a:schemeClr val="accent1"/>
          </a:solidFill>
          <a:ln w="76200" cap="sq" cmpd="sng" algn="ctr">
            <a:solidFill>
              <a:srgbClr val="FFC000"/>
            </a:solidFill>
            <a:prstDash val="solid"/>
            <a:round/>
            <a:headEnd type="none" w="med" len="med"/>
            <a:tailEnd type="triangle"/>
          </a:ln>
          <a:effectLst/>
        </p:spPr>
      </p:cxnSp>
      <p:sp>
        <p:nvSpPr>
          <p:cNvPr id="2" name="Title 1">
            <a:extLst>
              <a:ext uri="{FF2B5EF4-FFF2-40B4-BE49-F238E27FC236}">
                <a16:creationId xmlns:a16="http://schemas.microsoft.com/office/drawing/2014/main" id="{1616E613-AEA2-A1CC-C109-B7BC3C16AC05}"/>
              </a:ext>
            </a:extLst>
          </p:cNvPr>
          <p:cNvSpPr>
            <a:spLocks noGrp="1"/>
          </p:cNvSpPr>
          <p:nvPr>
            <p:ph type="title"/>
          </p:nvPr>
        </p:nvSpPr>
        <p:spPr>
          <a:xfrm>
            <a:off x="0" y="404813"/>
            <a:ext cx="12192000" cy="685800"/>
          </a:xfrm>
        </p:spPr>
        <p:txBody>
          <a:bodyPr/>
          <a:lstStyle/>
          <a:p>
            <a:r>
              <a:rPr lang="en-CA" dirty="0"/>
              <a:t>Relationship to Emergent Constraints</a:t>
            </a:r>
          </a:p>
        </p:txBody>
      </p:sp>
    </p:spTree>
    <p:extLst>
      <p:ext uri="{BB962C8B-B14F-4D97-AF65-F5344CB8AC3E}">
        <p14:creationId xmlns:p14="http://schemas.microsoft.com/office/powerpoint/2010/main" val="352317517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dissolve">
                                      <p:cBhvr>
                                        <p:cTn id="13" dur="500"/>
                                        <p:tgtEl>
                                          <p:spTgt spid="7">
                                            <p:txEl>
                                              <p:pRg st="1" end="1"/>
                                            </p:txEl>
                                          </p:spTgt>
                                        </p:tgtEl>
                                      </p:cBhvr>
                                    </p:animEffect>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544C7-A421-FD4F-667F-6BFC84D56D76}"/>
              </a:ext>
            </a:extLst>
          </p:cNvPr>
          <p:cNvSpPr>
            <a:spLocks noGrp="1"/>
          </p:cNvSpPr>
          <p:nvPr>
            <p:ph idx="1"/>
          </p:nvPr>
        </p:nvSpPr>
        <p:spPr>
          <a:xfrm>
            <a:off x="508000" y="1322187"/>
            <a:ext cx="11176000" cy="1561631"/>
          </a:xfrm>
        </p:spPr>
        <p:txBody>
          <a:bodyPr/>
          <a:lstStyle/>
          <a:p>
            <a:r>
              <a:rPr lang="en-CA" sz="2400" dirty="0"/>
              <a:t>Neither D&amp;A nor the original EC approach use all available data </a:t>
            </a:r>
          </a:p>
          <a:p>
            <a:r>
              <a:rPr lang="en-CA" sz="2400" dirty="0"/>
              <a:t>KCC (Ribes et al, 2017, 2021) and HEC (Bowman et al, 2018) remedy this by treating the EC problem as a data </a:t>
            </a:r>
            <a:r>
              <a:rPr lang="en-CA" sz="2400" i="1" dirty="0"/>
              <a:t>imputation</a:t>
            </a:r>
            <a:r>
              <a:rPr lang="en-CA" sz="2400" dirty="0"/>
              <a:t> problem</a:t>
            </a:r>
          </a:p>
        </p:txBody>
      </p:sp>
      <p:graphicFrame>
        <p:nvGraphicFramePr>
          <p:cNvPr id="4" name="Table 4">
            <a:extLst>
              <a:ext uri="{FF2B5EF4-FFF2-40B4-BE49-F238E27FC236}">
                <a16:creationId xmlns:a16="http://schemas.microsoft.com/office/drawing/2014/main" id="{316D8CE3-12B6-C7A8-1D99-22FBAD222FD4}"/>
              </a:ext>
            </a:extLst>
          </p:cNvPr>
          <p:cNvGraphicFramePr>
            <a:graphicFrameLocks noGrp="1"/>
          </p:cNvGraphicFramePr>
          <p:nvPr/>
        </p:nvGraphicFramePr>
        <p:xfrm>
          <a:off x="2857058" y="3164499"/>
          <a:ext cx="4769708" cy="1112520"/>
        </p:xfrm>
        <a:graphic>
          <a:graphicData uri="http://schemas.openxmlformats.org/drawingml/2006/table">
            <a:tbl>
              <a:tblPr firstRow="1" bandRow="1">
                <a:tableStyleId>{5C22544A-7EE6-4342-B048-85BDC9FD1C3A}</a:tableStyleId>
              </a:tblPr>
              <a:tblGrid>
                <a:gridCol w="1070919">
                  <a:extLst>
                    <a:ext uri="{9D8B030D-6E8A-4147-A177-3AD203B41FA5}">
                      <a16:colId xmlns:a16="http://schemas.microsoft.com/office/drawing/2014/main" val="3734073208"/>
                    </a:ext>
                  </a:extLst>
                </a:gridCol>
                <a:gridCol w="1894703">
                  <a:extLst>
                    <a:ext uri="{9D8B030D-6E8A-4147-A177-3AD203B41FA5}">
                      <a16:colId xmlns:a16="http://schemas.microsoft.com/office/drawing/2014/main" val="2601621289"/>
                    </a:ext>
                  </a:extLst>
                </a:gridCol>
                <a:gridCol w="1804086">
                  <a:extLst>
                    <a:ext uri="{9D8B030D-6E8A-4147-A177-3AD203B41FA5}">
                      <a16:colId xmlns:a16="http://schemas.microsoft.com/office/drawing/2014/main" val="2831833984"/>
                    </a:ext>
                  </a:extLst>
                </a:gridCol>
              </a:tblGrid>
              <a:tr h="370840">
                <a:tc>
                  <a:txBody>
                    <a:bodyPr/>
                    <a:lstStyle/>
                    <a:p>
                      <a:endParaRPr lang="en-C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Observations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Models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8929728"/>
                  </a:ext>
                </a:extLst>
              </a:tr>
              <a:tr h="370840">
                <a:tc>
                  <a:txBody>
                    <a:bodyPr/>
                    <a:lstStyle/>
                    <a:p>
                      <a:r>
                        <a:rPr lang="en-CA" b="1" dirty="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solidFill>
                            <a:schemeClr val="tx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88900261"/>
                  </a:ext>
                </a:extLst>
              </a:tr>
              <a:tr h="370840">
                <a:tc>
                  <a:txBody>
                    <a:bodyPr/>
                    <a:lstStyle/>
                    <a:p>
                      <a:r>
                        <a:rPr lang="en-CA" b="1"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28966146"/>
                  </a:ext>
                </a:extLst>
              </a:tr>
            </a:tbl>
          </a:graphicData>
        </a:graphic>
      </p:graphicFrame>
      <p:grpSp>
        <p:nvGrpSpPr>
          <p:cNvPr id="41" name="Group 40">
            <a:extLst>
              <a:ext uri="{FF2B5EF4-FFF2-40B4-BE49-F238E27FC236}">
                <a16:creationId xmlns:a16="http://schemas.microsoft.com/office/drawing/2014/main" id="{5D580D34-46A4-AB74-5E8E-11F390021035}"/>
              </a:ext>
            </a:extLst>
          </p:cNvPr>
          <p:cNvGrpSpPr/>
          <p:nvPr/>
        </p:nvGrpSpPr>
        <p:grpSpPr>
          <a:xfrm>
            <a:off x="9585277" y="2826108"/>
            <a:ext cx="1802416" cy="2113099"/>
            <a:chOff x="9585277" y="3596282"/>
            <a:chExt cx="1802416" cy="2113099"/>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523E411-1735-580E-AA62-219E1F1C097F}"/>
                    </a:ext>
                  </a:extLst>
                </p:cNvPr>
                <p:cNvSpPr txBox="1"/>
                <p:nvPr/>
              </p:nvSpPr>
              <p:spPr>
                <a:xfrm>
                  <a:off x="9602011" y="3596282"/>
                  <a:ext cx="1785682" cy="1036951"/>
                </a:xfrm>
                <a:prstGeom prst="rect">
                  <a:avLst/>
                </a:prstGeom>
                <a:noFill/>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𝑋</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2100</m:t>
                                    </m:r>
                                  </m:sub>
                                </m:sSub>
                              </m:e>
                            </m:mr>
                            <m:m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e>
                            </m:mr>
                            <m:mr>
                              <m:e>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𝑋</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20</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25</m:t>
                                    </m:r>
                                  </m:sub>
                                </m:sSub>
                              </m:e>
                            </m:mr>
                          </m:m>
                        </m:e>
                      </m:d>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p>
              </p:txBody>
            </p:sp>
          </mc:Choice>
          <mc:Fallback xmlns="">
            <p:sp>
              <p:nvSpPr>
                <p:cNvPr id="15" name="TextBox 14">
                  <a:extLst>
                    <a:ext uri="{FF2B5EF4-FFF2-40B4-BE49-F238E27FC236}">
                      <a16:creationId xmlns:a16="http://schemas.microsoft.com/office/drawing/2014/main" id="{1523E411-1735-580E-AA62-219E1F1C097F}"/>
                    </a:ext>
                  </a:extLst>
                </p:cNvPr>
                <p:cNvSpPr txBox="1">
                  <a:spLocks noRot="1" noChangeAspect="1" noMove="1" noResize="1" noEditPoints="1" noAdjustHandles="1" noChangeArrowheads="1" noChangeShapeType="1" noTextEdit="1"/>
                </p:cNvSpPr>
                <p:nvPr/>
              </p:nvSpPr>
              <p:spPr>
                <a:xfrm>
                  <a:off x="9602011" y="3596282"/>
                  <a:ext cx="1785682" cy="1036951"/>
                </a:xfrm>
                <a:prstGeom prst="rect">
                  <a:avLst/>
                </a:prstGeom>
                <a:blipFill>
                  <a:blip r:embed="rId2"/>
                  <a:stretch>
                    <a:fillRect l="-4965" t="-1205" b="-722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29477B-CC0E-69A1-B27F-FF7B998338C0}"/>
                    </a:ext>
                  </a:extLst>
                </p:cNvPr>
                <p:cNvSpPr txBox="1"/>
                <p:nvPr/>
              </p:nvSpPr>
              <p:spPr>
                <a:xfrm>
                  <a:off x="9585277" y="4672238"/>
                  <a:ext cx="1802416" cy="1037143"/>
                </a:xfrm>
                <a:prstGeom prst="rect">
                  <a:avLst/>
                </a:prstGeom>
                <a:noFill/>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h</m:t>
                          </m:r>
                        </m:sub>
                      </m:s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begChr m:val="["/>
                          <m:endChr m:val="]"/>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2024</m:t>
                                    </m:r>
                                  </m:sub>
                                </m:sSub>
                              </m:e>
                            </m:mr>
                            <m:mr>
                              <m:e>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e>
                            </m:mr>
                            <m:mr>
                              <m:e>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1850</m:t>
                                    </m:r>
                                  </m:sub>
                                </m:sSub>
                              </m:e>
                            </m:mr>
                          </m:m>
                        </m:e>
                      </m:d>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p>
              </p:txBody>
            </p:sp>
          </mc:Choice>
          <mc:Fallback xmlns="">
            <p:sp>
              <p:nvSpPr>
                <p:cNvPr id="17" name="TextBox 16">
                  <a:extLst>
                    <a:ext uri="{FF2B5EF4-FFF2-40B4-BE49-F238E27FC236}">
                      <a16:creationId xmlns:a16="http://schemas.microsoft.com/office/drawing/2014/main" id="{AF29477B-CC0E-69A1-B27F-FF7B998338C0}"/>
                    </a:ext>
                  </a:extLst>
                </p:cNvPr>
                <p:cNvSpPr txBox="1">
                  <a:spLocks noRot="1" noChangeAspect="1" noMove="1" noResize="1" noEditPoints="1" noAdjustHandles="1" noChangeArrowheads="1" noChangeShapeType="1" noTextEdit="1"/>
                </p:cNvSpPr>
                <p:nvPr/>
              </p:nvSpPr>
              <p:spPr>
                <a:xfrm>
                  <a:off x="9585277" y="4672238"/>
                  <a:ext cx="1802416" cy="1037143"/>
                </a:xfrm>
                <a:prstGeom prst="rect">
                  <a:avLst/>
                </a:prstGeom>
                <a:blipFill>
                  <a:blip r:embed="rId3"/>
                  <a:stretch>
                    <a:fillRect l="-4895" t="-1220" b="-7317"/>
                  </a:stretch>
                </a:blipFill>
              </p:spPr>
              <p:txBody>
                <a:bodyPr/>
                <a:lstStyle/>
                <a:p>
                  <a:r>
                    <a:rPr lang="en-CA">
                      <a:noFill/>
                    </a:rPr>
                    <a:t> </a:t>
                  </a:r>
                </a:p>
              </p:txBody>
            </p:sp>
          </mc:Fallback>
        </mc:AlternateContent>
      </p:grpSp>
      <p:grpSp>
        <p:nvGrpSpPr>
          <p:cNvPr id="42" name="Group 41">
            <a:extLst>
              <a:ext uri="{FF2B5EF4-FFF2-40B4-BE49-F238E27FC236}">
                <a16:creationId xmlns:a16="http://schemas.microsoft.com/office/drawing/2014/main" id="{E0D36365-0E90-3D2F-850E-C16FD4DC5417}"/>
              </a:ext>
            </a:extLst>
          </p:cNvPr>
          <p:cNvGrpSpPr/>
          <p:nvPr/>
        </p:nvGrpSpPr>
        <p:grpSpPr>
          <a:xfrm>
            <a:off x="7715339" y="3505102"/>
            <a:ext cx="1567053" cy="771917"/>
            <a:chOff x="7715339" y="4456581"/>
            <a:chExt cx="1567053" cy="771917"/>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7A9E060-26A3-1A66-ADDC-20237AE4D17A}"/>
                    </a:ext>
                  </a:extLst>
                </p:cNvPr>
                <p:cNvSpPr txBox="1"/>
                <p:nvPr/>
              </p:nvSpPr>
              <p:spPr>
                <a:xfrm>
                  <a:off x="7945167" y="4456582"/>
                  <a:ext cx="1337225" cy="724750"/>
                </a:xfrm>
                <a:prstGeom prst="rect">
                  <a:avLst/>
                </a:prstGeom>
                <a:noFill/>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𝐗</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d>
                          <m:dPr>
                            <m:begChr m:val="["/>
                            <m:endChr m:val="]"/>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sub>
                                  </m:sSub>
                                </m:e>
                              </m:mr>
                              <m:mr>
                                <m:e>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h</m:t>
                                      </m:r>
                                    </m:sub>
                                  </m:sSub>
                                </m:e>
                              </m:mr>
                            </m:m>
                          </m:e>
                        </m:d>
                      </m:oMath>
                    </m:oMathPara>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4" name="TextBox 13">
                  <a:extLst>
                    <a:ext uri="{FF2B5EF4-FFF2-40B4-BE49-F238E27FC236}">
                      <a16:creationId xmlns:a16="http://schemas.microsoft.com/office/drawing/2014/main" id="{77A9E060-26A3-1A66-ADDC-20237AE4D17A}"/>
                    </a:ext>
                  </a:extLst>
                </p:cNvPr>
                <p:cNvSpPr txBox="1">
                  <a:spLocks noRot="1" noChangeAspect="1" noMove="1" noResize="1" noEditPoints="1" noAdjustHandles="1" noChangeArrowheads="1" noChangeShapeType="1" noTextEdit="1"/>
                </p:cNvSpPr>
                <p:nvPr/>
              </p:nvSpPr>
              <p:spPr>
                <a:xfrm>
                  <a:off x="7945167" y="4456582"/>
                  <a:ext cx="1337225" cy="724750"/>
                </a:xfrm>
                <a:prstGeom prst="rect">
                  <a:avLst/>
                </a:prstGeom>
                <a:blipFill>
                  <a:blip r:embed="rId4"/>
                  <a:stretch>
                    <a:fillRect l="-3738" b="-8475"/>
                  </a:stretch>
                </a:blipFill>
              </p:spPr>
              <p:txBody>
                <a:bodyPr/>
                <a:lstStyle/>
                <a:p>
                  <a:r>
                    <a:rPr lang="en-CA">
                      <a:noFill/>
                    </a:rPr>
                    <a:t> </a:t>
                  </a:r>
                </a:p>
              </p:txBody>
            </p:sp>
          </mc:Fallback>
        </mc:AlternateContent>
        <p:sp>
          <p:nvSpPr>
            <p:cNvPr id="18" name="Right Brace 17">
              <a:extLst>
                <a:ext uri="{FF2B5EF4-FFF2-40B4-BE49-F238E27FC236}">
                  <a16:creationId xmlns:a16="http://schemas.microsoft.com/office/drawing/2014/main" id="{C0D30625-D4FF-5093-01C1-CECD7F91E500}"/>
                </a:ext>
              </a:extLst>
            </p:cNvPr>
            <p:cNvSpPr/>
            <p:nvPr/>
          </p:nvSpPr>
          <p:spPr bwMode="auto">
            <a:xfrm>
              <a:off x="7715339" y="4456581"/>
              <a:ext cx="165976" cy="771917"/>
            </a:xfrm>
            <a:prstGeom prst="rightBrace">
              <a:avLst/>
            </a:prstGeom>
            <a:noFill/>
            <a:ln w="28575"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0" name="Group 39">
            <a:extLst>
              <a:ext uri="{FF2B5EF4-FFF2-40B4-BE49-F238E27FC236}">
                <a16:creationId xmlns:a16="http://schemas.microsoft.com/office/drawing/2014/main" id="{B814F93A-0785-88C0-75A3-B8688799DA73}"/>
              </a:ext>
            </a:extLst>
          </p:cNvPr>
          <p:cNvGrpSpPr/>
          <p:nvPr/>
        </p:nvGrpSpPr>
        <p:grpSpPr>
          <a:xfrm>
            <a:off x="1057527" y="3505102"/>
            <a:ext cx="2843697" cy="791959"/>
            <a:chOff x="1057527" y="4456581"/>
            <a:chExt cx="2843697" cy="791959"/>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E637CC8-31B7-D3BE-14D3-F12176C930D9}"/>
                    </a:ext>
                  </a:extLst>
                </p:cNvPr>
                <p:cNvSpPr txBox="1"/>
                <p:nvPr/>
              </p:nvSpPr>
              <p:spPr>
                <a:xfrm>
                  <a:off x="1057527" y="4456581"/>
                  <a:ext cx="1299395" cy="724750"/>
                </a:xfrm>
                <a:prstGeom prst="rect">
                  <a:avLst/>
                </a:prstGeom>
                <a:noFill/>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𝐘</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d>
                          <m:dPr>
                            <m:begChr m:val="["/>
                            <m:endChr m:val="]"/>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sub>
                                  </m:sSub>
                                </m:e>
                              </m:mr>
                              <m:mr>
                                <m:e>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e>
                              </m:mr>
                            </m:m>
                          </m:e>
                        </m:d>
                      </m:oMath>
                    </m:oMathPara>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9" name="TextBox 18">
                  <a:extLst>
                    <a:ext uri="{FF2B5EF4-FFF2-40B4-BE49-F238E27FC236}">
                      <a16:creationId xmlns:a16="http://schemas.microsoft.com/office/drawing/2014/main" id="{EE637CC8-31B7-D3BE-14D3-F12176C930D9}"/>
                    </a:ext>
                  </a:extLst>
                </p:cNvPr>
                <p:cNvSpPr txBox="1">
                  <a:spLocks noRot="1" noChangeAspect="1" noMove="1" noResize="1" noEditPoints="1" noAdjustHandles="1" noChangeArrowheads="1" noChangeShapeType="1" noTextEdit="1"/>
                </p:cNvSpPr>
                <p:nvPr/>
              </p:nvSpPr>
              <p:spPr>
                <a:xfrm>
                  <a:off x="1057527" y="4456581"/>
                  <a:ext cx="1299395" cy="724750"/>
                </a:xfrm>
                <a:prstGeom prst="rect">
                  <a:avLst/>
                </a:prstGeom>
                <a:blipFill>
                  <a:blip r:embed="rId5"/>
                  <a:stretch>
                    <a:fillRect l="-3883" t="-1724" b="-6897"/>
                  </a:stretch>
                </a:blipFill>
              </p:spPr>
              <p:txBody>
                <a:bodyPr/>
                <a:lstStyle/>
                <a:p>
                  <a:r>
                    <a:rPr lang="en-CA">
                      <a:noFill/>
                    </a:rPr>
                    <a:t> </a:t>
                  </a:r>
                </a:p>
              </p:txBody>
            </p:sp>
          </mc:Fallback>
        </mc:AlternateContent>
        <p:sp>
          <p:nvSpPr>
            <p:cNvPr id="20" name="Right Brace 19">
              <a:extLst>
                <a:ext uri="{FF2B5EF4-FFF2-40B4-BE49-F238E27FC236}">
                  <a16:creationId xmlns:a16="http://schemas.microsoft.com/office/drawing/2014/main" id="{18E806C3-7015-E8DB-A433-F98972A1CDB0}"/>
                </a:ext>
              </a:extLst>
            </p:cNvPr>
            <p:cNvSpPr/>
            <p:nvPr/>
          </p:nvSpPr>
          <p:spPr bwMode="auto">
            <a:xfrm flipH="1">
              <a:off x="3675900" y="4476623"/>
              <a:ext cx="225324" cy="771917"/>
            </a:xfrm>
            <a:prstGeom prst="rightBrace">
              <a:avLst>
                <a:gd name="adj1" fmla="val 8333"/>
                <a:gd name="adj2" fmla="val 48933"/>
              </a:avLst>
            </a:prstGeom>
            <a:noFill/>
            <a:ln w="28575" cap="sq"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22" name="Curved Connector 21">
              <a:extLst>
                <a:ext uri="{FF2B5EF4-FFF2-40B4-BE49-F238E27FC236}">
                  <a16:creationId xmlns:a16="http://schemas.microsoft.com/office/drawing/2014/main" id="{5336C3BC-23BB-179E-3367-7AA156D0E833}"/>
                </a:ext>
              </a:extLst>
            </p:cNvPr>
            <p:cNvCxnSpPr>
              <a:cxnSpLocks/>
              <a:endCxn id="19" idx="0"/>
            </p:cNvCxnSpPr>
            <p:nvPr/>
          </p:nvCxnSpPr>
          <p:spPr bwMode="auto">
            <a:xfrm rot="10800000">
              <a:off x="1707225" y="4456581"/>
              <a:ext cx="1968682" cy="392574"/>
            </a:xfrm>
            <a:prstGeom prst="curvedConnector4">
              <a:avLst>
                <a:gd name="adj1" fmla="val 33499"/>
                <a:gd name="adj2" fmla="val 158231"/>
              </a:avLst>
            </a:prstGeom>
            <a:solidFill>
              <a:schemeClr val="accent1"/>
            </a:solidFill>
            <a:ln w="28575" cap="sq" cmpd="sng" algn="ctr">
              <a:solidFill>
                <a:srgbClr val="00B0F0"/>
              </a:solidFill>
              <a:prstDash val="solid"/>
              <a:round/>
              <a:headEnd type="none" w="med" len="med"/>
              <a:tailEnd type="triangle"/>
            </a:ln>
            <a:effectLst/>
          </p:spPr>
        </p:cxn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974E914-1D81-38CB-6180-A379DFC50C6B}"/>
                  </a:ext>
                </a:extLst>
              </p:cNvPr>
              <p:cNvSpPr txBox="1"/>
              <p:nvPr/>
            </p:nvSpPr>
            <p:spPr>
              <a:xfrm>
                <a:off x="707793" y="4957640"/>
                <a:ext cx="9068238" cy="46166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Note that </a:t>
                </a:r>
                <a14:m>
                  <m:oMath xmlns:m="http://schemas.openxmlformats.org/officeDocument/2006/math">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𝒐</m:t>
                        </m:r>
                      </m:sub>
                    </m:sSub>
                    <m:r>
                      <a:rPr kumimoji="0" lang="en-CA"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𝐻</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where </a:t>
                </a:r>
                <a14:m>
                  <m:oMath xmlns:m="http://schemas.openxmlformats.org/officeDocument/2006/math">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𝐻</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d>
                      <m:dPr>
                        <m:begChr m:val="["/>
                        <m:end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𝟎</m:t>
                              </m:r>
                            </m:e>
                            <m:e>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𝐈</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h</m:t>
                                  </m:r>
                                </m:sub>
                              </m:sSub>
                            </m:e>
                          </m:mr>
                        </m:m>
                      </m:e>
                    </m:d>
                  </m:oMath>
                </a14:m>
                <a:endParaRPr kumimoji="0" lang="en-CA"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8" name="TextBox 37">
                <a:extLst>
                  <a:ext uri="{FF2B5EF4-FFF2-40B4-BE49-F238E27FC236}">
                    <a16:creationId xmlns:a16="http://schemas.microsoft.com/office/drawing/2014/main" id="{8974E914-1D81-38CB-6180-A379DFC50C6B}"/>
                  </a:ext>
                </a:extLst>
              </p:cNvPr>
              <p:cNvSpPr txBox="1">
                <a:spLocks noRot="1" noChangeAspect="1" noMove="1" noResize="1" noEditPoints="1" noAdjustHandles="1" noChangeArrowheads="1" noChangeShapeType="1" noTextEdit="1"/>
              </p:cNvSpPr>
              <p:nvPr/>
            </p:nvSpPr>
            <p:spPr>
              <a:xfrm>
                <a:off x="707793" y="4957640"/>
                <a:ext cx="9068238" cy="461665"/>
              </a:xfrm>
              <a:prstGeom prst="rect">
                <a:avLst/>
              </a:prstGeom>
              <a:blipFill>
                <a:blip r:embed="rId6"/>
                <a:stretch>
                  <a:fillRect l="-979" t="-10811" b="-27027"/>
                </a:stretch>
              </a:blipFill>
            </p:spPr>
            <p:txBody>
              <a:bodyPr/>
              <a:lstStyle/>
              <a:p>
                <a:r>
                  <a:rPr lang="en-CA">
                    <a:noFill/>
                  </a:rPr>
                  <a:t> </a:t>
                </a:r>
              </a:p>
            </p:txBody>
          </p:sp>
        </mc:Fallback>
      </mc:AlternateContent>
    </p:spTree>
    <p:extLst>
      <p:ext uri="{BB962C8B-B14F-4D97-AF65-F5344CB8AC3E}">
        <p14:creationId xmlns:p14="http://schemas.microsoft.com/office/powerpoint/2010/main" val="18413118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ssolve">
                                      <p:cBhvr>
                                        <p:cTn id="17" dur="500"/>
                                        <p:tgtEl>
                                          <p:spTgt spid="42"/>
                                        </p:tgtEl>
                                      </p:cBhvr>
                                    </p:animEffect>
                                  </p:childTnLst>
                                </p:cTn>
                              </p:par>
                              <p:par>
                                <p:cTn id="18" presetID="9"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dissolve">
                                      <p:cBhvr>
                                        <p:cTn id="20" dur="500"/>
                                        <p:tgtEl>
                                          <p:spTgt spid="41"/>
                                        </p:tgtEl>
                                      </p:cBhvr>
                                    </p:animEffect>
                                  </p:childTnLst>
                                </p:cTn>
                              </p:par>
                              <p:par>
                                <p:cTn id="21" presetID="9"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dissolv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8">
                                            <p:txEl>
                                              <p:pRg st="0" end="0"/>
                                            </p:txEl>
                                          </p:spTgt>
                                        </p:tgtEl>
                                        <p:attrNameLst>
                                          <p:attrName>style.visibility</p:attrName>
                                        </p:attrNameLst>
                                      </p:cBhvr>
                                      <p:to>
                                        <p:strVal val="visible"/>
                                      </p:to>
                                    </p:set>
                                    <p:animEffect transition="in" filter="dissolve">
                                      <p:cBhvr>
                                        <p:cTn id="28"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D7313B-A0AD-053E-6619-95D9E4312AA2}"/>
                  </a:ext>
                </a:extLst>
              </p:cNvPr>
              <p:cNvSpPr txBox="1"/>
              <p:nvPr/>
            </p:nvSpPr>
            <p:spPr>
              <a:xfrm>
                <a:off x="655079" y="434270"/>
                <a:ext cx="9922306" cy="1569660"/>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simplicity , assume only one externally forced signal (the</a:t>
                </a:r>
                <a:r>
                  <a:rPr kumimoji="0" lang="en-CA" sz="2400" b="0"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combined effect of all external forcing factors – GHGs, aerosols, land use change, solar output variations, volcanic activity)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Ribes et al proposed the following joint statistical model for </a:t>
                </a:r>
                <a14:m>
                  <m:oMath xmlns:m="http://schemas.openxmlformats.org/officeDocument/2006/math">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14:m>
                  <m:oMath xmlns:m="http://schemas.openxmlformats.org/officeDocument/2006/math">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oMath>
                </a14:m>
                <a:r>
                  <a:rPr kumimoji="0" lang="en-CA"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mc:Choice>
        <mc:Fallback xmlns="">
          <p:sp>
            <p:nvSpPr>
              <p:cNvPr id="8" name="TextBox 7">
                <a:extLst>
                  <a:ext uri="{FF2B5EF4-FFF2-40B4-BE49-F238E27FC236}">
                    <a16:creationId xmlns:a16="http://schemas.microsoft.com/office/drawing/2014/main" id="{60D7313B-A0AD-053E-6619-95D9E4312AA2}"/>
                  </a:ext>
                </a:extLst>
              </p:cNvPr>
              <p:cNvSpPr txBox="1">
                <a:spLocks noRot="1" noChangeAspect="1" noMove="1" noResize="1" noEditPoints="1" noAdjustHandles="1" noChangeArrowheads="1" noChangeShapeType="1" noTextEdit="1"/>
              </p:cNvSpPr>
              <p:nvPr/>
            </p:nvSpPr>
            <p:spPr>
              <a:xfrm>
                <a:off x="655079" y="434270"/>
                <a:ext cx="9922306" cy="1569660"/>
              </a:xfrm>
              <a:prstGeom prst="rect">
                <a:avLst/>
              </a:prstGeom>
              <a:blipFill>
                <a:blip r:embed="rId3"/>
                <a:stretch>
                  <a:fillRect l="-767" t="-3226" r="-1023" b="-806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03B31A-B1FA-CC20-FE96-A1DFEB0A4B97}"/>
                  </a:ext>
                </a:extLst>
              </p:cNvPr>
              <p:cNvSpPr txBox="1"/>
              <p:nvPr/>
            </p:nvSpPr>
            <p:spPr>
              <a:xfrm>
                <a:off x="6602631" y="2211317"/>
                <a:ext cx="4163576"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𝒐</m:t>
                        </m:r>
                      </m:sub>
                    </m:s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m:t>
                        </m:r>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𝐘</m:t>
                        </m:r>
                      </m:e>
                      <m: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𝐗</m:t>
                      </m:r>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m:rPr>
                          <m:nor/>
                        </m:rPr>
                        <a:rPr kumimoji="0" lang="en-CA" sz="2400" b="0" i="0" u="none" strike="noStrike" kern="1200" cap="none" spc="0" normalizeH="0" baseline="0" noProof="0" dirty="0">
                          <a:ln>
                            <a:noFill/>
                          </a:ln>
                          <a:solidFill>
                            <a:srgbClr val="000000"/>
                          </a:solidFill>
                          <a:effectLst/>
                          <a:uLnTx/>
                          <a:uFillTx/>
                          <a:latin typeface="Arial" charset="0"/>
                          <a:ea typeface="+mn-ea"/>
                          <a:cs typeface="+mn-cs"/>
                        </a:rPr>
                        <m:t>,   </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d>
                        <m:d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d>
                    </m:oMath>
                  </m:oMathPara>
                </a14:m>
                <a:endParaRPr kumimoji="0" lang="en-CA" sz="24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14:m>
                  <m:oMath xmlns:m="http://schemas.openxmlformats.org/officeDocument/2006/math">
                    <m:r>
                      <m:rPr>
                        <m:nor/>
                      </m:rPr>
                      <a:rPr kumimoji="0" lang="en-CA" sz="2400" b="0" i="0" u="none" strike="noStrike" kern="1200" cap="none" spc="0" normalizeH="0" baseline="0" noProof="0" dirty="0">
                        <a:ln>
                          <a:noFill/>
                        </a:ln>
                        <a:solidFill>
                          <a:srgbClr val="000000"/>
                        </a:solidFill>
                        <a:effectLst/>
                        <a:uLnTx/>
                        <a:uFillTx/>
                        <a:latin typeface="Arial" charset="0"/>
                        <a:ea typeface="+mn-ea"/>
                        <a:cs typeface="+mn-cs"/>
                      </a:rPr>
                      <m:t> </m:t>
                    </m:r>
                  </m:oMath>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9" name="TextBox 8">
                <a:extLst>
                  <a:ext uri="{FF2B5EF4-FFF2-40B4-BE49-F238E27FC236}">
                    <a16:creationId xmlns:a16="http://schemas.microsoft.com/office/drawing/2014/main" id="{6A03B31A-B1FA-CC20-FE96-A1DFEB0A4B97}"/>
                  </a:ext>
                </a:extLst>
              </p:cNvPr>
              <p:cNvSpPr txBox="1">
                <a:spLocks noRot="1" noChangeAspect="1" noMove="1" noResize="1" noEditPoints="1" noAdjustHandles="1" noChangeArrowheads="1" noChangeShapeType="1" noTextEdit="1"/>
              </p:cNvSpPr>
              <p:nvPr/>
            </p:nvSpPr>
            <p:spPr>
              <a:xfrm>
                <a:off x="6602631" y="2211317"/>
                <a:ext cx="4163576" cy="1200329"/>
              </a:xfrm>
              <a:prstGeom prst="rect">
                <a:avLst/>
              </a:prstGeom>
              <a:blipFill>
                <a:blip r:embed="rId4"/>
                <a:stretch>
                  <a:fillRect l="-304" t="-4211" b="-7368"/>
                </a:stretch>
              </a:blipFill>
            </p:spPr>
            <p:txBody>
              <a:bodyPr/>
              <a:lstStyle/>
              <a:p>
                <a:r>
                  <a:rPr lang="en-CA">
                    <a:noFill/>
                  </a:rPr>
                  <a:t> </a:t>
                </a:r>
              </a:p>
            </p:txBody>
          </p:sp>
        </mc:Fallback>
      </mc:AlternateContent>
      <p:sp>
        <p:nvSpPr>
          <p:cNvPr id="10" name="TextBox 9">
            <a:extLst>
              <a:ext uri="{FF2B5EF4-FFF2-40B4-BE49-F238E27FC236}">
                <a16:creationId xmlns:a16="http://schemas.microsoft.com/office/drawing/2014/main" id="{578C988D-8110-9F98-5760-5245F5DD44D4}"/>
              </a:ext>
            </a:extLst>
          </p:cNvPr>
          <p:cNvSpPr txBox="1"/>
          <p:nvPr/>
        </p:nvSpPr>
        <p:spPr>
          <a:xfrm>
            <a:off x="4907936" y="2224048"/>
            <a:ext cx="1694695"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Observations</a:t>
            </a:r>
          </a:p>
        </p:txBody>
      </p:sp>
      <p:sp>
        <p:nvSpPr>
          <p:cNvPr id="12" name="TextBox 11">
            <a:extLst>
              <a:ext uri="{FF2B5EF4-FFF2-40B4-BE49-F238E27FC236}">
                <a16:creationId xmlns:a16="http://schemas.microsoft.com/office/drawing/2014/main" id="{F02A216A-93B0-651C-1090-D5CDB56B2C26}"/>
              </a:ext>
            </a:extLst>
          </p:cNvPr>
          <p:cNvSpPr txBox="1"/>
          <p:nvPr/>
        </p:nvSpPr>
        <p:spPr>
          <a:xfrm>
            <a:off x="951641" y="2598155"/>
            <a:ext cx="5650990"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Historical and future forced response in models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85F0CF-76B7-735B-6E97-5999C488E451}"/>
                  </a:ext>
                </a:extLst>
              </p:cNvPr>
              <p:cNvSpPr txBox="1"/>
              <p:nvPr/>
            </p:nvSpPr>
            <p:spPr>
              <a:xfrm>
                <a:off x="655079" y="3530384"/>
                <a:ext cx="10806086" cy="3085460"/>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Error vectors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are assumed to be zero mean Gaussian random vectors with variance-covariance matrices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respectively, where</a:t>
                </a:r>
              </a:p>
              <a:p>
                <a:pPr marR="0" lvl="0" algn="l" defTabSz="914400" rtl="0" eaLnBrk="0" fontAlgn="base" latinLnBrk="0" hangingPunct="0">
                  <a:lnSpc>
                    <a:spcPct val="100000"/>
                  </a:lnSpc>
                  <a:spcBef>
                    <a:spcPct val="0"/>
                  </a:spcBef>
                  <a:spcAft>
                    <a:spcPct val="0"/>
                  </a:spcAft>
                  <a:buClrTx/>
                  <a:buSzTx/>
                  <a:tabLst/>
                  <a:defRPr/>
                </a:pPr>
                <a:endParaRPr kumimoji="0" lang="en-CA"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800100" marR="0" lvl="1" indent="-342900" algn="l" defTabSz="914400" rtl="0" eaLnBrk="0" fontAlgn="base" latinLnBrk="0" hangingPunct="0">
                  <a:lnSpc>
                    <a:spcPct val="100000"/>
                  </a:lnSpc>
                  <a:spcBef>
                    <a:spcPct val="0"/>
                  </a:spcBef>
                  <a:spcAft>
                    <a:spcPct val="0"/>
                  </a:spcAft>
                  <a:buClrTx/>
                  <a:buSzTx/>
                  <a:buFont typeface="System Font Regular"/>
                  <a:buChar char="–"/>
                  <a:tabLst/>
                  <a:defRPr/>
                </a:pP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describes uncertainty in </a:t>
                </a:r>
                <a14:m>
                  <m:oMath xmlns:m="http://schemas.openxmlformats.org/officeDocument/2006/math">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𝒐</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due to internal climate variability and observational uncertainty</a:t>
                </a:r>
              </a:p>
              <a:p>
                <a:pPr marL="800100" marR="0" lvl="1" indent="-342900" algn="l" defTabSz="914400" rtl="0" eaLnBrk="0" fontAlgn="base" latinLnBrk="0" hangingPunct="0">
                  <a:lnSpc>
                    <a:spcPct val="100000"/>
                  </a:lnSpc>
                  <a:spcBef>
                    <a:spcPct val="0"/>
                  </a:spcBef>
                  <a:spcAft>
                    <a:spcPct val="0"/>
                  </a:spcAft>
                  <a:buClrTx/>
                  <a:buSzTx/>
                  <a:buFont typeface="System Font Regular"/>
                  <a:buChar char="–"/>
                  <a:tabLst/>
                  <a:defRPr/>
                </a:pP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describes uncertainty in </a:t>
                </a:r>
                <a14:m>
                  <m:oMath xmlns:m="http://schemas.openxmlformats.org/officeDocument/2006/math">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oMath>
                </a14:m>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due to climate models and internal climate variability</a:t>
                </a:r>
              </a:p>
              <a:p>
                <a:pPr marL="800100" marR="0" lvl="1" indent="-342900" algn="l" defTabSz="914400" rtl="0" eaLnBrk="0" fontAlgn="base" latinLnBrk="0" hangingPunct="0">
                  <a:lnSpc>
                    <a:spcPct val="100000"/>
                  </a:lnSpc>
                  <a:spcBef>
                    <a:spcPct val="0"/>
                  </a:spcBef>
                  <a:spcAft>
                    <a:spcPct val="0"/>
                  </a:spcAft>
                  <a:buClrTx/>
                  <a:buSzTx/>
                  <a:buFont typeface="System Font Regular"/>
                  <a:buChar char="–"/>
                  <a:tabLst/>
                  <a:defRPr/>
                </a:pPr>
                <a:endParaRPr kumimoji="0" lang="en-CA"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indent="-342900" eaLnBrk="0" fontAlgn="base" hangingPunct="0">
                  <a:spcBef>
                    <a:spcPct val="0"/>
                  </a:spcBef>
                  <a:spcAft>
                    <a:spcPct val="0"/>
                  </a:spcAft>
                  <a:buFont typeface="Arial" panose="020B0604020202020204" pitchFamily="34" charset="0"/>
                  <a:buChar char="•"/>
                  <a:defRPr/>
                </a:pPr>
                <a:r>
                  <a:rPr lang="en-CA" sz="2400" dirty="0">
                    <a:solidFill>
                      <a:srgbClr val="000000"/>
                    </a:solidFill>
                    <a:latin typeface="Calibri" panose="020F0502020204030204" pitchFamily="34" charset="0"/>
                    <a:cs typeface="Calibri" panose="020F0502020204030204" pitchFamily="34" charset="0"/>
                  </a:rPr>
                  <a:t>Extensions considering multiple signals are straight forward</a:t>
                </a:r>
              </a:p>
            </p:txBody>
          </p:sp>
        </mc:Choice>
        <mc:Fallback xmlns="">
          <p:sp>
            <p:nvSpPr>
              <p:cNvPr id="6" name="TextBox 5">
                <a:extLst>
                  <a:ext uri="{FF2B5EF4-FFF2-40B4-BE49-F238E27FC236}">
                    <a16:creationId xmlns:a16="http://schemas.microsoft.com/office/drawing/2014/main" id="{9785F0CF-76B7-735B-6E97-5999C488E451}"/>
                  </a:ext>
                </a:extLst>
              </p:cNvPr>
              <p:cNvSpPr txBox="1">
                <a:spLocks noRot="1" noChangeAspect="1" noMove="1" noResize="1" noEditPoints="1" noAdjustHandles="1" noChangeArrowheads="1" noChangeShapeType="1" noTextEdit="1"/>
              </p:cNvSpPr>
              <p:nvPr/>
            </p:nvSpPr>
            <p:spPr>
              <a:xfrm>
                <a:off x="655079" y="3530384"/>
                <a:ext cx="10806086" cy="3085460"/>
              </a:xfrm>
              <a:prstGeom prst="rect">
                <a:avLst/>
              </a:prstGeom>
              <a:blipFill>
                <a:blip r:embed="rId5"/>
                <a:stretch>
                  <a:fillRect l="-704" t="-820" b="-820"/>
                </a:stretch>
              </a:blipFill>
            </p:spPr>
            <p:txBody>
              <a:bodyPr/>
              <a:lstStyle/>
              <a:p>
                <a:r>
                  <a:rPr lang="en-CA">
                    <a:noFill/>
                  </a:rPr>
                  <a:t> </a:t>
                </a:r>
              </a:p>
            </p:txBody>
          </p:sp>
        </mc:Fallback>
      </mc:AlternateContent>
      <p:sp>
        <p:nvSpPr>
          <p:cNvPr id="13" name="TextBox 12">
            <a:extLst>
              <a:ext uri="{FF2B5EF4-FFF2-40B4-BE49-F238E27FC236}">
                <a16:creationId xmlns:a16="http://schemas.microsoft.com/office/drawing/2014/main" id="{ECAFFC0E-3D07-308D-9F1A-607D89885CEA}"/>
              </a:ext>
            </a:extLst>
          </p:cNvPr>
          <p:cNvSpPr txBox="1"/>
          <p:nvPr/>
        </p:nvSpPr>
        <p:spPr>
          <a:xfrm>
            <a:off x="691979" y="2955257"/>
            <a:ext cx="5910652"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Past and future forced response in observations</a:t>
            </a:r>
          </a:p>
        </p:txBody>
      </p:sp>
    </p:spTree>
    <p:extLst>
      <p:ext uri="{BB962C8B-B14F-4D97-AF65-F5344CB8AC3E}">
        <p14:creationId xmlns:p14="http://schemas.microsoft.com/office/powerpoint/2010/main" val="2952018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dissolve">
                                      <p:cBhvr>
                                        <p:cTn id="7" dur="500"/>
                                        <p:tgtEl>
                                          <p:spTgt spid="8">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dissolv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dissolve">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dissolve">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dissolve">
                                      <p:cBhvr>
                                        <p:cTn id="3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96" name="Object 4">
            <a:extLst>
              <a:ext uri="{FF2B5EF4-FFF2-40B4-BE49-F238E27FC236}">
                <a16:creationId xmlns:a16="http://schemas.microsoft.com/office/drawing/2014/main" id="{72AF6326-329A-2DAD-B3CD-9C62A2413501}"/>
              </a:ext>
            </a:extLst>
          </p:cNvPr>
          <p:cNvGraphicFramePr>
            <a:graphicFrameLocks noChangeAspect="1"/>
          </p:cNvGraphicFramePr>
          <p:nvPr>
            <p:extLst>
              <p:ext uri="{D42A27DB-BD31-4B8C-83A1-F6EECF244321}">
                <p14:modId xmlns:p14="http://schemas.microsoft.com/office/powerpoint/2010/main" val="3885644766"/>
              </p:ext>
            </p:extLst>
          </p:nvPr>
        </p:nvGraphicFramePr>
        <p:xfrm>
          <a:off x="2982820" y="3057291"/>
          <a:ext cx="6226359" cy="2660965"/>
        </p:xfrm>
        <a:graphic>
          <a:graphicData uri="http://schemas.openxmlformats.org/presentationml/2006/ole">
            <mc:AlternateContent xmlns:mc="http://schemas.openxmlformats.org/markup-compatibility/2006">
              <mc:Choice xmlns:v="urn:schemas-microsoft-com:vml" Requires="v">
                <p:oleObj name="Equation" r:id="rId2" imgW="70510400" imgH="30137100" progId="Equation.3">
                  <p:embed/>
                </p:oleObj>
              </mc:Choice>
              <mc:Fallback>
                <p:oleObj name="Equation" r:id="rId2" imgW="70510400" imgH="30137100" progId="Equation.3">
                  <p:embed/>
                  <p:pic>
                    <p:nvPicPr>
                      <p:cNvPr id="520196" name="Object 4">
                        <a:extLst>
                          <a:ext uri="{FF2B5EF4-FFF2-40B4-BE49-F238E27FC236}">
                            <a16:creationId xmlns:a16="http://schemas.microsoft.com/office/drawing/2014/main" id="{72AF6326-329A-2DAD-B3CD-9C62A2413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820" y="3057291"/>
                        <a:ext cx="6226359" cy="2660965"/>
                      </a:xfrm>
                      <a:prstGeom prst="rect">
                        <a:avLst/>
                      </a:prstGeom>
                      <a:noFill/>
                      <a:ln>
                        <a:noFill/>
                      </a:ln>
                      <a:effectLst/>
                    </p:spPr>
                  </p:pic>
                </p:oleObj>
              </mc:Fallback>
            </mc:AlternateContent>
          </a:graphicData>
        </a:graphic>
      </p:graphicFrame>
      <p:graphicFrame>
        <p:nvGraphicFramePr>
          <p:cNvPr id="520198" name="Object 6">
            <a:extLst>
              <a:ext uri="{FF2B5EF4-FFF2-40B4-BE49-F238E27FC236}">
                <a16:creationId xmlns:a16="http://schemas.microsoft.com/office/drawing/2014/main" id="{D2C7F09F-05C6-30DA-042F-6B30DBA05F02}"/>
              </a:ext>
            </a:extLst>
          </p:cNvPr>
          <p:cNvGraphicFramePr>
            <a:graphicFrameLocks noChangeAspect="1"/>
          </p:cNvGraphicFramePr>
          <p:nvPr>
            <p:extLst>
              <p:ext uri="{D42A27DB-BD31-4B8C-83A1-F6EECF244321}">
                <p14:modId xmlns:p14="http://schemas.microsoft.com/office/powerpoint/2010/main" val="4233977510"/>
              </p:ext>
            </p:extLst>
          </p:nvPr>
        </p:nvGraphicFramePr>
        <p:xfrm>
          <a:off x="5564905" y="5913421"/>
          <a:ext cx="3582132" cy="694039"/>
        </p:xfrm>
        <a:graphic>
          <a:graphicData uri="http://schemas.openxmlformats.org/presentationml/2006/ole">
            <mc:AlternateContent xmlns:mc="http://schemas.openxmlformats.org/markup-compatibility/2006">
              <mc:Choice xmlns:v="urn:schemas-microsoft-com:vml" Requires="v">
                <p:oleObj name="Equation" r:id="rId4" imgW="49733200" imgH="9652000" progId="Equation.3">
                  <p:embed/>
                </p:oleObj>
              </mc:Choice>
              <mc:Fallback>
                <p:oleObj name="Equation" r:id="rId4" imgW="49733200" imgH="9652000" progId="Equation.3">
                  <p:embed/>
                  <p:pic>
                    <p:nvPicPr>
                      <p:cNvPr id="520198" name="Object 6">
                        <a:extLst>
                          <a:ext uri="{FF2B5EF4-FFF2-40B4-BE49-F238E27FC236}">
                            <a16:creationId xmlns:a16="http://schemas.microsoft.com/office/drawing/2014/main" id="{D2C7F09F-05C6-30DA-042F-6B30DBA05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905" y="5913421"/>
                        <a:ext cx="3582132" cy="694039"/>
                      </a:xfrm>
                      <a:prstGeom prst="rect">
                        <a:avLst/>
                      </a:prstGeom>
                      <a:noFill/>
                      <a:ln>
                        <a:noFill/>
                      </a:ln>
                      <a:effectLst/>
                    </p:spPr>
                  </p:pic>
                </p:oleObj>
              </mc:Fallback>
            </mc:AlternateContent>
          </a:graphicData>
        </a:graphic>
      </p:graphicFrame>
      <p:graphicFrame>
        <p:nvGraphicFramePr>
          <p:cNvPr id="520202" name="Object 10">
            <a:extLst>
              <a:ext uri="{FF2B5EF4-FFF2-40B4-BE49-F238E27FC236}">
                <a16:creationId xmlns:a16="http://schemas.microsoft.com/office/drawing/2014/main" id="{A46F52DC-17E5-7A46-C034-66A780AD5370}"/>
              </a:ext>
            </a:extLst>
          </p:cNvPr>
          <p:cNvGraphicFramePr>
            <a:graphicFrameLocks noChangeAspect="1"/>
          </p:cNvGraphicFramePr>
          <p:nvPr>
            <p:extLst>
              <p:ext uri="{D42A27DB-BD31-4B8C-83A1-F6EECF244321}">
                <p14:modId xmlns:p14="http://schemas.microsoft.com/office/powerpoint/2010/main" val="1911875919"/>
              </p:ext>
            </p:extLst>
          </p:nvPr>
        </p:nvGraphicFramePr>
        <p:xfrm>
          <a:off x="9521875" y="6088914"/>
          <a:ext cx="1353968" cy="343051"/>
        </p:xfrm>
        <a:graphic>
          <a:graphicData uri="http://schemas.openxmlformats.org/presentationml/2006/ole">
            <mc:AlternateContent xmlns:mc="http://schemas.openxmlformats.org/markup-compatibility/2006">
              <mc:Choice xmlns:v="urn:schemas-microsoft-com:vml" Requires="v">
                <p:oleObj name="Equation" r:id="rId6" imgW="18427700" imgH="4686300" progId="Equation.3">
                  <p:embed/>
                </p:oleObj>
              </mc:Choice>
              <mc:Fallback>
                <p:oleObj name="Equation" r:id="rId6" imgW="18427700" imgH="4686300" progId="Equation.3">
                  <p:embed/>
                  <p:pic>
                    <p:nvPicPr>
                      <p:cNvPr id="520202" name="Object 10">
                        <a:extLst>
                          <a:ext uri="{FF2B5EF4-FFF2-40B4-BE49-F238E27FC236}">
                            <a16:creationId xmlns:a16="http://schemas.microsoft.com/office/drawing/2014/main" id="{A46F52DC-17E5-7A46-C034-66A780AD53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1875" y="6088914"/>
                        <a:ext cx="1353968" cy="343051"/>
                      </a:xfrm>
                      <a:prstGeom prst="rect">
                        <a:avLst/>
                      </a:prstGeom>
                      <a:noFill/>
                      <a:ln>
                        <a:noFill/>
                      </a:ln>
                      <a:effectLst/>
                    </p:spPr>
                  </p:pic>
                </p:oleObj>
              </mc:Fallback>
            </mc:AlternateContent>
          </a:graphicData>
        </a:graphic>
      </p:graphicFrame>
      <p:sp>
        <p:nvSpPr>
          <p:cNvPr id="520209" name="Text Box 17">
            <a:extLst>
              <a:ext uri="{FF2B5EF4-FFF2-40B4-BE49-F238E27FC236}">
                <a16:creationId xmlns:a16="http://schemas.microsoft.com/office/drawing/2014/main" id="{926CB354-7BD2-733D-3BC5-D0AB3E5E0A91}"/>
              </a:ext>
            </a:extLst>
          </p:cNvPr>
          <p:cNvSpPr txBox="1">
            <a:spLocks noChangeArrowheads="1"/>
          </p:cNvSpPr>
          <p:nvPr/>
        </p:nvSpPr>
        <p:spPr bwMode="auto">
          <a:xfrm>
            <a:off x="940270" y="1274423"/>
            <a:ext cx="10284031"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fontAlgn="base" hangingPunct="0">
              <a:spcBef>
                <a:spcPct val="0"/>
              </a:spcBef>
              <a:spcAft>
                <a:spcPct val="0"/>
              </a:spcAft>
            </a:pPr>
            <a:r>
              <a:rPr lang="en-US" altLang="en-US" sz="2400" dirty="0">
                <a:solidFill>
                  <a:schemeClr val="accent2"/>
                </a:solidFill>
              </a:rPr>
              <a:t>Newton’s second law (simplified)</a:t>
            </a:r>
          </a:p>
          <a:p>
            <a:pPr marL="342900" indent="-342900" eaLnBrk="0" fontAlgn="base" hangingPunct="0">
              <a:spcBef>
                <a:spcPct val="0"/>
              </a:spcBef>
              <a:spcAft>
                <a:spcPct val="0"/>
              </a:spcAft>
              <a:buFont typeface="Arial" panose="020B0604020202020204" pitchFamily="34" charset="0"/>
              <a:buChar char="•"/>
            </a:pPr>
            <a:r>
              <a:rPr lang="en-US" altLang="en-US" sz="2000" dirty="0">
                <a:solidFill>
                  <a:srgbClr val="000000"/>
                </a:solidFill>
                <a:latin typeface="Arial" panose="020B0604020202020204" pitchFamily="34" charset="0"/>
              </a:rPr>
              <a:t>acceleration in the zonal, meridional and vertical directions (functions of longitude, latitude, height, and time) is given by:</a:t>
            </a:r>
            <a:endParaRPr lang="en-CA" altLang="en-US" sz="2000" i="1" dirty="0">
              <a:solidFill>
                <a:srgbClr val="000000"/>
              </a:solidFill>
              <a:latin typeface="Times"/>
            </a:endParaRPr>
          </a:p>
        </p:txBody>
      </p:sp>
      <p:sp>
        <p:nvSpPr>
          <p:cNvPr id="520204" name="Text Box 12">
            <a:extLst>
              <a:ext uri="{FF2B5EF4-FFF2-40B4-BE49-F238E27FC236}">
                <a16:creationId xmlns:a16="http://schemas.microsoft.com/office/drawing/2014/main" id="{B01E6605-72EB-C4E3-30C3-D51D6A6B89E9}"/>
              </a:ext>
            </a:extLst>
          </p:cNvPr>
          <p:cNvSpPr txBox="1">
            <a:spLocks noChangeArrowheads="1"/>
          </p:cNvSpPr>
          <p:nvPr/>
        </p:nvSpPr>
        <p:spPr bwMode="auto">
          <a:xfrm>
            <a:off x="6286618" y="2357217"/>
            <a:ext cx="1181734"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fontAlgn="base" hangingPunct="0">
              <a:spcBef>
                <a:spcPct val="0"/>
              </a:spcBef>
              <a:spcAft>
                <a:spcPct val="0"/>
              </a:spcAft>
            </a:pPr>
            <a:r>
              <a:rPr lang="en-US" altLang="en-US" sz="2000" dirty="0">
                <a:solidFill>
                  <a:srgbClr val="000000"/>
                </a:solidFill>
                <a:latin typeface="Arial" panose="020B0604020202020204" pitchFamily="34" charset="0"/>
              </a:rPr>
              <a:t>pressure</a:t>
            </a:r>
          </a:p>
          <a:p>
            <a:pPr algn="ctr" eaLnBrk="0" fontAlgn="base" hangingPunct="0">
              <a:spcBef>
                <a:spcPct val="0"/>
              </a:spcBef>
              <a:spcAft>
                <a:spcPct val="0"/>
              </a:spcAft>
            </a:pPr>
            <a:r>
              <a:rPr lang="en-US" altLang="en-US" sz="2000" dirty="0">
                <a:solidFill>
                  <a:srgbClr val="000000"/>
                </a:solidFill>
                <a:latin typeface="Arial" panose="020B0604020202020204" pitchFamily="34" charset="0"/>
              </a:rPr>
              <a:t>gradient</a:t>
            </a:r>
            <a:endParaRPr lang="en-CA" altLang="en-US" sz="2000" dirty="0">
              <a:solidFill>
                <a:srgbClr val="000000"/>
              </a:solidFill>
              <a:latin typeface="Arial" panose="020B0604020202020204" pitchFamily="34" charset="0"/>
            </a:endParaRPr>
          </a:p>
        </p:txBody>
      </p:sp>
      <p:sp>
        <p:nvSpPr>
          <p:cNvPr id="520206" name="Text Box 14">
            <a:extLst>
              <a:ext uri="{FF2B5EF4-FFF2-40B4-BE49-F238E27FC236}">
                <a16:creationId xmlns:a16="http://schemas.microsoft.com/office/drawing/2014/main" id="{BB8E6F4B-BDF3-F591-3113-8DB58A60B238}"/>
              </a:ext>
            </a:extLst>
          </p:cNvPr>
          <p:cNvSpPr txBox="1">
            <a:spLocks noChangeArrowheads="1"/>
          </p:cNvSpPr>
          <p:nvPr/>
        </p:nvSpPr>
        <p:spPr bwMode="auto">
          <a:xfrm>
            <a:off x="3886201" y="2539779"/>
            <a:ext cx="1624163"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fontAlgn="base" hangingPunct="0">
              <a:spcBef>
                <a:spcPct val="0"/>
              </a:spcBef>
              <a:spcAft>
                <a:spcPct val="0"/>
              </a:spcAft>
            </a:pPr>
            <a:r>
              <a:rPr lang="en-US" altLang="en-US" sz="2000" dirty="0">
                <a:solidFill>
                  <a:srgbClr val="000000"/>
                </a:solidFill>
                <a:latin typeface="Arial" panose="020B0604020202020204" pitchFamily="34" charset="0"/>
              </a:rPr>
              <a:t>Coriolis term</a:t>
            </a:r>
            <a:endParaRPr lang="en-CA" altLang="en-US" sz="2000" dirty="0">
              <a:solidFill>
                <a:srgbClr val="000000"/>
              </a:solidFill>
              <a:latin typeface="Arial" panose="020B0604020202020204" pitchFamily="34" charset="0"/>
            </a:endParaRPr>
          </a:p>
        </p:txBody>
      </p:sp>
      <p:sp>
        <p:nvSpPr>
          <p:cNvPr id="520207" name="Text Box 15">
            <a:extLst>
              <a:ext uri="{FF2B5EF4-FFF2-40B4-BE49-F238E27FC236}">
                <a16:creationId xmlns:a16="http://schemas.microsoft.com/office/drawing/2014/main" id="{C7D2A60A-31E3-8F9B-AC5B-2622E7095B77}"/>
              </a:ext>
            </a:extLst>
          </p:cNvPr>
          <p:cNvSpPr txBox="1">
            <a:spLocks noChangeArrowheads="1"/>
          </p:cNvSpPr>
          <p:nvPr/>
        </p:nvSpPr>
        <p:spPr bwMode="auto">
          <a:xfrm>
            <a:off x="7562586" y="2539779"/>
            <a:ext cx="93968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fontAlgn="base" hangingPunct="0">
              <a:spcBef>
                <a:spcPct val="0"/>
              </a:spcBef>
              <a:spcAft>
                <a:spcPct val="0"/>
              </a:spcAft>
            </a:pPr>
            <a:r>
              <a:rPr lang="en-US" altLang="en-US" sz="2000" dirty="0">
                <a:solidFill>
                  <a:srgbClr val="000000"/>
                </a:solidFill>
                <a:latin typeface="Arial" panose="020B0604020202020204" pitchFamily="34" charset="0"/>
              </a:rPr>
              <a:t>gravity</a:t>
            </a:r>
            <a:endParaRPr lang="en-CA" altLang="en-US" sz="2000" dirty="0">
              <a:solidFill>
                <a:srgbClr val="000000"/>
              </a:solidFill>
              <a:latin typeface="Arial" panose="020B0604020202020204" pitchFamily="34" charset="0"/>
            </a:endParaRPr>
          </a:p>
        </p:txBody>
      </p:sp>
      <p:sp>
        <p:nvSpPr>
          <p:cNvPr id="520208" name="Text Box 16">
            <a:extLst>
              <a:ext uri="{FF2B5EF4-FFF2-40B4-BE49-F238E27FC236}">
                <a16:creationId xmlns:a16="http://schemas.microsoft.com/office/drawing/2014/main" id="{40380AE2-B244-30FF-848E-4C3A9D71BFFF}"/>
              </a:ext>
            </a:extLst>
          </p:cNvPr>
          <p:cNvSpPr txBox="1">
            <a:spLocks noChangeArrowheads="1"/>
          </p:cNvSpPr>
          <p:nvPr/>
        </p:nvSpPr>
        <p:spPr bwMode="auto">
          <a:xfrm>
            <a:off x="8677197" y="2539779"/>
            <a:ext cx="93968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fontAlgn="base" hangingPunct="0">
              <a:spcBef>
                <a:spcPct val="0"/>
              </a:spcBef>
              <a:spcAft>
                <a:spcPct val="0"/>
              </a:spcAft>
            </a:pPr>
            <a:r>
              <a:rPr lang="en-US" altLang="en-US" sz="2000" dirty="0">
                <a:solidFill>
                  <a:srgbClr val="000000"/>
                </a:solidFill>
                <a:latin typeface="Arial" panose="020B0604020202020204" pitchFamily="34" charset="0"/>
              </a:rPr>
              <a:t>friction</a:t>
            </a:r>
            <a:endParaRPr lang="en-CA" altLang="en-US" sz="2000" dirty="0">
              <a:solidFill>
                <a:srgbClr val="000000"/>
              </a:solidFill>
              <a:latin typeface="Arial" panose="020B0604020202020204" pitchFamily="34" charset="0"/>
            </a:endParaRPr>
          </a:p>
        </p:txBody>
      </p:sp>
      <p:sp>
        <p:nvSpPr>
          <p:cNvPr id="520216" name="Text Box 24">
            <a:extLst>
              <a:ext uri="{FF2B5EF4-FFF2-40B4-BE49-F238E27FC236}">
                <a16:creationId xmlns:a16="http://schemas.microsoft.com/office/drawing/2014/main" id="{DCA304DB-7DE3-5216-04BB-A53467503EBB}"/>
              </a:ext>
            </a:extLst>
          </p:cNvPr>
          <p:cNvSpPr txBox="1">
            <a:spLocks noChangeArrowheads="1"/>
          </p:cNvSpPr>
          <p:nvPr/>
        </p:nvSpPr>
        <p:spPr bwMode="auto">
          <a:xfrm>
            <a:off x="1906975" y="2539779"/>
            <a:ext cx="1568058"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fontAlgn="base" hangingPunct="0">
              <a:spcBef>
                <a:spcPct val="0"/>
              </a:spcBef>
              <a:spcAft>
                <a:spcPct val="0"/>
              </a:spcAft>
            </a:pPr>
            <a:r>
              <a:rPr lang="en-US" altLang="en-US" sz="2000" dirty="0">
                <a:solidFill>
                  <a:srgbClr val="000000"/>
                </a:solidFill>
                <a:latin typeface="Arial" panose="020B0604020202020204" pitchFamily="34" charset="0"/>
              </a:rPr>
              <a:t>acceleration</a:t>
            </a:r>
            <a:endParaRPr lang="en-CA" altLang="en-US" sz="2000" dirty="0">
              <a:solidFill>
                <a:srgbClr val="000000"/>
              </a:solidFill>
              <a:latin typeface="Arial" panose="020B0604020202020204" pitchFamily="34" charset="0"/>
            </a:endParaRPr>
          </a:p>
        </p:txBody>
      </p:sp>
      <p:sp>
        <p:nvSpPr>
          <p:cNvPr id="2" name="Title 6">
            <a:extLst>
              <a:ext uri="{FF2B5EF4-FFF2-40B4-BE49-F238E27FC236}">
                <a16:creationId xmlns:a16="http://schemas.microsoft.com/office/drawing/2014/main" id="{B92924F5-E8B8-0A80-15E8-016F2514F8DC}"/>
              </a:ext>
            </a:extLst>
          </p:cNvPr>
          <p:cNvSpPr txBox="1">
            <a:spLocks/>
          </p:cNvSpPr>
          <p:nvPr/>
        </p:nvSpPr>
        <p:spPr>
          <a:xfrm>
            <a:off x="-13714" y="250539"/>
            <a:ext cx="12192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13" marR="0" lvl="0" defTabSz="914400" rtl="0" eaLnBrk="1" fontAlgn="auto" latinLnBrk="0" hangingPunct="1">
              <a:lnSpc>
                <a:spcPct val="100000"/>
              </a:lnSpc>
              <a:spcBef>
                <a:spcPct val="0"/>
              </a:spcBef>
              <a:spcAft>
                <a:spcPts val="0"/>
              </a:spcAft>
              <a:buClrTx/>
              <a:buSzTx/>
              <a:buFontTx/>
              <a:buNone/>
              <a:tabLst>
                <a:tab pos="298450" algn="l"/>
              </a:tabLst>
              <a:defRPr/>
            </a:pPr>
            <a:r>
              <a:rPr kumimoji="0" lang="en-CA" sz="4000" b="1" i="0" u="none" strike="noStrike" kern="1200" cap="none" spc="0" normalizeH="0" baseline="0" noProof="0" dirty="0">
                <a:ln>
                  <a:noFill/>
                </a:ln>
                <a:solidFill>
                  <a:prstClr val="black"/>
                </a:solidFill>
                <a:effectLst/>
                <a:uLnTx/>
                <a:uFillTx/>
                <a:latin typeface="Calibri Light" panose="020F0302020204030204"/>
                <a:ea typeface="Arial" charset="0"/>
                <a:cs typeface="Arial" charset="0"/>
              </a:rPr>
              <a:t>Primitive equations</a:t>
            </a:r>
            <a:r>
              <a:rPr kumimoji="0" lang="en-CA" sz="4000" b="1" i="0" u="none" strike="noStrike" kern="1200" cap="none" spc="0" normalizeH="0" noProof="0" dirty="0">
                <a:ln>
                  <a:noFill/>
                </a:ln>
                <a:solidFill>
                  <a:prstClr val="black"/>
                </a:solidFill>
                <a:effectLst/>
                <a:uLnTx/>
                <a:uFillTx/>
                <a:latin typeface="Calibri Light" panose="020F0302020204030204"/>
                <a:ea typeface="Arial" charset="0"/>
                <a:cs typeface="Arial" charset="0"/>
              </a:rPr>
              <a:t> for atmospheric</a:t>
            </a:r>
            <a:r>
              <a:rPr kumimoji="0" lang="en-CA" sz="4000" b="1" i="0" u="none" strike="noStrike" kern="1200" cap="none" spc="0" normalizeH="0" baseline="0" noProof="0" dirty="0">
                <a:ln>
                  <a:noFill/>
                </a:ln>
                <a:solidFill>
                  <a:prstClr val="black"/>
                </a:solidFill>
                <a:effectLst/>
                <a:uLnTx/>
                <a:uFillTx/>
                <a:latin typeface="Calibri Light" panose="020F0302020204030204"/>
                <a:ea typeface="Arial" charset="0"/>
                <a:cs typeface="Arial" charset="0"/>
              </a:rPr>
              <a:t> general circulation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0209"/>
                                        </p:tgtEl>
                                        <p:attrNameLst>
                                          <p:attrName>style.visibility</p:attrName>
                                        </p:attrNameLst>
                                      </p:cBhvr>
                                      <p:to>
                                        <p:strVal val="visible"/>
                                      </p:to>
                                    </p:set>
                                    <p:animEffect transition="in" filter="dissolve">
                                      <p:cBhvr>
                                        <p:cTn id="7" dur="500"/>
                                        <p:tgtEl>
                                          <p:spTgt spid="52020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20196"/>
                                        </p:tgtEl>
                                        <p:attrNameLst>
                                          <p:attrName>style.visibility</p:attrName>
                                        </p:attrNameLst>
                                      </p:cBhvr>
                                      <p:to>
                                        <p:strVal val="visible"/>
                                      </p:to>
                                    </p:set>
                                    <p:animEffect transition="in" filter="dissolve">
                                      <p:cBhvr>
                                        <p:cTn id="12" dur="500"/>
                                        <p:tgtEl>
                                          <p:spTgt spid="520196"/>
                                        </p:tgtEl>
                                      </p:cBhvr>
                                    </p:animEffect>
                                  </p:childTnLst>
                                </p:cTn>
                              </p:par>
                              <p:par>
                                <p:cTn id="13" presetID="9" presetClass="entr" presetSubtype="0" fill="hold" nodeType="withEffect">
                                  <p:stCondLst>
                                    <p:cond delay="0"/>
                                  </p:stCondLst>
                                  <p:childTnLst>
                                    <p:set>
                                      <p:cBhvr>
                                        <p:cTn id="14" dur="1" fill="hold">
                                          <p:stCondLst>
                                            <p:cond delay="0"/>
                                          </p:stCondLst>
                                        </p:cTn>
                                        <p:tgtEl>
                                          <p:spTgt spid="520198"/>
                                        </p:tgtEl>
                                        <p:attrNameLst>
                                          <p:attrName>style.visibility</p:attrName>
                                        </p:attrNameLst>
                                      </p:cBhvr>
                                      <p:to>
                                        <p:strVal val="visible"/>
                                      </p:to>
                                    </p:set>
                                    <p:animEffect transition="in" filter="dissolve">
                                      <p:cBhvr>
                                        <p:cTn id="15" dur="500"/>
                                        <p:tgtEl>
                                          <p:spTgt spid="520198"/>
                                        </p:tgtEl>
                                      </p:cBhvr>
                                    </p:animEffect>
                                  </p:childTnLst>
                                </p:cTn>
                              </p:par>
                              <p:par>
                                <p:cTn id="16" presetID="9" presetClass="entr" presetSubtype="0" fill="hold" nodeType="withEffect">
                                  <p:stCondLst>
                                    <p:cond delay="0"/>
                                  </p:stCondLst>
                                  <p:childTnLst>
                                    <p:set>
                                      <p:cBhvr>
                                        <p:cTn id="17" dur="1" fill="hold">
                                          <p:stCondLst>
                                            <p:cond delay="0"/>
                                          </p:stCondLst>
                                        </p:cTn>
                                        <p:tgtEl>
                                          <p:spTgt spid="520202"/>
                                        </p:tgtEl>
                                        <p:attrNameLst>
                                          <p:attrName>style.visibility</p:attrName>
                                        </p:attrNameLst>
                                      </p:cBhvr>
                                      <p:to>
                                        <p:strVal val="visible"/>
                                      </p:to>
                                    </p:set>
                                    <p:animEffect transition="in" filter="dissolve">
                                      <p:cBhvr>
                                        <p:cTn id="18" dur="500"/>
                                        <p:tgtEl>
                                          <p:spTgt spid="52020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20216"/>
                                        </p:tgtEl>
                                        <p:attrNameLst>
                                          <p:attrName>style.visibility</p:attrName>
                                        </p:attrNameLst>
                                      </p:cBhvr>
                                      <p:to>
                                        <p:strVal val="visible"/>
                                      </p:to>
                                    </p:set>
                                    <p:animEffect transition="in" filter="dissolve">
                                      <p:cBhvr>
                                        <p:cTn id="23" dur="500"/>
                                        <p:tgtEl>
                                          <p:spTgt spid="5202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20206"/>
                                        </p:tgtEl>
                                        <p:attrNameLst>
                                          <p:attrName>style.visibility</p:attrName>
                                        </p:attrNameLst>
                                      </p:cBhvr>
                                      <p:to>
                                        <p:strVal val="visible"/>
                                      </p:to>
                                    </p:set>
                                    <p:animEffect transition="in" filter="dissolve">
                                      <p:cBhvr>
                                        <p:cTn id="28" dur="500"/>
                                        <p:tgtEl>
                                          <p:spTgt spid="52020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20204"/>
                                        </p:tgtEl>
                                        <p:attrNameLst>
                                          <p:attrName>style.visibility</p:attrName>
                                        </p:attrNameLst>
                                      </p:cBhvr>
                                      <p:to>
                                        <p:strVal val="visible"/>
                                      </p:to>
                                    </p:set>
                                    <p:animEffect transition="in" filter="dissolve">
                                      <p:cBhvr>
                                        <p:cTn id="33" dur="500"/>
                                        <p:tgtEl>
                                          <p:spTgt spid="52020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20207"/>
                                        </p:tgtEl>
                                        <p:attrNameLst>
                                          <p:attrName>style.visibility</p:attrName>
                                        </p:attrNameLst>
                                      </p:cBhvr>
                                      <p:to>
                                        <p:strVal val="visible"/>
                                      </p:to>
                                    </p:set>
                                    <p:animEffect transition="in" filter="dissolve">
                                      <p:cBhvr>
                                        <p:cTn id="38" dur="500"/>
                                        <p:tgtEl>
                                          <p:spTgt spid="52020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20208"/>
                                        </p:tgtEl>
                                        <p:attrNameLst>
                                          <p:attrName>style.visibility</p:attrName>
                                        </p:attrNameLst>
                                      </p:cBhvr>
                                      <p:to>
                                        <p:strVal val="visible"/>
                                      </p:to>
                                    </p:set>
                                    <p:animEffect transition="in" filter="dissolve">
                                      <p:cBhvr>
                                        <p:cTn id="43" dur="500"/>
                                        <p:tgtEl>
                                          <p:spTgt spid="520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09" grpId="0"/>
      <p:bldP spid="520204" grpId="0"/>
      <p:bldP spid="520206" grpId="0"/>
      <p:bldP spid="520207" grpId="0"/>
      <p:bldP spid="520208" grpId="0"/>
      <p:bldP spid="5202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D7313B-A0AD-053E-6619-95D9E4312AA2}"/>
                  </a:ext>
                </a:extLst>
              </p:cNvPr>
              <p:cNvSpPr txBox="1"/>
              <p:nvPr/>
            </p:nvSpPr>
            <p:spPr>
              <a:xfrm>
                <a:off x="708822" y="730574"/>
                <a:ext cx="10280656" cy="46166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With this formulation, </a:t>
                </a:r>
                <a14:m>
                  <m:oMath xmlns:m="http://schemas.openxmlformats.org/officeDocument/2006/math">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oMath>
                </a14:m>
                <a:r>
                  <a:rPr kumimoji="0" lang="en-CA" sz="2400" b="1" i="0" u="none" strike="noStrike" kern="1200" cap="none" spc="0" normalizeH="0" baseline="0" noProof="0" dirty="0">
                    <a:ln>
                      <a:noFill/>
                    </a:ln>
                    <a:solidFill>
                      <a:srgbClr val="000000"/>
                    </a:solidFill>
                    <a:effectLst/>
                    <a:uLnTx/>
                    <a:uFillTx/>
                    <a:latin typeface="Arial" charset="0"/>
                    <a:ea typeface="+mn-ea"/>
                    <a:cs typeface="+mn-cs"/>
                  </a:rPr>
                  <a:t> </a:t>
                </a:r>
                <a:r>
                  <a:rPr kumimoji="0" lang="en-CA" sz="2400" b="0" i="0" u="none" strike="noStrike" kern="1200" cap="none" spc="0" normalizeH="0" baseline="0" noProof="0" dirty="0">
                    <a:ln>
                      <a:noFill/>
                    </a:ln>
                    <a:solidFill>
                      <a:srgbClr val="000000"/>
                    </a:solidFill>
                    <a:effectLst/>
                    <a:uLnTx/>
                    <a:uFillTx/>
                    <a:latin typeface="Arial" charset="0"/>
                    <a:ea typeface="+mn-ea"/>
                    <a:cs typeface="+mn-cs"/>
                  </a:rPr>
                  <a:t>and </a:t>
                </a:r>
                <a14:m>
                  <m:oMath xmlns:m="http://schemas.openxmlformats.org/officeDocument/2006/math">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are jointly Gaussian</a:t>
                </a:r>
                <a:endParaRPr kumimoji="0" lang="en-CA"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8" name="TextBox 7">
                <a:extLst>
                  <a:ext uri="{FF2B5EF4-FFF2-40B4-BE49-F238E27FC236}">
                    <a16:creationId xmlns:a16="http://schemas.microsoft.com/office/drawing/2014/main" id="{60D7313B-A0AD-053E-6619-95D9E4312AA2}"/>
                  </a:ext>
                </a:extLst>
              </p:cNvPr>
              <p:cNvSpPr txBox="1">
                <a:spLocks noRot="1" noChangeAspect="1" noMove="1" noResize="1" noEditPoints="1" noAdjustHandles="1" noChangeArrowheads="1" noChangeShapeType="1" noTextEdit="1"/>
              </p:cNvSpPr>
              <p:nvPr/>
            </p:nvSpPr>
            <p:spPr>
              <a:xfrm>
                <a:off x="708822" y="730574"/>
                <a:ext cx="10280656" cy="461665"/>
              </a:xfrm>
              <a:prstGeom prst="rect">
                <a:avLst/>
              </a:prstGeom>
              <a:blipFill>
                <a:blip r:embed="rId3"/>
                <a:stretch>
                  <a:fillRect l="-740" t="-10526" b="-2368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F1FC60-9ECB-ABCA-71CA-8F09470B2C0D}"/>
                  </a:ext>
                </a:extLst>
              </p:cNvPr>
              <p:cNvSpPr txBox="1"/>
              <p:nvPr/>
            </p:nvSpPr>
            <p:spPr>
              <a:xfrm>
                <a:off x="708822" y="1524862"/>
                <a:ext cx="10280656" cy="1509259"/>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To see this, let </a:t>
                </a:r>
                <a14:m>
                  <m:oMath xmlns:m="http://schemas.openxmlformats.org/officeDocument/2006/math">
                    <m:d>
                      <m:dPr>
                        <m:begChr m:val="["/>
                        <m:end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mr>
                          <m:mr>
                            <m:e>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e>
                          </m:mr>
                        </m:m>
                      </m:e>
                    </m:d>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𝐻</m:t>
                              </m:r>
                            </m:e>
                          </m:mr>
                        </m:m>
                      </m:e>
                    </m:d>
                    <m:d>
                      <m:dPr>
                        <m:begChr m:val="["/>
                        <m:end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mr>
                          <m:mr>
                            <m:e>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e>
                          </m:mr>
                        </m:m>
                      </m:e>
                    </m:d>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𝛆</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e>
                          </m:mr>
                        </m:m>
                      </m:e>
                    </m:d>
                  </m:oMath>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It then follows from the assumptions above that</a:t>
                </a:r>
              </a:p>
            </p:txBody>
          </p:sp>
        </mc:Choice>
        <mc:Fallback xmlns="">
          <p:sp>
            <p:nvSpPr>
              <p:cNvPr id="2" name="TextBox 1">
                <a:extLst>
                  <a:ext uri="{FF2B5EF4-FFF2-40B4-BE49-F238E27FC236}">
                    <a16:creationId xmlns:a16="http://schemas.microsoft.com/office/drawing/2014/main" id="{8FF1FC60-9ECB-ABCA-71CA-8F09470B2C0D}"/>
                  </a:ext>
                </a:extLst>
              </p:cNvPr>
              <p:cNvSpPr txBox="1">
                <a:spLocks noRot="1" noChangeAspect="1" noMove="1" noResize="1" noEditPoints="1" noAdjustHandles="1" noChangeArrowheads="1" noChangeShapeType="1" noTextEdit="1"/>
              </p:cNvSpPr>
              <p:nvPr/>
            </p:nvSpPr>
            <p:spPr>
              <a:xfrm>
                <a:off x="708822" y="1524862"/>
                <a:ext cx="10280656" cy="1509259"/>
              </a:xfrm>
              <a:prstGeom prst="rect">
                <a:avLst/>
              </a:prstGeom>
              <a:blipFill>
                <a:blip r:embed="rId4"/>
                <a:stretch>
                  <a:fillRect l="-740" b="-75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F1B13AE-FAF0-175A-163C-B3875BE06A5C}"/>
                  </a:ext>
                </a:extLst>
              </p:cNvPr>
              <p:cNvSpPr txBox="1"/>
              <p:nvPr/>
            </p:nvSpPr>
            <p:spPr>
              <a:xfrm>
                <a:off x="1025612" y="3375257"/>
                <a:ext cx="10738021" cy="275344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a:t>
                </a:r>
                <a14:m>
                  <m:oMath xmlns:m="http://schemas.openxmlformats.org/officeDocument/2006/math">
                    <m:d>
                      <m:dPr>
                        <m:begChr m:val="["/>
                        <m:end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mr>
                          <m:mr>
                            <m:e>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e>
                          </m:mr>
                        </m:m>
                      </m:e>
                    </m:d>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d>
                      <m:d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d>
                          <m:dPr>
                            <m:begChr m:val="["/>
                            <m:endChr m:val="]"/>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e>
                              </m:mr>
                              <m:m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𝐻</m:t>
                                  </m:r>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e>
                              </m:mr>
                            </m:m>
                          </m:e>
                        </m:d>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e>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mr>
                              <m:m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𝐻</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𝐻</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e>
                                    <m:sup>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e>
                              </m:mr>
                            </m:m>
                          </m:e>
                        </m:d>
                      </m:e>
                    </m:d>
                  </m:oMath>
                </a14:m>
                <a:endParaRPr kumimoji="0" lang="en-CA" sz="2400" b="1"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lvl="0" eaLnBrk="0" fontAlgn="base" hangingPunct="0">
                  <a:spcBef>
                    <a:spcPct val="0"/>
                  </a:spcBef>
                  <a:spcAft>
                    <a:spcPct val="0"/>
                  </a:spcAf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and therefore, that the distribution</a:t>
                </a:r>
                <a:r>
                  <a:rPr kumimoji="0" lang="en-CA" sz="2400" b="0" i="0" u="none" strike="noStrike" kern="1200" cap="none" spc="0" normalizeH="0" noProof="0" dirty="0">
                    <a:ln>
                      <a:noFill/>
                    </a:ln>
                    <a:solidFill>
                      <a:srgbClr val="000000"/>
                    </a:solidFill>
                    <a:effectLst/>
                    <a:uLnTx/>
                    <a:uFillTx/>
                    <a:latin typeface="Arial" charset="0"/>
                    <a:ea typeface="+mn-ea"/>
                    <a:cs typeface="+mn-cs"/>
                  </a:rPr>
                  <a:t> of </a:t>
                </a:r>
                <a14:m>
                  <m:oMath xmlns:m="http://schemas.openxmlformats.org/officeDocument/2006/math">
                    <m:r>
                      <a:rPr lang="en-CA" sz="2400" b="1">
                        <a:solidFill>
                          <a:srgbClr val="000000"/>
                        </a:solidFill>
                        <a:latin typeface="Cambria Math" panose="02040503050406030204" pitchFamily="18" charset="0"/>
                      </a:rPr>
                      <m:t>𝐗</m:t>
                    </m:r>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conditional</a:t>
                </a:r>
                <a:r>
                  <a:rPr kumimoji="0" lang="en-CA" sz="2400" b="0" i="0" u="none" strike="noStrike" kern="1200" cap="none" spc="0" normalizeH="0" noProof="0" dirty="0">
                    <a:ln>
                      <a:noFill/>
                    </a:ln>
                    <a:solidFill>
                      <a:srgbClr val="000000"/>
                    </a:solidFill>
                    <a:effectLst/>
                    <a:uLnTx/>
                    <a:uFillTx/>
                    <a:latin typeface="Arial" charset="0"/>
                    <a:ea typeface="+mn-ea"/>
                    <a:cs typeface="+mn-cs"/>
                  </a:rPr>
                  <a:t> on the observations </a:t>
                </a:r>
                <a14:m>
                  <m:oMath xmlns:m="http://schemas.openxmlformats.org/officeDocument/2006/math">
                    <m:sSub>
                      <m:sSubPr>
                        <m:ctrlPr>
                          <a:rPr lang="en-CA" sz="2400" i="1">
                            <a:solidFill>
                              <a:srgbClr val="000000"/>
                            </a:solidFill>
                            <a:latin typeface="Cambria Math" panose="02040503050406030204" pitchFamily="18" charset="0"/>
                          </a:rPr>
                        </m:ctrlPr>
                      </m:sSubPr>
                      <m:e>
                        <m:r>
                          <a:rPr lang="en-CA" sz="2400" b="1">
                            <a:solidFill>
                              <a:srgbClr val="000000"/>
                            </a:solidFill>
                            <a:latin typeface="Cambria Math" panose="02040503050406030204" pitchFamily="18" charset="0"/>
                          </a:rPr>
                          <m:t>𝐘</m:t>
                        </m:r>
                      </m:e>
                      <m:sub>
                        <m:r>
                          <a:rPr lang="en-CA" sz="2400" i="1">
                            <a:solidFill>
                              <a:srgbClr val="000000"/>
                            </a:solidFill>
                            <a:latin typeface="Cambria Math" panose="02040503050406030204" pitchFamily="18" charset="0"/>
                          </a:rPr>
                          <m:t>𝑜</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is</a:t>
                </a:r>
              </a:p>
              <a:p>
                <a:pPr lvl="0" eaLnBrk="0" fontAlgn="base" hangingPunct="0">
                  <a:spcBef>
                    <a:spcPct val="0"/>
                  </a:spcBef>
                  <a:spcAft>
                    <a:spcPct val="0"/>
                  </a:spcAft>
                  <a:defRPr/>
                </a:pP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a:t>
                </a:r>
                <a14:m>
                  <m:oMath xmlns:m="http://schemas.openxmlformats.org/officeDocument/2006/math">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𝑁</m:t>
                    </m:r>
                    <m:d>
                      <m:d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𝛍</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d>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where </a:t>
                </a:r>
                <a14:m>
                  <m:oMath xmlns:m="http://schemas.openxmlformats.org/officeDocument/2006/math">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𝛍</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 			    and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oMath>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 name="TextBox 4">
                <a:extLst>
                  <a:ext uri="{FF2B5EF4-FFF2-40B4-BE49-F238E27FC236}">
                    <a16:creationId xmlns:a16="http://schemas.microsoft.com/office/drawing/2014/main" id="{1F1B13AE-FAF0-175A-163C-B3875BE06A5C}"/>
                  </a:ext>
                </a:extLst>
              </p:cNvPr>
              <p:cNvSpPr txBox="1">
                <a:spLocks noRot="1" noChangeAspect="1" noMove="1" noResize="1" noEditPoints="1" noAdjustHandles="1" noChangeArrowheads="1" noChangeShapeType="1" noTextEdit="1"/>
              </p:cNvSpPr>
              <p:nvPr/>
            </p:nvSpPr>
            <p:spPr>
              <a:xfrm>
                <a:off x="1025612" y="3375257"/>
                <a:ext cx="10738021" cy="2753446"/>
              </a:xfrm>
              <a:prstGeom prst="rect">
                <a:avLst/>
              </a:prstGeom>
              <a:blipFill>
                <a:blip r:embed="rId5"/>
                <a:stretch>
                  <a:fillRect l="-826" b="-4128"/>
                </a:stretch>
              </a:blipFill>
            </p:spPr>
            <p:txBody>
              <a:bodyPr/>
              <a:lstStyle/>
              <a:p>
                <a:r>
                  <a:rPr lang="en-CA">
                    <a:noFill/>
                  </a:rPr>
                  <a:t> </a:t>
                </a:r>
              </a:p>
            </p:txBody>
          </p:sp>
        </mc:Fallback>
      </mc:AlternateContent>
    </p:spTree>
    <p:extLst>
      <p:ext uri="{BB962C8B-B14F-4D97-AF65-F5344CB8AC3E}">
        <p14:creationId xmlns:p14="http://schemas.microsoft.com/office/powerpoint/2010/main" val="35319743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dissolv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D7313B-A0AD-053E-6619-95D9E4312AA2}"/>
                  </a:ext>
                </a:extLst>
              </p:cNvPr>
              <p:cNvSpPr txBox="1"/>
              <p:nvPr/>
            </p:nvSpPr>
            <p:spPr>
              <a:xfrm>
                <a:off x="445010" y="439819"/>
                <a:ext cx="11082960" cy="843116"/>
              </a:xfrm>
              <a:prstGeom prst="rect">
                <a:avLst/>
              </a:prstGeom>
              <a:noFill/>
            </p:spPr>
            <p:txBody>
              <a:bodyPr wrap="square">
                <a:spAutoFit/>
              </a:bodyPr>
              <a:lstStyle/>
              <a:p>
                <a:pPr marL="342900" lvl="0" indent="-342900" eaLnBrk="0" fontAlgn="base" hangingPunct="0">
                  <a:spcBef>
                    <a:spcPct val="0"/>
                  </a:spcBef>
                  <a:spcAft>
                    <a:spcPct val="0"/>
                  </a:spcAft>
                  <a:buFont typeface="Arial" panose="020B0604020202020204" pitchFamily="34" charset="0"/>
                  <a:buChar char="•"/>
                  <a:defRPr/>
                </a:pPr>
                <a:r>
                  <a:rPr kumimoji="0" lang="en-CA" sz="2400" b="0" i="0" u="none" strike="noStrike" kern="1200" cap="none" spc="0" normalizeH="0" baseline="0" noProof="0" dirty="0">
                    <a:ln>
                      <a:noFill/>
                    </a:ln>
                    <a:solidFill>
                      <a:schemeClr val="tx1"/>
                    </a:solidFill>
                    <a:effectLst/>
                    <a:uLnTx/>
                    <a:uFillTx/>
                    <a:latin typeface="Arial" charset="0"/>
                  </a:rPr>
                  <a:t>By replacing </a:t>
                </a:r>
                <a14:m>
                  <m:oMath xmlns:m="http://schemas.openxmlformats.org/officeDocument/2006/math">
                    <m:sSup>
                      <m:sSupPr>
                        <m:ctrlPr>
                          <a:rPr lang="en-CA" sz="2400" i="1">
                            <a:solidFill>
                              <a:schemeClr val="tx1"/>
                            </a:solidFill>
                            <a:latin typeface="Cambria Math" panose="02040503050406030204" pitchFamily="18" charset="0"/>
                          </a:rPr>
                        </m:ctrlPr>
                      </m:sSupPr>
                      <m:e>
                        <m:r>
                          <a:rPr lang="en-CA" sz="2400" b="1">
                            <a:solidFill>
                              <a:schemeClr val="tx1"/>
                            </a:solidFill>
                            <a:latin typeface="Cambria Math" panose="02040503050406030204" pitchFamily="18" charset="0"/>
                          </a:rPr>
                          <m:t>𝐗</m:t>
                        </m:r>
                      </m:e>
                      <m:sup>
                        <m:r>
                          <a:rPr lang="en-CA" sz="2400" i="1">
                            <a:solidFill>
                              <a:schemeClr val="tx1"/>
                            </a:solidFill>
                            <a:latin typeface="Cambria Math" panose="02040503050406030204" pitchFamily="18" charset="0"/>
                          </a:rPr>
                          <m:t>∗</m:t>
                        </m:r>
                      </m:sup>
                    </m:sSup>
                  </m:oMath>
                </a14:m>
                <a:r>
                  <a:rPr kumimoji="0" lang="en-CA" sz="2400" b="0" i="0" u="none" strike="noStrike" kern="1200" cap="none" spc="0" normalizeH="0" baseline="0" noProof="0" dirty="0">
                    <a:ln>
                      <a:noFill/>
                    </a:ln>
                    <a:solidFill>
                      <a:schemeClr val="tx1"/>
                    </a:solidFill>
                    <a:effectLst/>
                    <a:uLnTx/>
                    <a:uFillTx/>
                    <a:latin typeface="Arial" charset="0"/>
                  </a:rPr>
                  <a:t>with our best estimate  </a:t>
                </a:r>
                <a14:m>
                  <m:oMath xmlns:m="http://schemas.openxmlformats.org/officeDocument/2006/math">
                    <m:r>
                      <a:rPr kumimoji="0" lang="en-CA" sz="2400" b="1" i="0" u="none" strike="noStrike" kern="1200" cap="none" spc="0" normalizeH="0" baseline="0" noProof="0" smtClean="0">
                        <a:ln>
                          <a:noFill/>
                        </a:ln>
                        <a:solidFill>
                          <a:schemeClr val="tx1"/>
                        </a:solidFill>
                        <a:effectLst/>
                        <a:uLnTx/>
                        <a:uFillTx/>
                        <a:latin typeface="Cambria Math" panose="02040503050406030204" pitchFamily="18" charset="0"/>
                      </a:rPr>
                      <m:t>𝐗</m:t>
                    </m:r>
                  </m:oMath>
                </a14:m>
                <a:r>
                  <a:rPr kumimoji="0" lang="en-CA" sz="2400" b="0" i="0" u="none" strike="noStrike" kern="1200" cap="none" spc="0" normalizeH="0" baseline="0" noProof="0" dirty="0">
                    <a:ln>
                      <a:noFill/>
                    </a:ln>
                    <a:solidFill>
                      <a:schemeClr val="tx1"/>
                    </a:solidFill>
                    <a:effectLst/>
                    <a:uLnTx/>
                    <a:uFillTx/>
                    <a:latin typeface="Arial" charset="0"/>
                  </a:rPr>
                  <a:t> (i.e., set </a:t>
                </a:r>
                <a14:m>
                  <m:oMath xmlns:m="http://schemas.openxmlformats.org/officeDocument/2006/math">
                    <m:r>
                      <a:rPr lang="en-CA" sz="2400" b="1">
                        <a:latin typeface="Cambria Math" panose="02040503050406030204" pitchFamily="18" charset="0"/>
                      </a:rPr>
                      <m:t>𝐗</m:t>
                    </m:r>
                  </m:oMath>
                </a14:m>
                <a:r>
                  <a:rPr kumimoji="0" lang="en-CA" sz="2400" b="0" i="0" u="none" strike="noStrike" kern="1200" cap="none" spc="0" normalizeH="0" baseline="0" noProof="0" dirty="0">
                    <a:ln>
                      <a:noFill/>
                    </a:ln>
                    <a:solidFill>
                      <a:schemeClr val="tx1"/>
                    </a:solidFill>
                    <a:effectLst/>
                    <a:uLnTx/>
                    <a:uFillTx/>
                    <a:latin typeface="Arial" charset="0"/>
                  </a:rPr>
                  <a:t> equal</a:t>
                </a:r>
                <a:r>
                  <a:rPr kumimoji="0" lang="en-CA" sz="2400" b="0" i="0" u="none" strike="noStrike" kern="1200" cap="none" spc="0" normalizeH="0" noProof="0" dirty="0">
                    <a:ln>
                      <a:noFill/>
                    </a:ln>
                    <a:solidFill>
                      <a:schemeClr val="tx1"/>
                    </a:solidFill>
                    <a:effectLst/>
                    <a:uLnTx/>
                    <a:uFillTx/>
                    <a:latin typeface="Arial" charset="0"/>
                  </a:rPr>
                  <a:t> to the “multi-model” mean response to the prescribed forcing, and set </a:t>
                </a:r>
                <a14:m>
                  <m:oMath xmlns:m="http://schemas.openxmlformats.org/officeDocument/2006/math">
                    <m:sSub>
                      <m:sSubPr>
                        <m:ctrlPr>
                          <a:rPr lang="en-CA" sz="2400" i="1">
                            <a:solidFill>
                              <a:schemeClr val="tx1"/>
                            </a:solidFill>
                            <a:latin typeface="Cambria Math" panose="02040503050406030204" pitchFamily="18" charset="0"/>
                          </a:rPr>
                        </m:ctrlPr>
                      </m:sSubPr>
                      <m:e>
                        <m:acc>
                          <m:accPr>
                            <m:chr m:val="̂"/>
                            <m:ctrlPr>
                              <a:rPr lang="en-CA" sz="2400" i="1" smtClean="0">
                                <a:solidFill>
                                  <a:schemeClr val="tx1"/>
                                </a:solidFill>
                                <a:latin typeface="Cambria Math" panose="02040503050406030204" pitchFamily="18" charset="0"/>
                              </a:rPr>
                            </m:ctrlPr>
                          </m:accPr>
                          <m:e>
                            <m:r>
                              <a:rPr lang="en-CA" sz="2400" b="1" i="1" smtClean="0">
                                <a:solidFill>
                                  <a:schemeClr val="tx1"/>
                                </a:solidFill>
                                <a:latin typeface="Cambria Math" panose="02040503050406030204" pitchFamily="18" charset="0"/>
                                <a:ea typeface="Cambria Math" panose="02040503050406030204" pitchFamily="18" charset="0"/>
                              </a:rPr>
                              <m:t>ℇ</m:t>
                            </m:r>
                          </m:e>
                        </m:acc>
                      </m:e>
                      <m:sub>
                        <m:r>
                          <a:rPr lang="en-CA" sz="2400" i="1">
                            <a:solidFill>
                              <a:schemeClr val="tx1"/>
                            </a:solidFill>
                            <a:latin typeface="Cambria Math" panose="02040503050406030204" pitchFamily="18" charset="0"/>
                            <a:ea typeface="Cambria Math" panose="02040503050406030204" pitchFamily="18" charset="0"/>
                          </a:rPr>
                          <m:t>𝑥</m:t>
                        </m:r>
                      </m:sub>
                    </m:sSub>
                    <m:r>
                      <a:rPr lang="en-CA" sz="2400" b="0" i="1" smtClean="0">
                        <a:solidFill>
                          <a:schemeClr val="tx1"/>
                        </a:solidFill>
                        <a:latin typeface="Cambria Math" panose="02040503050406030204" pitchFamily="18" charset="0"/>
                        <a:ea typeface="Cambria Math" panose="02040503050406030204" pitchFamily="18" charset="0"/>
                      </a:rPr>
                      <m:t>=0</m:t>
                    </m:r>
                  </m:oMath>
                </a14:m>
                <a:r>
                  <a:rPr kumimoji="0" lang="en-CA" sz="2400" b="0" i="0" u="none" strike="noStrike" kern="1200" cap="none" spc="0" normalizeH="0" baseline="0" noProof="0" dirty="0">
                    <a:ln>
                      <a:noFill/>
                    </a:ln>
                    <a:solidFill>
                      <a:schemeClr val="tx1"/>
                    </a:solidFill>
                    <a:effectLst/>
                    <a:uLnTx/>
                    <a:uFillTx/>
                    <a:latin typeface="Arial" charset="0"/>
                  </a:rPr>
                  <a:t>)</a:t>
                </a:r>
                <a:r>
                  <a:rPr kumimoji="0" lang="en-CA" sz="2400" b="0" i="0" u="none" strike="noStrike" kern="1200" cap="none" spc="0" normalizeH="0" noProof="0" dirty="0">
                    <a:ln>
                      <a:noFill/>
                    </a:ln>
                    <a:solidFill>
                      <a:schemeClr val="tx1"/>
                    </a:solidFill>
                    <a:effectLst/>
                    <a:uLnTx/>
                    <a:uFillTx/>
                    <a:latin typeface="Arial" charset="0"/>
                  </a:rPr>
                  <a:t> </a:t>
                </a:r>
                <a:r>
                  <a:rPr kumimoji="0" lang="en-CA" sz="2400" b="0" i="0" u="none" strike="noStrike" kern="1200" cap="none" spc="0" normalizeH="0" baseline="0" noProof="0" dirty="0">
                    <a:ln>
                      <a:noFill/>
                    </a:ln>
                    <a:solidFill>
                      <a:schemeClr val="tx1"/>
                    </a:solidFill>
                    <a:effectLst/>
                    <a:uLnTx/>
                    <a:uFillTx/>
                    <a:latin typeface="Arial" charset="0"/>
                  </a:rPr>
                  <a:t>we obtain </a:t>
                </a:r>
              </a:p>
            </p:txBody>
          </p:sp>
        </mc:Choice>
        <mc:Fallback xmlns="">
          <p:sp>
            <p:nvSpPr>
              <p:cNvPr id="8" name="TextBox 7">
                <a:extLst>
                  <a:ext uri="{FF2B5EF4-FFF2-40B4-BE49-F238E27FC236}">
                    <a16:creationId xmlns:a16="http://schemas.microsoft.com/office/drawing/2014/main" id="{60D7313B-A0AD-053E-6619-95D9E4312AA2}"/>
                  </a:ext>
                </a:extLst>
              </p:cNvPr>
              <p:cNvSpPr txBox="1">
                <a:spLocks noRot="1" noChangeAspect="1" noMove="1" noResize="1" noEditPoints="1" noAdjustHandles="1" noChangeArrowheads="1" noChangeShapeType="1" noTextEdit="1"/>
              </p:cNvSpPr>
              <p:nvPr/>
            </p:nvSpPr>
            <p:spPr>
              <a:xfrm>
                <a:off x="445010" y="439819"/>
                <a:ext cx="11082960" cy="843116"/>
              </a:xfrm>
              <a:prstGeom prst="rect">
                <a:avLst/>
              </a:prstGeom>
              <a:blipFill>
                <a:blip r:embed="rId3"/>
                <a:stretch>
                  <a:fillRect l="-802" t="-5970" r="-115" b="-1492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578935E-AD71-8A9C-4078-C219C5566801}"/>
                  </a:ext>
                </a:extLst>
              </p:cNvPr>
              <p:cNvSpPr txBox="1"/>
              <p:nvPr/>
            </p:nvSpPr>
            <p:spPr>
              <a:xfrm>
                <a:off x="2568482" y="1518077"/>
                <a:ext cx="5530104" cy="379206"/>
              </a:xfrm>
              <a:prstGeom prst="rect">
                <a:avLst/>
              </a:prstGeom>
              <a:noFill/>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acc>
                            <m:accPr>
                              <m:chr m:val="̂"/>
                              <m:ctrlPr>
                                <a:rPr kumimoji="0" lang="en-CA" sz="24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en-CA" sz="24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𝐘</m:t>
                              </m:r>
                            </m:e>
                          </m:acc>
                        </m:e>
                        <m:sup>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CA" sz="24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𝐗</m:t>
                      </m:r>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Sub>
                        <m:sSubPr>
                          <m:ctrlPr>
                            <a:rPr kumimoji="0" lang="en-CA" sz="2400" b="1"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𝑜</m:t>
                          </m:r>
                        </m:sub>
                      </m:s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𝐻</m:t>
                      </m:r>
                      <m:r>
                        <a:rPr kumimoji="0" lang="en-CA" sz="24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𝐗</m:t>
                      </m:r>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oMath>
                  </m:oMathPara>
                </a14:m>
                <a:endParaRPr kumimoji="0" lang="en-CA" sz="2400" b="0" i="0" u="none" strike="noStrike" kern="1200" cap="none" spc="0" normalizeH="0" baseline="0" noProof="0" dirty="0">
                  <a:ln>
                    <a:noFill/>
                  </a:ln>
                  <a:solidFill>
                    <a:schemeClr val="tx1"/>
                  </a:solidFill>
                  <a:effectLst/>
                  <a:uLnTx/>
                  <a:uFillTx/>
                  <a:latin typeface="Arial" charset="0"/>
                  <a:ea typeface="+mn-ea"/>
                  <a:cs typeface="+mn-cs"/>
                </a:endParaRPr>
              </a:p>
            </p:txBody>
          </p:sp>
        </mc:Choice>
        <mc:Fallback xmlns="">
          <p:sp>
            <p:nvSpPr>
              <p:cNvPr id="16" name="TextBox 15">
                <a:extLst>
                  <a:ext uri="{FF2B5EF4-FFF2-40B4-BE49-F238E27FC236}">
                    <a16:creationId xmlns:a16="http://schemas.microsoft.com/office/drawing/2014/main" id="{7578935E-AD71-8A9C-4078-C219C5566801}"/>
                  </a:ext>
                </a:extLst>
              </p:cNvPr>
              <p:cNvSpPr txBox="1">
                <a:spLocks noRot="1" noChangeAspect="1" noMove="1" noResize="1" noEditPoints="1" noAdjustHandles="1" noChangeArrowheads="1" noChangeShapeType="1" noTextEdit="1"/>
              </p:cNvSpPr>
              <p:nvPr/>
            </p:nvSpPr>
            <p:spPr>
              <a:xfrm>
                <a:off x="2568482" y="1518077"/>
                <a:ext cx="5530104" cy="379206"/>
              </a:xfrm>
              <a:prstGeom prst="rect">
                <a:avLst/>
              </a:prstGeom>
              <a:blipFill>
                <a:blip r:embed="rId4"/>
                <a:stretch>
                  <a:fillRect l="-459" t="-22581" r="-1147" b="-32258"/>
                </a:stretch>
              </a:blipFill>
            </p:spPr>
            <p:txBody>
              <a:bodyPr/>
              <a:lstStyle/>
              <a:p>
                <a:r>
                  <a:rPr lang="en-CA">
                    <a:noFill/>
                  </a:rPr>
                  <a:t> </a:t>
                </a:r>
              </a:p>
            </p:txBody>
          </p:sp>
        </mc:Fallback>
      </mc:AlternateContent>
      <p:sp>
        <p:nvSpPr>
          <p:cNvPr id="19" name="TextBox 18">
            <a:extLst>
              <a:ext uri="{FF2B5EF4-FFF2-40B4-BE49-F238E27FC236}">
                <a16:creationId xmlns:a16="http://schemas.microsoft.com/office/drawing/2014/main" id="{170C71A1-C288-C152-C7BC-9C8A76B74ED3}"/>
              </a:ext>
            </a:extLst>
          </p:cNvPr>
          <p:cNvSpPr txBox="1"/>
          <p:nvPr/>
        </p:nvSpPr>
        <p:spPr>
          <a:xfrm>
            <a:off x="8098586" y="1513162"/>
            <a:ext cx="641522" cy="40011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effectLst/>
                <a:uLnTx/>
                <a:uFillTx/>
                <a:latin typeface="Arial" charset="0"/>
                <a:ea typeface="+mn-ea"/>
                <a:cs typeface="+mn-cs"/>
              </a:rPr>
              <a:t>with</a:t>
            </a:r>
            <a:endParaRPr kumimoji="0" lang="en-CA" sz="2400" b="0" i="0" u="none" strike="noStrike" kern="1200" cap="none" spc="0" normalizeH="0" baseline="0" noProof="0" dirty="0">
              <a:ln>
                <a:noFill/>
              </a:ln>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9DD307A-1719-C361-307B-F10EB93B949A}"/>
                  </a:ext>
                </a:extLst>
              </p:cNvPr>
              <p:cNvSpPr txBox="1"/>
              <p:nvPr/>
            </p:nvSpPr>
            <p:spPr>
              <a:xfrm>
                <a:off x="2171873" y="2029633"/>
                <a:ext cx="5292731" cy="427681"/>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sSup>
                            <m:sSup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acc>
                                <m:accPr>
                                  <m:chr m:val="̂"/>
                                  <m:ctrlPr>
                                    <a:rPr kumimoji="0" lang="en-CA" sz="2400" b="1"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accPr>
                                <m:e>
                                  <m:r>
                                    <a:rPr kumimoji="0" lang="en-CA" sz="2400" b="1"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𝐘</m:t>
                                  </m:r>
                                </m:e>
                              </m:acc>
                            </m:e>
                            <m: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up>
                          </m:sSup>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𝑜</m:t>
                              </m:r>
                            </m:sub>
                          </m:sSub>
                        </m:sub>
                      </m:sSub>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𝑥</m:t>
                          </m:r>
                        </m:sub>
                      </m:sSub>
                    </m:oMath>
                  </m:oMathPara>
                </a14:m>
                <a:endParaRPr kumimoji="0" lang="en-CA" sz="2400" b="0" i="1"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p:txBody>
          </p:sp>
        </mc:Choice>
        <mc:Fallback xmlns="">
          <p:sp>
            <p:nvSpPr>
              <p:cNvPr id="20" name="TextBox 19">
                <a:extLst>
                  <a:ext uri="{FF2B5EF4-FFF2-40B4-BE49-F238E27FC236}">
                    <a16:creationId xmlns:a16="http://schemas.microsoft.com/office/drawing/2014/main" id="{49DD307A-1719-C361-307B-F10EB93B949A}"/>
                  </a:ext>
                </a:extLst>
              </p:cNvPr>
              <p:cNvSpPr txBox="1">
                <a:spLocks noRot="1" noChangeAspect="1" noMove="1" noResize="1" noEditPoints="1" noAdjustHandles="1" noChangeArrowheads="1" noChangeShapeType="1" noTextEdit="1"/>
              </p:cNvSpPr>
              <p:nvPr/>
            </p:nvSpPr>
            <p:spPr>
              <a:xfrm>
                <a:off x="2171873" y="2029633"/>
                <a:ext cx="5292731" cy="427681"/>
              </a:xfrm>
              <a:prstGeom prst="rect">
                <a:avLst/>
              </a:prstGeom>
              <a:blipFill>
                <a:blip r:embed="rId5"/>
                <a:stretch>
                  <a:fillRect l="-478" b="-17143"/>
                </a:stretch>
              </a:blipFill>
            </p:spPr>
            <p:txBody>
              <a:bodyPr/>
              <a:lstStyle/>
              <a:p>
                <a:r>
                  <a:rPr lang="en-CA">
                    <a:noFill/>
                  </a:rPr>
                  <a:t> </a:t>
                </a:r>
              </a:p>
            </p:txBody>
          </p:sp>
        </mc:Fallback>
      </mc:AlternateContent>
      <p:sp>
        <p:nvSpPr>
          <p:cNvPr id="2" name="TextBox 1">
            <a:extLst>
              <a:ext uri="{FF2B5EF4-FFF2-40B4-BE49-F238E27FC236}">
                <a16:creationId xmlns:a16="http://schemas.microsoft.com/office/drawing/2014/main" id="{A7EC61D4-1E49-2781-DF70-9DD21C4D4CC5}"/>
              </a:ext>
            </a:extLst>
          </p:cNvPr>
          <p:cNvSpPr txBox="1"/>
          <p:nvPr/>
        </p:nvSpPr>
        <p:spPr>
          <a:xfrm>
            <a:off x="445010" y="2594206"/>
            <a:ext cx="10869314" cy="830997"/>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We can see from this that detection and attribution with the KCC method </a:t>
            </a:r>
            <a:r>
              <a:rPr kumimoji="0" lang="en-CA" sz="2400" b="0" i="1" u="none" strike="noStrike" kern="1200" cap="none" spc="0" normalizeH="0" baseline="0" noProof="0" dirty="0">
                <a:ln>
                  <a:noFill/>
                </a:ln>
                <a:solidFill>
                  <a:srgbClr val="000000"/>
                </a:solidFill>
                <a:effectLst/>
                <a:uLnTx/>
                <a:uFillTx/>
                <a:latin typeface="Arial" charset="0"/>
                <a:ea typeface="+mn-ea"/>
                <a:cs typeface="+mn-cs"/>
              </a:rPr>
              <a:t>does not</a:t>
            </a:r>
            <a:r>
              <a:rPr kumimoji="0" lang="en-CA" sz="2400" b="0" i="0" u="none" strike="noStrike" kern="1200" cap="none" spc="0" normalizeH="0" baseline="0" noProof="0" dirty="0">
                <a:ln>
                  <a:noFill/>
                </a:ln>
                <a:solidFill>
                  <a:srgbClr val="000000"/>
                </a:solidFill>
                <a:effectLst/>
                <a:uLnTx/>
                <a:uFillTx/>
                <a:latin typeface="Arial" charset="0"/>
                <a:ea typeface="+mn-ea"/>
                <a:cs typeface="+mn-cs"/>
              </a:rPr>
              <a:t> benefit from the inclusion of future information in the model</a:t>
            </a:r>
          </a:p>
        </p:txBody>
      </p:sp>
      <p:grpSp>
        <p:nvGrpSpPr>
          <p:cNvPr id="6" name="Group 5">
            <a:extLst>
              <a:ext uri="{FF2B5EF4-FFF2-40B4-BE49-F238E27FC236}">
                <a16:creationId xmlns:a16="http://schemas.microsoft.com/office/drawing/2014/main" id="{89E4ADD9-F5A9-192F-8806-7A8B3073E7F1}"/>
              </a:ext>
            </a:extLst>
          </p:cNvPr>
          <p:cNvGrpSpPr/>
          <p:nvPr/>
        </p:nvGrpSpPr>
        <p:grpSpPr>
          <a:xfrm>
            <a:off x="1411183" y="3508987"/>
            <a:ext cx="10068161" cy="2901412"/>
            <a:chOff x="1570736" y="3476142"/>
            <a:chExt cx="9302967" cy="2901412"/>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2C2AAF8-4984-5EFA-23A3-15F90298B975}"/>
                    </a:ext>
                  </a:extLst>
                </p:cNvPr>
                <p:cNvSpPr txBox="1"/>
                <p:nvPr/>
              </p:nvSpPr>
              <p:spPr>
                <a:xfrm>
                  <a:off x="1570736" y="3476142"/>
                  <a:ext cx="9302967" cy="83074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Recall </a:t>
                  </a:r>
                  <a14:m>
                    <m:oMath xmlns:m="http://schemas.openxmlformats.org/officeDocument/2006/math">
                      <m:sSub>
                        <m:sSubPr>
                          <m:ctrlP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Sub>
                      <m:r>
                        <a:rPr kumimoji="0" lang="en-CA" sz="2000" b="0"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𝐻</m:t>
                      </m:r>
                      <m:r>
                        <a:rPr kumimoji="0" lang="en-CA"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oMath>
                  </a14:m>
                  <a:r>
                    <a:rPr kumimoji="0" lang="en-CA" sz="20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where </a:t>
                  </a:r>
                  <a14:m>
                    <m:oMath xmlns:m="http://schemas.openxmlformats.org/officeDocument/2006/math">
                      <m: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𝐻</m:t>
                      </m:r>
                      <m: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 </m:t>
                      </m:r>
                      <m:d>
                        <m:dPr>
                          <m:begChr m:val="["/>
                          <m:endChr m:val="]"/>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dPr>
                        <m:e>
                          <m:m>
                            <m:mPr>
                              <m:mcs>
                                <m:mc>
                                  <m:mcPr>
                                    <m:count m:val="2"/>
                                    <m:mcJc m:val="center"/>
                                  </m:mcPr>
                                </m:mc>
                              </m:mcs>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mPr>
                            <m:mr>
                              <m:e>
                                <m:r>
                                  <m:rPr>
                                    <m:brk m:alnAt="7"/>
                                  </m:rP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𝟎</m:t>
                                </m:r>
                              </m:e>
                              <m:e>
                                <m:sSub>
                                  <m:sSubPr>
                                    <m:ctrlP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0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𝐈</m:t>
                                    </m:r>
                                  </m:e>
                                  <m:sub>
                                    <m: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h</m:t>
                                    </m:r>
                                  </m:sub>
                                </m:sSub>
                              </m:e>
                            </m:mr>
                          </m:m>
                        </m:e>
                      </m:d>
                    </m:oMath>
                  </a14:m>
                  <a:r>
                    <a:rPr kumimoji="0" lang="en-CA" sz="20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and write </a:t>
                  </a:r>
                  <a14:m>
                    <m:oMath xmlns:m="http://schemas.openxmlformats.org/officeDocument/2006/math">
                      <m:sSub>
                        <m:sSubPr>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m>
                            <m:mPr>
                              <m:mcs>
                                <m:mc>
                                  <m:mcPr>
                                    <m:count m:val="2"/>
                                    <m:mcJc m:val="center"/>
                                  </m:mcPr>
                                </m:mc>
                              </m:mcs>
                              <m:ctrlP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mPr>
                            <m:mr>
                              <m:e>
                                <m:sSub>
                                  <m:sSubPr>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ub>
                                </m:sSub>
                              </m:e>
                              <m:e>
                                <m:sSub>
                                  <m:sSubPr>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e>
                            </m:mr>
                            <m:mr>
                              <m:e>
                                <m:sSub>
                                  <m:sSubPr>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ub>
                                </m:sSub>
                              </m:e>
                              <m:e>
                                <m:sSub>
                                  <m:sSubPr>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e>
                            </m:mr>
                          </m:m>
                        </m:e>
                      </m:d>
                    </m:oMath>
                  </a14:m>
                  <a:r>
                    <a:rPr kumimoji="0" lang="en-CA" sz="20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Then  </a:t>
                  </a:r>
                </a:p>
              </p:txBody>
            </p:sp>
          </mc:Choice>
          <mc:Fallback xmlns="">
            <p:sp>
              <p:nvSpPr>
                <p:cNvPr id="25" name="TextBox 24">
                  <a:extLst>
                    <a:ext uri="{FF2B5EF4-FFF2-40B4-BE49-F238E27FC236}">
                      <a16:creationId xmlns:a16="http://schemas.microsoft.com/office/drawing/2014/main" id="{32C2AAF8-4984-5EFA-23A3-15F90298B975}"/>
                    </a:ext>
                  </a:extLst>
                </p:cNvPr>
                <p:cNvSpPr txBox="1">
                  <a:spLocks noRot="1" noChangeAspect="1" noMove="1" noResize="1" noEditPoints="1" noAdjustHandles="1" noChangeArrowheads="1" noChangeShapeType="1" noTextEdit="1"/>
                </p:cNvSpPr>
                <p:nvPr/>
              </p:nvSpPr>
              <p:spPr>
                <a:xfrm>
                  <a:off x="1570736" y="3476142"/>
                  <a:ext cx="9302967" cy="830740"/>
                </a:xfrm>
                <a:prstGeom prst="rect">
                  <a:avLst/>
                </a:prstGeom>
                <a:blipFill>
                  <a:blip r:embed="rId6"/>
                  <a:stretch>
                    <a:fillRect l="-50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067DD16-6DA1-D92A-5358-DE70B507D7F1}"/>
                    </a:ext>
                  </a:extLst>
                </p:cNvPr>
                <p:cNvSpPr txBox="1"/>
                <p:nvPr/>
              </p:nvSpPr>
              <p:spPr>
                <a:xfrm>
                  <a:off x="1985143" y="4391863"/>
                  <a:ext cx="7200390" cy="886461"/>
                </a:xfrm>
                <a:prstGeom prst="rect">
                  <a:avLst/>
                </a:prstGeom>
                <a:noFill/>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SupPr>
                          <m:e>
                            <m:acc>
                              <m:accPr>
                                <m:chr m:val="̂"/>
                                <m:ctrlP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accPr>
                              <m:e>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𝐘</m:t>
                                </m:r>
                              </m:e>
                            </m:acc>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up>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𝐻</m:t>
                        </m:r>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𝐗</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𝐻</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−1</m:t>
                            </m:r>
                          </m:sup>
                        </m:sSup>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sSub>
                              <m:sSubPr>
                                <m:ctrlP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𝐻</m:t>
                            </m:r>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𝐗</m:t>
                            </m:r>
                          </m:e>
                        </m:d>
                      </m:oMath>
                    </m:oMathPara>
                  </a14:m>
                  <a:endPar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a:t>
                  </a:r>
                  <a14:m>
                    <m:oMath xmlns:m="http://schemas.openxmlformats.org/officeDocument/2006/math">
                      <m:r>
                        <a:rPr kumimoji="0" lang="en-CA" sz="2400" b="0"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     </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sSub>
                            <m:sSubPr>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h</m:t>
                              </m:r>
                            </m:sub>
                          </m:sSub>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Sub>
                      <m:r>
                        <a:rPr kumimoji="0" lang="en-CA" sz="2400" b="0"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h</m:t>
                          </m:r>
                        </m:sub>
                      </m:s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oMath>
                  </a14:m>
                  <a:endPar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p:txBody>
            </p:sp>
          </mc:Choice>
          <mc:Fallback xmlns="">
            <p:sp>
              <p:nvSpPr>
                <p:cNvPr id="26" name="TextBox 25">
                  <a:extLst>
                    <a:ext uri="{FF2B5EF4-FFF2-40B4-BE49-F238E27FC236}">
                      <a16:creationId xmlns:a16="http://schemas.microsoft.com/office/drawing/2014/main" id="{A067DD16-6DA1-D92A-5358-DE70B507D7F1}"/>
                    </a:ext>
                  </a:extLst>
                </p:cNvPr>
                <p:cNvSpPr txBox="1">
                  <a:spLocks noRot="1" noChangeAspect="1" noMove="1" noResize="1" noEditPoints="1" noAdjustHandles="1" noChangeArrowheads="1" noChangeShapeType="1" noTextEdit="1"/>
                </p:cNvSpPr>
                <p:nvPr/>
              </p:nvSpPr>
              <p:spPr>
                <a:xfrm>
                  <a:off x="1985143" y="4391863"/>
                  <a:ext cx="7200390" cy="886461"/>
                </a:xfrm>
                <a:prstGeom prst="rect">
                  <a:avLst/>
                </a:prstGeom>
                <a:blipFill>
                  <a:blip r:embed="rId7"/>
                  <a:stretch>
                    <a:fillRect t="-10000" b="-1142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AF634E6-4860-CB7F-5D17-86877596E092}"/>
                    </a:ext>
                  </a:extLst>
                </p:cNvPr>
                <p:cNvSpPr txBox="1"/>
                <p:nvPr/>
              </p:nvSpPr>
              <p:spPr>
                <a:xfrm>
                  <a:off x="2511863" y="5531360"/>
                  <a:ext cx="6216126" cy="84619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Sup>
                              <m:sSub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SupPr>
                              <m:e>
                                <m:acc>
                                  <m:accPr>
                                    <m:chr m:val="̂"/>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acc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acc>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Sub>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𝐻</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𝐻</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oMath>
                    </m:oMathPara>
                  </a14:m>
                  <a:endParaRPr kumimoji="0" lang="en-CA" sz="2400" b="0" i="1" u="none" strike="noStrike" kern="1200" cap="none" spc="0" normalizeH="0" baseline="0" noProof="0" dirty="0">
                    <a:ln>
                      <a:noFill/>
                    </a:ln>
                    <a:solidFill>
                      <a:srgbClr val="000000">
                        <a:lumMod val="50000"/>
                        <a:lumOff val="50000"/>
                      </a:srgbClr>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a:t>
                  </a:r>
                  <a14:m>
                    <m:oMath xmlns:m="http://schemas.openxmlformats.org/officeDocument/2006/math">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sSup>
                        <m:sSupPr>
                          <m:ctrlP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e>
                        <m:sup>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𝟏</m:t>
                          </m:r>
                        </m:sup>
                      </m:sSup>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oMath>
                  </a14:m>
                  <a:endParaRPr kumimoji="0" lang="en-CA" sz="24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 name="TextBox 2">
                  <a:extLst>
                    <a:ext uri="{FF2B5EF4-FFF2-40B4-BE49-F238E27FC236}">
                      <a16:creationId xmlns:a16="http://schemas.microsoft.com/office/drawing/2014/main" id="{6AF634E6-4860-CB7F-5D17-86877596E092}"/>
                    </a:ext>
                  </a:extLst>
                </p:cNvPr>
                <p:cNvSpPr txBox="1">
                  <a:spLocks noRot="1" noChangeAspect="1" noMove="1" noResize="1" noEditPoints="1" noAdjustHandles="1" noChangeArrowheads="1" noChangeShapeType="1" noTextEdit="1"/>
                </p:cNvSpPr>
                <p:nvPr/>
              </p:nvSpPr>
              <p:spPr>
                <a:xfrm>
                  <a:off x="2511863" y="5531360"/>
                  <a:ext cx="6216126" cy="846194"/>
                </a:xfrm>
                <a:prstGeom prst="rect">
                  <a:avLst/>
                </a:prstGeom>
                <a:blipFill>
                  <a:blip r:embed="rId8"/>
                  <a:stretch>
                    <a:fillRect b="-8824"/>
                  </a:stretch>
                </a:blipFill>
              </p:spPr>
              <p:txBody>
                <a:bodyPr/>
                <a:lstStyle/>
                <a:p>
                  <a:r>
                    <a:rPr lang="en-CA">
                      <a:noFill/>
                    </a:rPr>
                    <a:t> </a:t>
                  </a:r>
                </a:p>
              </p:txBody>
            </p:sp>
          </mc:Fallback>
        </mc:AlternateContent>
      </p:grpSp>
    </p:spTree>
    <p:extLst>
      <p:ext uri="{BB962C8B-B14F-4D97-AF65-F5344CB8AC3E}">
        <p14:creationId xmlns:p14="http://schemas.microsoft.com/office/powerpoint/2010/main" val="37979146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E4E32C-DB85-9B69-F35B-485D44C3F678}"/>
              </a:ext>
            </a:extLst>
          </p:cNvPr>
          <p:cNvSpPr txBox="1"/>
          <p:nvPr/>
        </p:nvSpPr>
        <p:spPr>
          <a:xfrm>
            <a:off x="434125" y="627291"/>
            <a:ext cx="10906162" cy="46166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But projected change </a:t>
            </a:r>
            <a:r>
              <a:rPr kumimoji="0" lang="en-CA" sz="2400" b="0" i="1" u="none" strike="noStrike" kern="1200" cap="none" spc="0" normalizeH="0" baseline="0" noProof="0" dirty="0">
                <a:ln>
                  <a:noFill/>
                </a:ln>
                <a:solidFill>
                  <a:srgbClr val="000000"/>
                </a:solidFill>
                <a:effectLst/>
                <a:uLnTx/>
                <a:uFillTx/>
                <a:latin typeface="Arial" charset="0"/>
                <a:ea typeface="+mn-ea"/>
                <a:cs typeface="+mn-cs"/>
              </a:rPr>
              <a:t>is</a:t>
            </a:r>
            <a:r>
              <a:rPr kumimoji="0" lang="en-CA" sz="2400" b="0" i="0" u="none" strike="noStrike" kern="1200" cap="none" spc="0" normalizeH="0" baseline="0" noProof="0" dirty="0">
                <a:ln>
                  <a:noFill/>
                </a:ln>
                <a:solidFill>
                  <a:srgbClr val="000000"/>
                </a:solidFill>
                <a:effectLst/>
                <a:uLnTx/>
                <a:uFillTx/>
                <a:latin typeface="Arial" charset="0"/>
                <a:ea typeface="+mn-ea"/>
                <a:cs typeface="+mn-cs"/>
              </a:rPr>
              <a:t> constrained by the inclusion of historical information </a:t>
            </a:r>
          </a:p>
        </p:txBody>
      </p:sp>
      <p:grpSp>
        <p:nvGrpSpPr>
          <p:cNvPr id="27" name="Group 26">
            <a:extLst>
              <a:ext uri="{FF2B5EF4-FFF2-40B4-BE49-F238E27FC236}">
                <a16:creationId xmlns:a16="http://schemas.microsoft.com/office/drawing/2014/main" id="{71359DCF-1AE3-4C97-9C6D-8CC279D4B96B}"/>
              </a:ext>
            </a:extLst>
          </p:cNvPr>
          <p:cNvGrpSpPr/>
          <p:nvPr/>
        </p:nvGrpSpPr>
        <p:grpSpPr>
          <a:xfrm>
            <a:off x="1385679" y="1148314"/>
            <a:ext cx="7200390" cy="2557505"/>
            <a:chOff x="1385679" y="1642586"/>
            <a:chExt cx="7200390" cy="2557505"/>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D31A2DB-B6CA-FFE9-D428-05C437A08459}"/>
                    </a:ext>
                  </a:extLst>
                </p:cNvPr>
                <p:cNvSpPr txBox="1"/>
                <p:nvPr/>
              </p:nvSpPr>
              <p:spPr>
                <a:xfrm>
                  <a:off x="1385679" y="1642586"/>
                  <a:ext cx="6168258" cy="429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Let </a:t>
                  </a:r>
                  <a14:m>
                    <m:oMath xmlns:m="http://schemas.openxmlformats.org/officeDocument/2006/math">
                      <m:sSub>
                        <m:sSubPr>
                          <m:ctrlP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0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𝒇</m:t>
                          </m:r>
                        </m:sub>
                      </m:sSub>
                      <m:r>
                        <a:rPr kumimoji="0" lang="en-CA" sz="2000" b="0"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𝐺</m:t>
                      </m:r>
                      <m:r>
                        <a:rPr kumimoji="0" lang="en-CA"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oMath>
                  </a14:m>
                  <a:r>
                    <a:rPr kumimoji="0" lang="en-CA" sz="20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where </a:t>
                  </a:r>
                  <a14:m>
                    <m:oMath xmlns:m="http://schemas.openxmlformats.org/officeDocument/2006/math">
                      <m: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𝐺</m:t>
                      </m:r>
                      <m: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 </m:t>
                      </m:r>
                      <m:d>
                        <m:dPr>
                          <m:begChr m:val="["/>
                          <m:endChr m:val="]"/>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dPr>
                        <m:e>
                          <m:m>
                            <m:mPr>
                              <m:mcs>
                                <m:mc>
                                  <m:mcPr>
                                    <m:count m:val="2"/>
                                    <m:mcJc m:val="center"/>
                                  </m:mcPr>
                                </m:mc>
                              </m:mcs>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mPr>
                            <m:mr>
                              <m:e>
                                <m:sSub>
                                  <m:sSubPr>
                                    <m:ctrlPr>
                                      <a:rPr kumimoji="0" lang="en-CA" sz="20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0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𝐈</m:t>
                                    </m:r>
                                  </m:e>
                                  <m:sub>
                                    <m:r>
                                      <a:rPr kumimoji="0" lang="en-CA" sz="20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𝑓</m:t>
                                    </m:r>
                                  </m:sub>
                                </m:sSub>
                              </m:e>
                              <m:e>
                                <m:r>
                                  <m:rPr>
                                    <m:brk m:alnAt="7"/>
                                  </m:rPr>
                                  <a:rPr kumimoji="0" lang="en-CA" sz="20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𝟎</m:t>
                                </m:r>
                              </m:e>
                            </m:mr>
                          </m:m>
                        </m:e>
                      </m:d>
                    </m:oMath>
                  </a14:m>
                  <a:r>
                    <a:rPr kumimoji="0" lang="en-CA" sz="20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Then</a:t>
                  </a:r>
                </a:p>
              </p:txBody>
            </p:sp>
          </mc:Choice>
          <mc:Fallback xmlns="">
            <p:sp>
              <p:nvSpPr>
                <p:cNvPr id="21" name="TextBox 20">
                  <a:extLst>
                    <a:ext uri="{FF2B5EF4-FFF2-40B4-BE49-F238E27FC236}">
                      <a16:creationId xmlns:a16="http://schemas.microsoft.com/office/drawing/2014/main" id="{7D31A2DB-B6CA-FFE9-D428-05C437A08459}"/>
                    </a:ext>
                  </a:extLst>
                </p:cNvPr>
                <p:cNvSpPr txBox="1">
                  <a:spLocks noRot="1" noChangeAspect="1" noMove="1" noResize="1" noEditPoints="1" noAdjustHandles="1" noChangeArrowheads="1" noChangeShapeType="1" noTextEdit="1"/>
                </p:cNvSpPr>
                <p:nvPr/>
              </p:nvSpPr>
              <p:spPr>
                <a:xfrm>
                  <a:off x="1385679" y="1642586"/>
                  <a:ext cx="6168258" cy="429220"/>
                </a:xfrm>
                <a:prstGeom prst="rect">
                  <a:avLst/>
                </a:prstGeom>
                <a:blipFill>
                  <a:blip r:embed="rId3"/>
                  <a:stretch>
                    <a:fillRect l="-821" t="-8571" b="-1428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22BE89-2CFE-40BB-827E-6D8E05B4CE40}"/>
                    </a:ext>
                  </a:extLst>
                </p:cNvPr>
                <p:cNvSpPr txBox="1"/>
                <p:nvPr/>
              </p:nvSpPr>
              <p:spPr>
                <a:xfrm>
                  <a:off x="1385679" y="2117445"/>
                  <a:ext cx="7200390" cy="969240"/>
                </a:xfrm>
                <a:prstGeom prst="rect">
                  <a:avLst/>
                </a:prstGeom>
                <a:noFill/>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SupPr>
                          <m:e>
                            <m:acc>
                              <m:accPr>
                                <m:chr m:val="̂"/>
                                <m:ctrlP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accPr>
                              <m:e>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𝐘</m:t>
                                </m:r>
                              </m:e>
                            </m:acc>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𝑓</m:t>
                            </m:r>
                          </m:sub>
                          <m:sup>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𝐺</m:t>
                        </m:r>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𝐗</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𝐺</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−1</m:t>
                            </m:r>
                          </m:sup>
                        </m:sSup>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sSub>
                              <m:sSubPr>
                                <m:ctrlP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𝐻</m:t>
                            </m:r>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𝐗</m:t>
                            </m:r>
                          </m:e>
                        </m:d>
                      </m:oMath>
                    </m:oMathPara>
                  </a14:m>
                  <a:endPar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a:t>
                  </a:r>
                  <a14:m>
                    <m:oMath xmlns:m="http://schemas.openxmlformats.org/officeDocument/2006/math">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sSub>
                            <m:sSubPr>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𝑓</m:t>
                              </m:r>
                            </m:sub>
                          </m:sSub>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Sub>
                      <m:r>
                        <a:rPr kumimoji="0" lang="en-CA" sz="2400" b="0"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h</m:t>
                          </m:r>
                        </m:sub>
                      </m:s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oMath>
                  </a14:m>
                  <a:endPar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p:txBody>
            </p:sp>
          </mc:Choice>
          <mc:Fallback xmlns="">
            <p:sp>
              <p:nvSpPr>
                <p:cNvPr id="3" name="TextBox 2">
                  <a:extLst>
                    <a:ext uri="{FF2B5EF4-FFF2-40B4-BE49-F238E27FC236}">
                      <a16:creationId xmlns:a16="http://schemas.microsoft.com/office/drawing/2014/main" id="{CA22BE89-2CFE-40BB-827E-6D8E05B4CE40}"/>
                    </a:ext>
                  </a:extLst>
                </p:cNvPr>
                <p:cNvSpPr txBox="1">
                  <a:spLocks noRot="1" noChangeAspect="1" noMove="1" noResize="1" noEditPoints="1" noAdjustHandles="1" noChangeArrowheads="1" noChangeShapeType="1" noTextEdit="1"/>
                </p:cNvSpPr>
                <p:nvPr/>
              </p:nvSpPr>
              <p:spPr>
                <a:xfrm>
                  <a:off x="1385679" y="2117445"/>
                  <a:ext cx="7200390" cy="969240"/>
                </a:xfrm>
                <a:prstGeom prst="rect">
                  <a:avLst/>
                </a:prstGeom>
                <a:blipFill>
                  <a:blip r:embed="rId4"/>
                  <a:stretch>
                    <a:fillRect t="-9091" b="-103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69C63A-EBB8-2743-2B67-0E7F90171198}"/>
                    </a:ext>
                  </a:extLst>
                </p:cNvPr>
                <p:cNvSpPr txBox="1"/>
                <p:nvPr/>
              </p:nvSpPr>
              <p:spPr>
                <a:xfrm>
                  <a:off x="1969682" y="3258423"/>
                  <a:ext cx="6403997" cy="941668"/>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Sup>
                              <m:sSub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SupPr>
                              <m:e>
                                <m:acc>
                                  <m:accPr>
                                    <m:chr m:val="̂"/>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acc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acc>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𝑓</m:t>
                                </m:r>
                              </m:sub>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𝑜</m:t>
                                </m:r>
                              </m:sub>
                            </m:sSub>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𝐺</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𝐺</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𝐺</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d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𝐻</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𝑥</m:t>
                            </m:r>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𝐺</m:t>
                        </m:r>
                        <m: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oMath>
                    </m:oMathPara>
                  </a14:m>
                  <a:endParaRPr kumimoji="0" lang="en-CA" sz="2400" b="0" i="1" u="none" strike="noStrike" kern="1200" cap="none" spc="0" normalizeH="0" baseline="0" noProof="0" dirty="0">
                    <a:ln>
                      <a:noFill/>
                    </a:ln>
                    <a:solidFill>
                      <a:srgbClr val="000000">
                        <a:lumMod val="50000"/>
                        <a:lumOff val="50000"/>
                      </a:srgbClr>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            </a:t>
                  </a:r>
                  <a14:m>
                    <m:oMath xmlns:m="http://schemas.openxmlformats.org/officeDocument/2006/math">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ub>
                      </m:s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mn-ea"/>
                              <a:cs typeface="+mn-cs"/>
                            </a:rPr>
                            <m:t> </m:t>
                          </m:r>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sSup>
                        <m:sSupPr>
                          <m:ctrlP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pPr>
                        <m:e>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ub>
                          </m:s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𝑜</m:t>
                              </m:r>
                            </m:sub>
                          </m:s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e>
                        <m:sup>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m:t>
                          </m:r>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𝟏</m:t>
                          </m:r>
                        </m:sup>
                      </m:sSup>
                      <m:sSub>
                        <m:sSubPr>
                          <m:ctrlPr>
                            <a:rPr kumimoji="0" lang="en-CA" sz="2400" b="0"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rPr>
                                <m:t>𝒇</m:t>
                              </m:r>
                            </m:sub>
                          </m:sSub>
                        </m:sub>
                      </m:sSub>
                    </m:oMath>
                  </a14:m>
                  <a:endParaRPr kumimoji="0" lang="en-CA" sz="24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6" name="TextBox 5">
                  <a:extLst>
                    <a:ext uri="{FF2B5EF4-FFF2-40B4-BE49-F238E27FC236}">
                      <a16:creationId xmlns:a16="http://schemas.microsoft.com/office/drawing/2014/main" id="{7169C63A-EBB8-2743-2B67-0E7F90171198}"/>
                    </a:ext>
                  </a:extLst>
                </p:cNvPr>
                <p:cNvSpPr txBox="1">
                  <a:spLocks noRot="1" noChangeAspect="1" noMove="1" noResize="1" noEditPoints="1" noAdjustHandles="1" noChangeArrowheads="1" noChangeShapeType="1" noTextEdit="1"/>
                </p:cNvSpPr>
                <p:nvPr/>
              </p:nvSpPr>
              <p:spPr>
                <a:xfrm>
                  <a:off x="1969682" y="3258423"/>
                  <a:ext cx="6403997" cy="941668"/>
                </a:xfrm>
                <a:prstGeom prst="rect">
                  <a:avLst/>
                </a:prstGeom>
                <a:blipFill>
                  <a:blip r:embed="rId5"/>
                  <a:stretch>
                    <a:fillRect b="-10667"/>
                  </a:stretch>
                </a:blipFill>
              </p:spPr>
              <p:txBody>
                <a:bodyPr/>
                <a:lstStyle/>
                <a:p>
                  <a:r>
                    <a:rPr lang="en-CA">
                      <a:noFill/>
                    </a:rPr>
                    <a:t> </a:t>
                  </a:r>
                </a:p>
              </p:txBody>
            </p:sp>
          </mc:Fallback>
        </mc:AlternateContent>
      </p:grpSp>
      <p:grpSp>
        <p:nvGrpSpPr>
          <p:cNvPr id="24" name="Group 23">
            <a:extLst>
              <a:ext uri="{FF2B5EF4-FFF2-40B4-BE49-F238E27FC236}">
                <a16:creationId xmlns:a16="http://schemas.microsoft.com/office/drawing/2014/main" id="{57490FC0-B72E-E140-3C89-D56FD3939086}"/>
              </a:ext>
            </a:extLst>
          </p:cNvPr>
          <p:cNvGrpSpPr/>
          <p:nvPr/>
        </p:nvGrpSpPr>
        <p:grpSpPr>
          <a:xfrm>
            <a:off x="760164" y="4309537"/>
            <a:ext cx="11204154" cy="1410494"/>
            <a:chOff x="1245151" y="4743887"/>
            <a:chExt cx="10133971" cy="1410494"/>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AA29AA-CCC8-3532-EEA4-908EFE633013}"/>
                    </a:ext>
                  </a:extLst>
                </p:cNvPr>
                <p:cNvSpPr txBox="1"/>
                <p:nvPr/>
              </p:nvSpPr>
              <p:spPr>
                <a:xfrm>
                  <a:off x="1317710" y="4743887"/>
                  <a:ext cx="10061412" cy="4966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noProof="0" dirty="0">
                      <a:ln>
                        <a:noFill/>
                      </a:ln>
                      <a:solidFill>
                        <a:srgbClr val="000000"/>
                      </a:solidFill>
                      <a:effectLst/>
                      <a:uLnTx/>
                      <a:uFillTx/>
                      <a:latin typeface="Arial" charset="0"/>
                      <a:ea typeface="+mn-ea"/>
                      <a:cs typeface="+mn-cs"/>
                    </a:rPr>
                    <a:t>Reduces to the typical HEC formulation when</a:t>
                  </a:r>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14:m>
                    <m:oMath xmlns:m="http://schemas.openxmlformats.org/officeDocument/2006/math">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m:t>
                          </m:r>
                        </m:sub>
                      </m:s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and </a:t>
                  </a:r>
                  <a14:m>
                    <m:oMath xmlns:m="http://schemas.openxmlformats.org/officeDocument/2006/math">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are all scalars</a:t>
                  </a:r>
                  <a:r>
                    <a:rPr kumimoji="0" lang="en-CA" sz="2400" b="0" i="0" u="none" strike="noStrike" kern="1200" cap="none" spc="0" normalizeH="0" noProof="0" dirty="0">
                      <a:ln>
                        <a:noFill/>
                      </a:ln>
                      <a:solidFill>
                        <a:srgbClr val="000000"/>
                      </a:solidFill>
                      <a:effectLst/>
                      <a:uLnTx/>
                      <a:uFillTx/>
                      <a:latin typeface="Arial" charset="0"/>
                      <a:ea typeface="+mn-ea"/>
                      <a:cs typeface="+mn-cs"/>
                    </a:rPr>
                    <a:t> </a:t>
                  </a: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9" name="TextBox 8">
                  <a:extLst>
                    <a:ext uri="{FF2B5EF4-FFF2-40B4-BE49-F238E27FC236}">
                      <a16:creationId xmlns:a16="http://schemas.microsoft.com/office/drawing/2014/main" id="{91AA29AA-CCC8-3532-EEA4-908EFE633013}"/>
                    </a:ext>
                  </a:extLst>
                </p:cNvPr>
                <p:cNvSpPr txBox="1">
                  <a:spLocks noRot="1" noChangeAspect="1" noMove="1" noResize="1" noEditPoints="1" noAdjustHandles="1" noChangeArrowheads="1" noChangeShapeType="1" noTextEdit="1"/>
                </p:cNvSpPr>
                <p:nvPr/>
              </p:nvSpPr>
              <p:spPr>
                <a:xfrm>
                  <a:off x="1317710" y="4743887"/>
                  <a:ext cx="10061412" cy="496674"/>
                </a:xfrm>
                <a:prstGeom prst="rect">
                  <a:avLst/>
                </a:prstGeom>
                <a:blipFill>
                  <a:blip r:embed="rId6"/>
                  <a:stretch>
                    <a:fillRect l="-912" t="-10000" b="-175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D66BE23-CEA2-97FE-C377-2D6324D7DAEF}"/>
                    </a:ext>
                  </a:extLst>
                </p:cNvPr>
                <p:cNvSpPr txBox="1"/>
                <p:nvPr/>
              </p:nvSpPr>
              <p:spPr>
                <a:xfrm>
                  <a:off x="1245151" y="5258430"/>
                  <a:ext cx="5839713" cy="895951"/>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acc>
                              <m:accPr>
                                <m: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𝑌</m:t>
                                </m:r>
                              </m:e>
                            </m:acc>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𝑋</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sub>
                        </m:sSub>
                        <m:r>
                          <a:rPr kumimoji="0" lang="en-CA"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f>
                          <m:f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𝒇</m:t>
                                    </m:r>
                                  </m:sub>
                                </m:sSub>
                              </m:sub>
                            </m:sSub>
                            <m:sSub>
                              <m:sSub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ub>
                            </m:sSub>
                          </m:num>
                          <m:den>
                            <m:sSubSup>
                              <m:sSub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𝒐</m:t>
                                </m:r>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den>
                        </m:f>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𝑌</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CA"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𝑋</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m:t>
                            </m:r>
                          </m:sub>
                        </m:s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7" name="TextBox 16">
                  <a:extLst>
                    <a:ext uri="{FF2B5EF4-FFF2-40B4-BE49-F238E27FC236}">
                      <a16:creationId xmlns:a16="http://schemas.microsoft.com/office/drawing/2014/main" id="{3D66BE23-CEA2-97FE-C377-2D6324D7DAEF}"/>
                    </a:ext>
                  </a:extLst>
                </p:cNvPr>
                <p:cNvSpPr txBox="1">
                  <a:spLocks noRot="1" noChangeAspect="1" noMove="1" noResize="1" noEditPoints="1" noAdjustHandles="1" noChangeArrowheads="1" noChangeShapeType="1" noTextEdit="1"/>
                </p:cNvSpPr>
                <p:nvPr/>
              </p:nvSpPr>
              <p:spPr>
                <a:xfrm>
                  <a:off x="1245151" y="5258430"/>
                  <a:ext cx="5839713" cy="895951"/>
                </a:xfrm>
                <a:prstGeom prst="rect">
                  <a:avLst/>
                </a:prstGeom>
                <a:blipFill>
                  <a:blip r:embed="rId7"/>
                  <a:stretch>
                    <a:fillRect b="-277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F2FA3DA-6BB1-FD39-1F8C-BD4639155CA6}"/>
                    </a:ext>
                  </a:extLst>
                </p:cNvPr>
                <p:cNvSpPr txBox="1"/>
                <p:nvPr/>
              </p:nvSpPr>
              <p:spPr>
                <a:xfrm>
                  <a:off x="7149947" y="5269073"/>
                  <a:ext cx="3976280" cy="865814"/>
                </a:xfrm>
                <a:prstGeom prst="rect">
                  <a:avLst/>
                </a:prstGeom>
                <a:noFill/>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sSubSup>
                              <m:sSub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acc>
                                  <m:accPr>
                                    <m:chr m:val="̂"/>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𝑌</m:t>
                                    </m:r>
                                  </m:e>
                                </m:acc>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b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𝑌</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sub>
                          <m: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bSup>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𝒇</m:t>
                                </m:r>
                              </m:sub>
                            </m:sSub>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CA" sz="24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f>
                          <m:fPr>
                            <m:ctrlP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𝒐</m:t>
                                    </m:r>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num>
                              <m:den>
                                <m:sSubSup>
                                  <m:sSub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den>
                            </m:f>
                          </m:den>
                        </m:f>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8" name="TextBox 17">
                  <a:extLst>
                    <a:ext uri="{FF2B5EF4-FFF2-40B4-BE49-F238E27FC236}">
                      <a16:creationId xmlns:a16="http://schemas.microsoft.com/office/drawing/2014/main" id="{5F2FA3DA-6BB1-FD39-1F8C-BD4639155CA6}"/>
                    </a:ext>
                  </a:extLst>
                </p:cNvPr>
                <p:cNvSpPr txBox="1">
                  <a:spLocks noRot="1" noChangeAspect="1" noMove="1" noResize="1" noEditPoints="1" noAdjustHandles="1" noChangeArrowheads="1" noChangeShapeType="1" noTextEdit="1"/>
                </p:cNvSpPr>
                <p:nvPr/>
              </p:nvSpPr>
              <p:spPr>
                <a:xfrm>
                  <a:off x="7149947" y="5269073"/>
                  <a:ext cx="3976280" cy="865814"/>
                </a:xfrm>
                <a:prstGeom prst="rect">
                  <a:avLst/>
                </a:prstGeom>
                <a:blipFill>
                  <a:blip r:embed="rId8"/>
                  <a:stretch>
                    <a:fillRect t="-40580" r="-637" b="-134783"/>
                  </a:stretch>
                </a:blipFill>
              </p:spPr>
              <p:txBody>
                <a:bodyPr/>
                <a:lstStyle/>
                <a:p>
                  <a:r>
                    <a:rPr lang="en-CA">
                      <a:noFill/>
                    </a:rPr>
                    <a:t> </a:t>
                  </a:r>
                </a:p>
              </p:txBody>
            </p:sp>
          </mc:Fallback>
        </mc:AlternateContent>
        <p:sp>
          <p:nvSpPr>
            <p:cNvPr id="23" name="TextBox 22">
              <a:extLst>
                <a:ext uri="{FF2B5EF4-FFF2-40B4-BE49-F238E27FC236}">
                  <a16:creationId xmlns:a16="http://schemas.microsoft.com/office/drawing/2014/main" id="{AB2E3DC2-36E7-0675-9B2E-41F9084B75F0}"/>
                </a:ext>
              </a:extLst>
            </p:cNvPr>
            <p:cNvSpPr txBox="1"/>
            <p:nvPr/>
          </p:nvSpPr>
          <p:spPr>
            <a:xfrm>
              <a:off x="6429642" y="5525971"/>
              <a:ext cx="612668" cy="40011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and</a:t>
              </a: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42763213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60A7DE-01B3-E2DD-9DE1-5824D51D7931}"/>
              </a:ext>
            </a:extLst>
          </p:cNvPr>
          <p:cNvSpPr txBox="1">
            <a:spLocks/>
          </p:cNvSpPr>
          <p:nvPr/>
        </p:nvSpPr>
        <p:spPr bwMode="auto">
          <a:xfrm>
            <a:off x="0" y="172567"/>
            <a:ext cx="12192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3538" indent="-90488" algn="l" rtl="0" eaLnBrk="0" fontAlgn="base" hangingPunct="0">
              <a:spcBef>
                <a:spcPct val="0"/>
              </a:spcBef>
              <a:spcAft>
                <a:spcPct val="0"/>
              </a:spcAft>
              <a:defRPr sz="4000" b="0">
                <a:solidFill>
                  <a:srgbClr val="000000"/>
                </a:solidFill>
                <a:latin typeface="Calibri"/>
                <a:ea typeface="+mj-ea"/>
                <a:cs typeface="Calibri"/>
              </a:defRPr>
            </a:lvl1pPr>
            <a:lvl2pPr marL="363538" indent="-363538" algn="l" rtl="0" eaLnBrk="0" fontAlgn="base" hangingPunct="0">
              <a:spcBef>
                <a:spcPct val="0"/>
              </a:spcBef>
              <a:spcAft>
                <a:spcPct val="0"/>
              </a:spcAft>
              <a:defRPr sz="4000" b="1">
                <a:solidFill>
                  <a:srgbClr val="00664D"/>
                </a:solidFill>
                <a:latin typeface="Arial" charset="0"/>
              </a:defRPr>
            </a:lvl2pPr>
            <a:lvl3pPr marL="363538" indent="-363538" algn="l" rtl="0" eaLnBrk="0" fontAlgn="base" hangingPunct="0">
              <a:spcBef>
                <a:spcPct val="0"/>
              </a:spcBef>
              <a:spcAft>
                <a:spcPct val="0"/>
              </a:spcAft>
              <a:defRPr sz="4000" b="1">
                <a:solidFill>
                  <a:srgbClr val="00664D"/>
                </a:solidFill>
                <a:latin typeface="Arial" charset="0"/>
              </a:defRPr>
            </a:lvl3pPr>
            <a:lvl4pPr marL="363538" indent="-363538" algn="l" rtl="0" eaLnBrk="0" fontAlgn="base" hangingPunct="0">
              <a:spcBef>
                <a:spcPct val="0"/>
              </a:spcBef>
              <a:spcAft>
                <a:spcPct val="0"/>
              </a:spcAft>
              <a:defRPr sz="4000" b="1">
                <a:solidFill>
                  <a:srgbClr val="00664D"/>
                </a:solidFill>
                <a:latin typeface="Arial" charset="0"/>
              </a:defRPr>
            </a:lvl4pPr>
            <a:lvl5pPr marL="363538" indent="-363538" algn="l" rtl="0" eaLnBrk="0" fontAlgn="base" hangingPunct="0">
              <a:spcBef>
                <a:spcPct val="0"/>
              </a:spcBef>
              <a:spcAft>
                <a:spcPct val="0"/>
              </a:spcAft>
              <a:defRPr sz="4000" b="1">
                <a:solidFill>
                  <a:srgbClr val="00664D"/>
                </a:solidFill>
                <a:latin typeface="Arial" charset="0"/>
              </a:defRPr>
            </a:lvl5pPr>
            <a:lvl6pPr marL="457200" algn="l" rtl="0" fontAlgn="base">
              <a:spcBef>
                <a:spcPct val="0"/>
              </a:spcBef>
              <a:spcAft>
                <a:spcPct val="0"/>
              </a:spcAft>
              <a:defRPr sz="3200" b="1">
                <a:solidFill>
                  <a:schemeClr val="accent2"/>
                </a:solidFill>
                <a:latin typeface="Arial" charset="0"/>
              </a:defRPr>
            </a:lvl6pPr>
            <a:lvl7pPr marL="914400" algn="l" rtl="0" fontAlgn="base">
              <a:spcBef>
                <a:spcPct val="0"/>
              </a:spcBef>
              <a:spcAft>
                <a:spcPct val="0"/>
              </a:spcAft>
              <a:defRPr sz="3200" b="1">
                <a:solidFill>
                  <a:schemeClr val="accent2"/>
                </a:solidFill>
                <a:latin typeface="Arial" charset="0"/>
              </a:defRPr>
            </a:lvl7pPr>
            <a:lvl8pPr marL="1371600" algn="l" rtl="0" fontAlgn="base">
              <a:spcBef>
                <a:spcPct val="0"/>
              </a:spcBef>
              <a:spcAft>
                <a:spcPct val="0"/>
              </a:spcAft>
              <a:defRPr sz="3200" b="1">
                <a:solidFill>
                  <a:schemeClr val="accent2"/>
                </a:solidFill>
                <a:latin typeface="Arial" charset="0"/>
              </a:defRPr>
            </a:lvl8pPr>
            <a:lvl9pPr marL="1828800" algn="l" rtl="0" fontAlgn="base">
              <a:spcBef>
                <a:spcPct val="0"/>
              </a:spcBef>
              <a:spcAft>
                <a:spcPct val="0"/>
              </a:spcAft>
              <a:defRPr sz="3200" b="1">
                <a:solidFill>
                  <a:schemeClr val="accent2"/>
                </a:solidFill>
                <a:latin typeface="Arial" charset="0"/>
              </a:defRPr>
            </a:lvl9pPr>
          </a:lstStyle>
          <a:p>
            <a:pPr marL="363538" marR="0" lvl="0" indent="-90488" algn="l" defTabSz="914400" rtl="0" eaLnBrk="0" fontAlgn="base" latinLnBrk="0" hangingPunct="0">
              <a:lnSpc>
                <a:spcPct val="100000"/>
              </a:lnSpc>
              <a:spcBef>
                <a:spcPct val="0"/>
              </a:spcBef>
              <a:spcAft>
                <a:spcPct val="0"/>
              </a:spcAft>
              <a:buClrTx/>
              <a:buSzTx/>
              <a:buFontTx/>
              <a:buNone/>
              <a:tabLst/>
              <a:defRPr/>
            </a:pPr>
            <a:r>
              <a:rPr kumimoji="0" lang="en-CA" sz="4000" b="0" i="0" u="none" strike="noStrike" kern="0" cap="none" spc="0" normalizeH="0" baseline="0" noProof="0" dirty="0">
                <a:ln>
                  <a:noFill/>
                </a:ln>
                <a:solidFill>
                  <a:srgbClr val="000000"/>
                </a:solidFill>
                <a:effectLst/>
                <a:uLnTx/>
                <a:uFillTx/>
                <a:latin typeface="Calibri"/>
                <a:ea typeface="+mj-ea"/>
                <a:cs typeface="Calibri"/>
              </a:rPr>
              <a:t>The role of climate models in the constraint</a:t>
            </a:r>
          </a:p>
        </p:txBody>
      </p:sp>
      <p:sp>
        <p:nvSpPr>
          <p:cNvPr id="5" name="TextBox 4">
            <a:extLst>
              <a:ext uri="{FF2B5EF4-FFF2-40B4-BE49-F238E27FC236}">
                <a16:creationId xmlns:a16="http://schemas.microsoft.com/office/drawing/2014/main" id="{3BE4E32C-DB85-9B69-F35B-485D44C3F678}"/>
              </a:ext>
            </a:extLst>
          </p:cNvPr>
          <p:cNvSpPr txBox="1"/>
          <p:nvPr/>
        </p:nvSpPr>
        <p:spPr>
          <a:xfrm>
            <a:off x="631835" y="1017117"/>
            <a:ext cx="10906162" cy="46166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Observations and models both play a role</a:t>
            </a:r>
          </a:p>
        </p:txBody>
      </p:sp>
      <p:sp>
        <p:nvSpPr>
          <p:cNvPr id="21" name="TextBox 20">
            <a:extLst>
              <a:ext uri="{FF2B5EF4-FFF2-40B4-BE49-F238E27FC236}">
                <a16:creationId xmlns:a16="http://schemas.microsoft.com/office/drawing/2014/main" id="{7D31A2DB-B6CA-FFE9-D428-05C437A08459}"/>
              </a:ext>
            </a:extLst>
          </p:cNvPr>
          <p:cNvSpPr txBox="1"/>
          <p:nvPr/>
        </p:nvSpPr>
        <p:spPr>
          <a:xfrm>
            <a:off x="1572504" y="1530315"/>
            <a:ext cx="616825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Recall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22BE89-2CFE-40BB-827E-6D8E05B4CE40}"/>
                  </a:ext>
                </a:extLst>
              </p:cNvPr>
              <p:cNvSpPr txBox="1"/>
              <p:nvPr/>
            </p:nvSpPr>
            <p:spPr>
              <a:xfrm>
                <a:off x="1572504" y="2005174"/>
                <a:ext cx="7200390" cy="54040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Sup>
                      <m:sSub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acc>
                          <m:accPr>
                            <m:chr m:val="̂"/>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acc>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sub>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bSup>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14:m>
                  <m:oMath xmlns:m="http://schemas.openxmlformats.org/officeDocument/2006/math">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sub>
                        </m:sSub>
                        <m:r>
                          <a:rPr kumimoji="0" lang="en-CA"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𝒇</m:t>
                            </m:r>
                          </m:sub>
                        </m:s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ub>
                    </m:sSub>
                    <m:sSup>
                      <m:sSup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ub>
                            </m:s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e>
                        </m:d>
                      </m:e>
                      <m: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p>
                    </m:sSup>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CA"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m:t>
                        </m:r>
                      </m:sub>
                    </m:sSub>
                    <m: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 name="TextBox 2">
                <a:extLst>
                  <a:ext uri="{FF2B5EF4-FFF2-40B4-BE49-F238E27FC236}">
                    <a16:creationId xmlns:a16="http://schemas.microsoft.com/office/drawing/2014/main" id="{CA22BE89-2CFE-40BB-827E-6D8E05B4CE40}"/>
                  </a:ext>
                </a:extLst>
              </p:cNvPr>
              <p:cNvSpPr txBox="1">
                <a:spLocks noRot="1" noChangeAspect="1" noMove="1" noResize="1" noEditPoints="1" noAdjustHandles="1" noChangeArrowheads="1" noChangeShapeType="1" noTextEdit="1"/>
              </p:cNvSpPr>
              <p:nvPr/>
            </p:nvSpPr>
            <p:spPr>
              <a:xfrm>
                <a:off x="1572504" y="2005174"/>
                <a:ext cx="7200390" cy="540404"/>
              </a:xfrm>
              <a:prstGeom prst="rect">
                <a:avLst/>
              </a:prstGeom>
              <a:blipFill>
                <a:blip r:embed="rId3"/>
                <a:stretch>
                  <a:fillRect t="-2273" b="-1590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6FD124A-EDC7-9B9E-0AD1-763C8FE8983C}"/>
                  </a:ext>
                </a:extLst>
              </p:cNvPr>
              <p:cNvSpPr txBox="1"/>
              <p:nvPr/>
            </p:nvSpPr>
            <p:spPr>
              <a:xfrm>
                <a:off x="631835" y="2786497"/>
                <a:ext cx="10906162" cy="3182281"/>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The adjustment to the raw model projection </a:t>
                </a:r>
                <a14:m>
                  <m:oMath xmlns:m="http://schemas.openxmlformats.org/officeDocument/2006/math">
                    <m:sSub>
                      <m:sSubPr>
                        <m:ctrlPr>
                          <a:rPr kumimoji="0" lang="en-CA"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depends on the historical discrepancy </a:t>
                </a:r>
                <a14:m>
                  <m:oMath xmlns:m="http://schemas.openxmlformats.org/officeDocument/2006/math">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𝐘</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m:t>
                        </m:r>
                      </m:sub>
                    </m:sSub>
                    <m:r>
                      <a:rPr kumimoji="0" lang="en-CA"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CA"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𝐗</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between the observations and models, but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The size of that adjustment, exactly how it is applied, and the amount of uncertainty reduction that is obtained depends on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the strength of the link between model simulated historical and future change as described by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𝒇</m:t>
                            </m:r>
                          </m:sub>
                        </m:s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(no link </a:t>
                </a:r>
                <a:r>
                  <a:rPr kumimoji="0" lang="en-CA" sz="24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no constraint)</a:t>
                </a:r>
                <a:endParaRPr kumimoji="0" lang="en-CA" sz="2400" b="0" i="0" u="none" strike="noStrike" kern="1200" cap="none" spc="0" normalizeH="0" baseline="0" noProof="0" dirty="0">
                  <a:ln>
                    <a:noFill/>
                  </a:ln>
                  <a:solidFill>
                    <a:srgbClr val="000000"/>
                  </a:solidFill>
                  <a:effectLst/>
                  <a:uLnTx/>
                  <a:uFillTx/>
                  <a:latin typeface="Arial" charset="0"/>
                  <a:ea typeface="+mn-ea"/>
                  <a:cs typeface="+mn-cs"/>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000000"/>
                    </a:solidFill>
                    <a:effectLst/>
                    <a:uLnTx/>
                    <a:uFillTx/>
                    <a:latin typeface="Arial" charset="0"/>
                    <a:ea typeface="+mn-ea"/>
                    <a:cs typeface="+mn-cs"/>
                  </a:rPr>
                  <a:t>the magnitudes of observational uncertainty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𝑜</m:t>
                        </m:r>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and model historical forcing response uncertainty </a:t>
                </a:r>
                <a14:m>
                  <m:oMath xmlns:m="http://schemas.openxmlformats.org/officeDocument/2006/math">
                    <m:sSub>
                      <m:sSubPr>
                        <m:ctrlPr>
                          <a:rPr kumimoji="0" lang="en-CA"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l-GR"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𝚺</m:t>
                        </m:r>
                      </m:e>
                      <m: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Sub>
                          <m:sSubPr>
                            <m:ctrlPr>
                              <a:rPr kumimoji="0" lang="el-GR"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e>
                          <m:sub>
                            <m:r>
                              <a:rPr kumimoji="0" lang="en-CA"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m:t>
                            </m:r>
                          </m:sub>
                        </m:sSub>
                      </m:sub>
                    </m:sSub>
                  </m:oMath>
                </a14:m>
                <a:r>
                  <a:rPr kumimoji="0" lang="en-CA" sz="2400" b="0" i="0" u="none" strike="noStrike" kern="1200" cap="none" spc="0" normalizeH="0" baseline="0" noProof="0" dirty="0">
                    <a:ln>
                      <a:noFill/>
                    </a:ln>
                    <a:solidFill>
                      <a:srgbClr val="000000"/>
                    </a:solidFill>
                    <a:effectLst/>
                    <a:uLnTx/>
                    <a:uFillTx/>
                    <a:latin typeface="Arial" charset="0"/>
                    <a:ea typeface="+mn-ea"/>
                    <a:cs typeface="+mn-cs"/>
                  </a:rPr>
                  <a:t>   </a:t>
                </a:r>
              </a:p>
            </p:txBody>
          </p:sp>
        </mc:Choice>
        <mc:Fallback xmlns="">
          <p:sp>
            <p:nvSpPr>
              <p:cNvPr id="8" name="TextBox 7">
                <a:extLst>
                  <a:ext uri="{FF2B5EF4-FFF2-40B4-BE49-F238E27FC236}">
                    <a16:creationId xmlns:a16="http://schemas.microsoft.com/office/drawing/2014/main" id="{C6FD124A-EDC7-9B9E-0AD1-763C8FE8983C}"/>
                  </a:ext>
                </a:extLst>
              </p:cNvPr>
              <p:cNvSpPr txBox="1">
                <a:spLocks noRot="1" noChangeAspect="1" noMove="1" noResize="1" noEditPoints="1" noAdjustHandles="1" noChangeArrowheads="1" noChangeShapeType="1" noTextEdit="1"/>
              </p:cNvSpPr>
              <p:nvPr/>
            </p:nvSpPr>
            <p:spPr>
              <a:xfrm>
                <a:off x="631835" y="2786497"/>
                <a:ext cx="10906162" cy="3182281"/>
              </a:xfrm>
              <a:prstGeom prst="rect">
                <a:avLst/>
              </a:prstGeom>
              <a:blipFill>
                <a:blip r:embed="rId4"/>
                <a:stretch>
                  <a:fillRect l="-698" t="-1594" b="-2390"/>
                </a:stretch>
              </a:blipFill>
            </p:spPr>
            <p:txBody>
              <a:bodyPr/>
              <a:lstStyle/>
              <a:p>
                <a:r>
                  <a:rPr lang="en-CA">
                    <a:noFill/>
                  </a:rPr>
                  <a:t> </a:t>
                </a:r>
              </a:p>
            </p:txBody>
          </p:sp>
        </mc:Fallback>
      </mc:AlternateContent>
    </p:spTree>
    <p:extLst>
      <p:ext uri="{BB962C8B-B14F-4D97-AF65-F5344CB8AC3E}">
        <p14:creationId xmlns:p14="http://schemas.microsoft.com/office/powerpoint/2010/main" val="40221896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FAFF36-CD73-2914-D036-BD71CEA4D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2" name="Title 1"/>
          <p:cNvSpPr>
            <a:spLocks noGrp="1"/>
          </p:cNvSpPr>
          <p:nvPr>
            <p:ph type="title"/>
          </p:nvPr>
        </p:nvSpPr>
        <p:spPr>
          <a:xfrm>
            <a:off x="0" y="244793"/>
            <a:ext cx="12192000" cy="932497"/>
          </a:xfrm>
        </p:spPr>
        <p:txBody>
          <a:bodyPr/>
          <a:lstStyle/>
          <a:p>
            <a:r>
              <a:rPr lang="en-US" dirty="0">
                <a:solidFill>
                  <a:schemeClr val="bg1"/>
                </a:solidFill>
              </a:rPr>
              <a:t>Questions</a:t>
            </a:r>
          </a:p>
        </p:txBody>
      </p:sp>
      <p:sp>
        <p:nvSpPr>
          <p:cNvPr id="7" name="TextBox 6">
            <a:extLst>
              <a:ext uri="{FF2B5EF4-FFF2-40B4-BE49-F238E27FC236}">
                <a16:creationId xmlns:a16="http://schemas.microsoft.com/office/drawing/2014/main" id="{536BC257-A124-3BEC-6FE9-D28B609F1BA5}"/>
              </a:ext>
            </a:extLst>
          </p:cNvPr>
          <p:cNvSpPr txBox="1"/>
          <p:nvPr/>
        </p:nvSpPr>
        <p:spPr>
          <a:xfrm>
            <a:off x="211396" y="6421915"/>
            <a:ext cx="2182008" cy="246221"/>
          </a:xfrm>
          <a:prstGeom prst="rect">
            <a:avLst/>
          </a:prstGeom>
          <a:noFill/>
        </p:spPr>
        <p:txBody>
          <a:bodyPr wrap="none" rtlCol="0">
            <a:spAutoFit/>
          </a:bodyPr>
          <a:lstStyle/>
          <a:p>
            <a:pPr algn="l"/>
            <a:r>
              <a:rPr lang="en-CA" sz="1000" dirty="0">
                <a:solidFill>
                  <a:schemeClr val="bg1"/>
                </a:solidFill>
              </a:rPr>
              <a:t>Black tailed deer, Vancouver Island</a:t>
            </a:r>
          </a:p>
        </p:txBody>
      </p:sp>
    </p:spTree>
    <p:extLst>
      <p:ext uri="{BB962C8B-B14F-4D97-AF65-F5344CB8AC3E}">
        <p14:creationId xmlns:p14="http://schemas.microsoft.com/office/powerpoint/2010/main" val="106604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53FE4F-6A5F-1031-18C7-A58F038D8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910"/>
            <a:ext cx="12192000" cy="8128000"/>
          </a:xfrm>
          <a:prstGeom prst="rect">
            <a:avLst/>
          </a:prstGeom>
        </p:spPr>
      </p:pic>
      <p:sp>
        <p:nvSpPr>
          <p:cNvPr id="7" name="Text Box 6">
            <a:extLst>
              <a:ext uri="{FF2B5EF4-FFF2-40B4-BE49-F238E27FC236}">
                <a16:creationId xmlns:a16="http://schemas.microsoft.com/office/drawing/2014/main" id="{D3D6EE21-08EA-0C23-58EB-44AC3E722BFD}"/>
              </a:ext>
            </a:extLst>
          </p:cNvPr>
          <p:cNvSpPr txBox="1">
            <a:spLocks noChangeArrowheads="1"/>
          </p:cNvSpPr>
          <p:nvPr/>
        </p:nvSpPr>
        <p:spPr bwMode="auto">
          <a:xfrm>
            <a:off x="0" y="6589713"/>
            <a:ext cx="2987899" cy="246221"/>
          </a:xfrm>
          <a:prstGeom prst="rect">
            <a:avLst/>
          </a:prstGeom>
          <a:noFill/>
          <a:ln w="12700" cap="sq">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1"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Photo: Francis Zwiers, Ogema, SK, Canada</a:t>
            </a:r>
          </a:p>
        </p:txBody>
      </p:sp>
      <p:sp>
        <p:nvSpPr>
          <p:cNvPr id="9" name="TextBox 8">
            <a:extLst>
              <a:ext uri="{FF2B5EF4-FFF2-40B4-BE49-F238E27FC236}">
                <a16:creationId xmlns:a16="http://schemas.microsoft.com/office/drawing/2014/main" id="{5D3FD2B7-C949-D44B-8F71-B1BAE659C03B}"/>
              </a:ext>
            </a:extLst>
          </p:cNvPr>
          <p:cNvSpPr txBox="1"/>
          <p:nvPr/>
        </p:nvSpPr>
        <p:spPr>
          <a:xfrm>
            <a:off x="0" y="697001"/>
            <a:ext cx="12192000" cy="830997"/>
          </a:xfrm>
          <a:prstGeom prst="rect">
            <a:avLst/>
          </a:prstGeom>
          <a:solidFill>
            <a:srgbClr val="606060">
              <a:alpha val="67059"/>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Constraining future precipitation extremes</a:t>
            </a:r>
          </a:p>
        </p:txBody>
      </p:sp>
    </p:spTree>
    <p:extLst>
      <p:ext uri="{BB962C8B-B14F-4D97-AF65-F5344CB8AC3E}">
        <p14:creationId xmlns:p14="http://schemas.microsoft.com/office/powerpoint/2010/main" val="193105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04E931B-5C1A-544A-85B4-2DF44756ED11}"/>
              </a:ext>
            </a:extLst>
          </p:cNvPr>
          <p:cNvSpPr/>
          <p:nvPr/>
        </p:nvSpPr>
        <p:spPr>
          <a:xfrm>
            <a:off x="809898" y="4302034"/>
            <a:ext cx="2760564" cy="55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31E21FC6-4899-2218-6BF3-15513D1167CE}"/>
              </a:ext>
            </a:extLst>
          </p:cNvPr>
          <p:cNvSpPr txBox="1"/>
          <p:nvPr/>
        </p:nvSpPr>
        <p:spPr>
          <a:xfrm>
            <a:off x="436473" y="766732"/>
            <a:ext cx="10855705" cy="5324535"/>
          </a:xfrm>
          <a:prstGeom prst="rect">
            <a:avLst/>
          </a:prstGeom>
          <a:noFill/>
        </p:spPr>
        <p:txBody>
          <a:bodyPr wrap="square" rtlCol="0">
            <a:spAutoFit/>
          </a:bodyPr>
          <a:lstStyle/>
          <a:p>
            <a:endParaRPr lang="en-CA" sz="1200" dirty="0">
              <a:latin typeface="Calibri" panose="020F0502020204030204" pitchFamily="34" charset="0"/>
              <a:cs typeface="Calibri" panose="020F0502020204030204" pitchFamily="34" charset="0"/>
            </a:endParaRPr>
          </a:p>
          <a:p>
            <a:pPr marL="800100" lvl="1" indent="-342900">
              <a:spcAft>
                <a:spcPts val="800"/>
              </a:spcAft>
              <a:buFont typeface="Arial" panose="020B0604020202020204" pitchFamily="34" charset="0"/>
              <a:buChar char="•"/>
            </a:pPr>
            <a:r>
              <a:rPr lang="en-CA" sz="2800" dirty="0">
                <a:latin typeface="Calibri" panose="020F0502020204030204" pitchFamily="34" charset="0"/>
                <a:cs typeface="Calibri" panose="020F0502020204030204" pitchFamily="34" charset="0"/>
              </a:rPr>
              <a:t>Want to constrain projections of rare, intense, 50-yr 1-day precipitation (Rx1d_50) in sub-continental scale “IPCC regions”</a:t>
            </a:r>
          </a:p>
          <a:p>
            <a:pPr marL="800100" lvl="1" indent="-342900">
              <a:spcAft>
                <a:spcPts val="800"/>
              </a:spcAft>
              <a:buFont typeface="Arial" panose="020B0604020202020204" pitchFamily="34" charset="0"/>
              <a:buChar char="•"/>
            </a:pPr>
            <a:r>
              <a:rPr lang="en-CA" sz="2800" dirty="0">
                <a:latin typeface="Calibri" panose="020F0502020204030204" pitchFamily="34" charset="0"/>
                <a:cs typeface="Calibri" panose="020F0502020204030204" pitchFamily="34" charset="0"/>
              </a:rPr>
              <a:t>In climate models, thermal processes are the dominant cause of future change over most of the global land area</a:t>
            </a:r>
          </a:p>
          <a:p>
            <a:pPr marL="800100" lvl="1" indent="-342900">
              <a:spcAft>
                <a:spcPts val="800"/>
              </a:spcAft>
              <a:buFont typeface="Arial" panose="020B0604020202020204" pitchFamily="34" charset="0"/>
              <a:buChar char="•"/>
            </a:pPr>
            <a:r>
              <a:rPr lang="en-CA" sz="2800" dirty="0">
                <a:latin typeface="Calibri" panose="020F0502020204030204" pitchFamily="34" charset="0"/>
                <a:cs typeface="Calibri" panose="020F0502020204030204" pitchFamily="34" charset="0"/>
              </a:rPr>
              <a:t>Suggests that observed global mean surface temperature (GMST) change may provide a usable observable for constraining projected extreme precipitation change</a:t>
            </a:r>
          </a:p>
          <a:p>
            <a:pPr marL="800100" lvl="1" indent="-342900">
              <a:buFont typeface="Arial" panose="020B0604020202020204" pitchFamily="34" charset="0"/>
              <a:buChar char="•"/>
            </a:pPr>
            <a:r>
              <a:rPr lang="en-CA" sz="2800" dirty="0">
                <a:latin typeface="Calibri" panose="020F0502020204030204" pitchFamily="34" charset="0"/>
                <a:cs typeface="Calibri" panose="020F0502020204030204" pitchFamily="34" charset="0"/>
              </a:rPr>
              <a:t>We have evaluated this possibility using a hybrid constraint strategy that we have tested extensively via cross-validation, using individual withheld climate model simulations as future pseudo-observations</a:t>
            </a:r>
          </a:p>
          <a:p>
            <a:pPr marL="800100" lvl="1" indent="-342900">
              <a:buFont typeface="Arial" panose="020B0604020202020204" pitchFamily="34" charset="0"/>
              <a:buChar char="•"/>
            </a:pPr>
            <a:r>
              <a:rPr lang="en-CA" sz="2800" dirty="0">
                <a:latin typeface="Calibri" panose="020F0502020204030204" pitchFamily="34" charset="0"/>
                <a:cs typeface="Calibri" panose="020F0502020204030204" pitchFamily="34" charset="0"/>
              </a:rPr>
              <a:t>We use HEC in this case (other studies underway using KCC)</a:t>
            </a:r>
          </a:p>
        </p:txBody>
      </p:sp>
    </p:spTree>
    <p:extLst>
      <p:ext uri="{BB962C8B-B14F-4D97-AF65-F5344CB8AC3E}">
        <p14:creationId xmlns:p14="http://schemas.microsoft.com/office/powerpoint/2010/main" val="415230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animEffect transition="in" filter="dissolve">
                                      <p:cBhvr>
                                        <p:cTn id="7" dur="500"/>
                                        <p:tgtEl>
                                          <p:spTgt spid="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Effect transition="in" filter="dissolve">
                                      <p:cBhvr>
                                        <p:cTn id="12" dur="500"/>
                                        <p:tgtEl>
                                          <p:spTgt spid="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xEl>
                                              <p:pRg st="4" end="4"/>
                                            </p:txEl>
                                          </p:spTgt>
                                        </p:tgtEl>
                                        <p:attrNameLst>
                                          <p:attrName>style.visibility</p:attrName>
                                        </p:attrNameLst>
                                      </p:cBhvr>
                                      <p:to>
                                        <p:strVal val="visible"/>
                                      </p:to>
                                    </p:set>
                                    <p:animEffect transition="in" filter="dissolve">
                                      <p:cBhvr>
                                        <p:cTn id="17" dur="500"/>
                                        <p:tgtEl>
                                          <p:spTgt spid="3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2">
                                            <p:txEl>
                                              <p:pRg st="5" end="5"/>
                                            </p:txEl>
                                          </p:spTgt>
                                        </p:tgtEl>
                                        <p:attrNameLst>
                                          <p:attrName>style.visibility</p:attrName>
                                        </p:attrNameLst>
                                      </p:cBhvr>
                                      <p:to>
                                        <p:strVal val="visible"/>
                                      </p:to>
                                    </p:set>
                                    <p:animEffect transition="in" filter="dissolve">
                                      <p:cBhvr>
                                        <p:cTn id="22"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04E931B-5C1A-544A-85B4-2DF44756ED11}"/>
              </a:ext>
            </a:extLst>
          </p:cNvPr>
          <p:cNvSpPr/>
          <p:nvPr/>
        </p:nvSpPr>
        <p:spPr>
          <a:xfrm>
            <a:off x="809898" y="4302034"/>
            <a:ext cx="2760564" cy="55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31E21FC6-4899-2218-6BF3-15513D1167CE}"/>
              </a:ext>
            </a:extLst>
          </p:cNvPr>
          <p:cNvSpPr txBox="1"/>
          <p:nvPr/>
        </p:nvSpPr>
        <p:spPr>
          <a:xfrm>
            <a:off x="454552" y="427337"/>
            <a:ext cx="11018991" cy="5755422"/>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Data</a:t>
            </a:r>
          </a:p>
          <a:p>
            <a:endParaRPr lang="en-CA" sz="1600" dirty="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CA" sz="2800" dirty="0">
                <a:solidFill>
                  <a:schemeClr val="bg2">
                    <a:lumMod val="50000"/>
                  </a:schemeClr>
                </a:solidFill>
                <a:latin typeface="Calibri" panose="020F0502020204030204" pitchFamily="34" charset="0"/>
                <a:cs typeface="Calibri" panose="020F0502020204030204" pitchFamily="34" charset="0"/>
              </a:rPr>
              <a:t>33 CMIP6 models (SSP5-8.5), 18 CMIP5 models (RCP-8.5)</a:t>
            </a:r>
          </a:p>
          <a:p>
            <a:pPr marL="1371600" lvl="2" indent="-457200">
              <a:spcAft>
                <a:spcPts val="800"/>
              </a:spcAft>
              <a:buFont typeface="Arial" panose="020B0604020202020204" pitchFamily="34" charset="0"/>
              <a:buChar char="•"/>
            </a:pPr>
            <a:r>
              <a:rPr lang="en-CA" sz="2400" dirty="0">
                <a:solidFill>
                  <a:schemeClr val="bg2">
                    <a:lumMod val="50000"/>
                  </a:schemeClr>
                </a:solidFill>
                <a:latin typeface="Calibri" panose="020F0502020204030204" pitchFamily="34" charset="0"/>
                <a:cs typeface="Calibri" panose="020F0502020204030204" pitchFamily="34" charset="0"/>
              </a:rPr>
              <a:t>Also considered SSP2-4.5 and RCP-4.5</a:t>
            </a:r>
          </a:p>
          <a:p>
            <a:pPr marL="914400" lvl="1" indent="-457200">
              <a:spcAft>
                <a:spcPts val="800"/>
              </a:spcAft>
              <a:buFont typeface="Arial" panose="020B0604020202020204" pitchFamily="34" charset="0"/>
              <a:buChar char="•"/>
            </a:pPr>
            <a:r>
              <a:rPr lang="en-CA" sz="2800" dirty="0">
                <a:solidFill>
                  <a:schemeClr val="bg2">
                    <a:lumMod val="50000"/>
                  </a:schemeClr>
                </a:solidFill>
                <a:latin typeface="Calibri" panose="020F0502020204030204" pitchFamily="34" charset="0"/>
                <a:cs typeface="Calibri" panose="020F0502020204030204" pitchFamily="34" charset="0"/>
              </a:rPr>
              <a:t>Consider projected change in Rx1d_50 between 1850-1900 and two future 30-yr time windows 2028-2057 (~2°C above 1850-1900) and 2050-2079 (~3°C)</a:t>
            </a:r>
          </a:p>
          <a:p>
            <a:pPr marL="914400" lvl="1" indent="-457200">
              <a:spcAft>
                <a:spcPts val="800"/>
              </a:spcAft>
              <a:buFont typeface="Arial" panose="020B0604020202020204" pitchFamily="34" charset="0"/>
              <a:buChar char="•"/>
            </a:pPr>
            <a:r>
              <a:rPr lang="en-CA" sz="2800" dirty="0">
                <a:solidFill>
                  <a:schemeClr val="bg2">
                    <a:lumMod val="50000"/>
                  </a:schemeClr>
                </a:solidFill>
                <a:latin typeface="Calibri" panose="020F0502020204030204" pitchFamily="34" charset="0"/>
                <a:cs typeface="Calibri" panose="020F0502020204030204" pitchFamily="34" charset="0"/>
              </a:rPr>
              <a:t>50-yr event intensity in each period estimated by fitting GEV distributions to Rx1day from individual model ensembles (pooled across 3x3 grid box areas)</a:t>
            </a:r>
          </a:p>
          <a:p>
            <a:pPr marL="914400" lvl="1" indent="-457200">
              <a:buFont typeface="Arial" panose="020B0604020202020204" pitchFamily="34" charset="0"/>
              <a:buChar char="•"/>
            </a:pPr>
            <a:r>
              <a:rPr lang="en-CA" sz="2800" dirty="0">
                <a:solidFill>
                  <a:schemeClr val="bg2">
                    <a:lumMod val="50000"/>
                  </a:schemeClr>
                </a:solidFill>
                <a:latin typeface="Calibri" panose="020F0502020204030204" pitchFamily="34" charset="0"/>
                <a:cs typeface="Calibri" panose="020F0502020204030204" pitchFamily="34" charset="0"/>
              </a:rPr>
              <a:t>The observed 1981-2020 trend in GMST from HadCRUT5 is used to directly or indirectly constrain projected changes in Rx1d_50 using HEC (Bowman, et al., 2018)</a:t>
            </a:r>
          </a:p>
        </p:txBody>
      </p:sp>
    </p:spTree>
    <p:extLst>
      <p:ext uri="{BB962C8B-B14F-4D97-AF65-F5344CB8AC3E}">
        <p14:creationId xmlns:p14="http://schemas.microsoft.com/office/powerpoint/2010/main" val="371708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0751-E7D4-D483-138F-CFEDA24CEE31}"/>
              </a:ext>
            </a:extLst>
          </p:cNvPr>
          <p:cNvSpPr>
            <a:spLocks noGrp="1"/>
          </p:cNvSpPr>
          <p:nvPr>
            <p:ph type="title"/>
          </p:nvPr>
        </p:nvSpPr>
        <p:spPr>
          <a:xfrm>
            <a:off x="0" y="226649"/>
            <a:ext cx="12192000" cy="685800"/>
          </a:xfrm>
        </p:spPr>
        <p:txBody>
          <a:bodyPr>
            <a:normAutofit fontScale="90000"/>
          </a:bodyPr>
          <a:lstStyle/>
          <a:p>
            <a:r>
              <a:rPr lang="en-CA" dirty="0"/>
              <a:t>   Two kinds of constraints</a:t>
            </a:r>
          </a:p>
        </p:txBody>
      </p:sp>
      <p:sp>
        <p:nvSpPr>
          <p:cNvPr id="16" name="Content Placeholder 2">
            <a:extLst>
              <a:ext uri="{FF2B5EF4-FFF2-40B4-BE49-F238E27FC236}">
                <a16:creationId xmlns:a16="http://schemas.microsoft.com/office/drawing/2014/main" id="{9DAA8E7F-6903-76FB-FEEC-412BC883F890}"/>
              </a:ext>
            </a:extLst>
          </p:cNvPr>
          <p:cNvSpPr txBox="1">
            <a:spLocks/>
          </p:cNvSpPr>
          <p:nvPr/>
        </p:nvSpPr>
        <p:spPr bwMode="auto">
          <a:xfrm>
            <a:off x="508000" y="1084147"/>
            <a:ext cx="11176000" cy="51313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indent="0">
              <a:buNone/>
              <a:defRPr/>
            </a:pPr>
            <a:r>
              <a:rPr kumimoji="0" lang="en-CA" b="0" i="0" u="sng" strike="noStrike" kern="0" cap="none" spc="0" normalizeH="0" baseline="0" noProof="0" dirty="0">
                <a:ln>
                  <a:noFill/>
                </a:ln>
                <a:solidFill>
                  <a:srgbClr val="000000"/>
                </a:solidFill>
                <a:effectLst/>
                <a:uLnTx/>
                <a:uFillTx/>
                <a:latin typeface="Arial"/>
                <a:ea typeface="+mn-ea"/>
                <a:cs typeface="+mn-cs"/>
              </a:rPr>
              <a:t>Direct</a:t>
            </a:r>
            <a:r>
              <a:rPr kumimoji="0" lang="en-CA" b="0" i="0" u="none" strike="noStrike" kern="0" cap="none" spc="0" normalizeH="0" baseline="0" noProof="0" dirty="0">
                <a:ln>
                  <a:noFill/>
                </a:ln>
                <a:solidFill>
                  <a:srgbClr val="000000"/>
                </a:solidFill>
                <a:effectLst/>
                <a:uLnTx/>
                <a:uFillTx/>
                <a:latin typeface="Arial"/>
                <a:ea typeface="+mn-ea"/>
                <a:cs typeface="+mn-cs"/>
              </a:rPr>
              <a:t> </a:t>
            </a:r>
          </a:p>
          <a:p>
            <a:pPr lvl="1" indent="-228600">
              <a:buFontTx/>
              <a:buChar char="•"/>
              <a:defRPr/>
            </a:pPr>
            <a:r>
              <a:rPr lang="en-CA" kern="0" dirty="0">
                <a:solidFill>
                  <a:srgbClr val="000000"/>
                </a:solidFill>
                <a:latin typeface="Arial"/>
              </a:rPr>
              <a:t>Constrain</a:t>
            </a:r>
            <a:r>
              <a:rPr kumimoji="0" lang="en-CA" b="0" i="0" u="none" strike="noStrike" kern="0" cap="none" spc="0" normalizeH="0" baseline="0" noProof="0" dirty="0">
                <a:ln>
                  <a:noFill/>
                </a:ln>
                <a:solidFill>
                  <a:srgbClr val="000000"/>
                </a:solidFill>
                <a:effectLst/>
                <a:uLnTx/>
                <a:uFillTx/>
                <a:latin typeface="Arial"/>
              </a:rPr>
              <a:t> </a:t>
            </a:r>
            <a:r>
              <a:rPr lang="en-CA" dirty="0">
                <a:latin typeface="Arial" panose="020B0604020202020204" pitchFamily="34" charset="0"/>
                <a:cs typeface="Arial" panose="020B0604020202020204" pitchFamily="34" charset="0"/>
              </a:rPr>
              <a:t>Rx1d_50 </a:t>
            </a:r>
            <a:r>
              <a:rPr kumimoji="0" lang="en-CA" b="0" i="0" u="none" strike="noStrike" kern="0" cap="none" spc="0" normalizeH="0" baseline="0" noProof="0" dirty="0">
                <a:ln>
                  <a:noFill/>
                </a:ln>
                <a:solidFill>
                  <a:srgbClr val="000000"/>
                </a:solidFill>
                <a:effectLst/>
                <a:uLnTx/>
                <a:uFillTx/>
                <a:latin typeface="Arial"/>
              </a:rPr>
              <a:t>projections with observed GMST change via HEC</a:t>
            </a:r>
          </a:p>
          <a:p>
            <a:pPr lvl="1" indent="-228600">
              <a:buFontTx/>
              <a:buChar char="•"/>
              <a:defRPr/>
            </a:pPr>
            <a:r>
              <a:rPr lang="en-CA" kern="0" dirty="0">
                <a:solidFill>
                  <a:srgbClr val="000000"/>
                </a:solidFill>
                <a:latin typeface="Arial"/>
              </a:rPr>
              <a:t>Surprisingly, median </a:t>
            </a:r>
            <a:r>
              <a:rPr lang="en-CA" dirty="0">
                <a:latin typeface="Arial" panose="020B0604020202020204" pitchFamily="34" charset="0"/>
                <a:cs typeface="Arial" panose="020B0604020202020204" pitchFamily="34" charset="0"/>
              </a:rPr>
              <a:t>Rx1d_50 </a:t>
            </a:r>
            <a:r>
              <a:rPr lang="en-CA" kern="0" dirty="0">
                <a:solidFill>
                  <a:srgbClr val="000000"/>
                </a:solidFill>
                <a:latin typeface="Arial"/>
              </a:rPr>
              <a:t>change across large regions is very close to Gaussian!</a:t>
            </a:r>
            <a:endParaRPr kumimoji="0" lang="en-CA" b="0" i="0" u="none" strike="noStrike" kern="0" cap="none" spc="0" normalizeH="0" baseline="0" noProof="0" dirty="0">
              <a:ln>
                <a:noFill/>
              </a:ln>
              <a:solidFill>
                <a:srgbClr val="000000"/>
              </a:solidFill>
              <a:effectLst/>
              <a:uLnTx/>
              <a:uFillTx/>
              <a:latin typeface="Arial"/>
            </a:endParaRPr>
          </a:p>
          <a:p>
            <a:pPr marL="57150" indent="0">
              <a:buNone/>
              <a:defRPr/>
            </a:pPr>
            <a:r>
              <a:rPr kumimoji="0" lang="en-CA" b="0" i="0" u="sng" strike="noStrike" kern="0" cap="none" spc="0" normalizeH="0" baseline="0" noProof="0" dirty="0">
                <a:ln>
                  <a:noFill/>
                </a:ln>
                <a:solidFill>
                  <a:srgbClr val="000000"/>
                </a:solidFill>
                <a:effectLst/>
                <a:uLnTx/>
                <a:uFillTx/>
                <a:latin typeface="Arial"/>
                <a:ea typeface="+mn-ea"/>
                <a:cs typeface="+mn-cs"/>
              </a:rPr>
              <a:t>Indirect</a:t>
            </a:r>
            <a:r>
              <a:rPr kumimoji="0" lang="en-CA" b="0" i="0" u="none" strike="noStrike" kern="0" cap="none" spc="0" normalizeH="0" baseline="0" noProof="0" dirty="0">
                <a:ln>
                  <a:noFill/>
                </a:ln>
                <a:solidFill>
                  <a:srgbClr val="000000"/>
                </a:solidFill>
                <a:effectLst/>
                <a:uLnTx/>
                <a:uFillTx/>
                <a:latin typeface="Arial"/>
                <a:ea typeface="+mn-ea"/>
                <a:cs typeface="+mn-cs"/>
              </a:rPr>
              <a:t> </a:t>
            </a:r>
          </a:p>
          <a:p>
            <a:pPr lvl="1" indent="-228600">
              <a:buFontTx/>
              <a:buChar char="•"/>
              <a:defRPr/>
            </a:pPr>
            <a:r>
              <a:rPr lang="en-CA" kern="0" dirty="0">
                <a:solidFill>
                  <a:srgbClr val="000000"/>
                </a:solidFill>
                <a:latin typeface="Arial"/>
              </a:rPr>
              <a:t>Constrain</a:t>
            </a:r>
            <a:r>
              <a:rPr kumimoji="0" lang="en-CA" b="0" i="0" u="none" strike="noStrike" kern="0" cap="none" spc="0" normalizeH="0" baseline="0" noProof="0" dirty="0">
                <a:ln>
                  <a:noFill/>
                </a:ln>
                <a:solidFill>
                  <a:srgbClr val="000000"/>
                </a:solidFill>
                <a:effectLst/>
                <a:uLnTx/>
                <a:uFillTx/>
                <a:latin typeface="Arial"/>
                <a:ea typeface="+mn-ea"/>
                <a:cs typeface="+mn-cs"/>
              </a:rPr>
              <a:t> GSAT projections using observed GMST change</a:t>
            </a:r>
          </a:p>
          <a:p>
            <a:pPr lvl="1" indent="-228600">
              <a:buFontTx/>
              <a:buChar char="•"/>
              <a:defRPr/>
            </a:pPr>
            <a:r>
              <a:rPr kumimoji="0" lang="en-CA" b="0" i="0" u="none" strike="noStrike" kern="0" cap="none" spc="0" normalizeH="0" baseline="0" noProof="0" dirty="0">
                <a:ln>
                  <a:noFill/>
                </a:ln>
                <a:solidFill>
                  <a:srgbClr val="000000"/>
                </a:solidFill>
                <a:effectLst/>
                <a:uLnTx/>
                <a:uFillTx/>
                <a:latin typeface="Arial"/>
                <a:ea typeface="+mn-ea"/>
                <a:cs typeface="+mn-cs"/>
              </a:rPr>
              <a:t>Then for each model, extract its projected </a:t>
            </a:r>
            <a:r>
              <a:rPr lang="en-CA" dirty="0">
                <a:latin typeface="Arial" panose="020B0604020202020204" pitchFamily="34" charset="0"/>
                <a:cs typeface="Arial" panose="020B0604020202020204" pitchFamily="34" charset="0"/>
              </a:rPr>
              <a:t>Rx1d_50 </a:t>
            </a:r>
            <a:r>
              <a:rPr kumimoji="0" lang="en-CA" b="0" i="0" u="none" strike="noStrike" kern="0" cap="none" spc="0" normalizeH="0" baseline="0" noProof="0" dirty="0">
                <a:ln>
                  <a:noFill/>
                </a:ln>
                <a:solidFill>
                  <a:srgbClr val="000000"/>
                </a:solidFill>
                <a:effectLst/>
                <a:uLnTx/>
                <a:uFillTx/>
                <a:latin typeface="Arial"/>
                <a:ea typeface="+mn-ea"/>
                <a:cs typeface="+mn-cs"/>
              </a:rPr>
              <a:t>change for the 30-year period when that model attains its constrained level of warming rather than for the fixed 2028-2057 or 2050-2089 periods</a:t>
            </a:r>
          </a:p>
          <a:p>
            <a:pPr lvl="1" indent="-228600">
              <a:buFontTx/>
              <a:buChar char="•"/>
              <a:defRPr/>
            </a:pPr>
            <a:endParaRPr kumimoji="0" lang="en-CA" sz="1000" b="0" i="0" u="none" strike="noStrike" kern="0" cap="none" spc="0" normalizeH="0" baseline="0" noProof="0" dirty="0">
              <a:ln>
                <a:noFill/>
              </a:ln>
              <a:solidFill>
                <a:srgbClr val="000000"/>
              </a:solidFill>
              <a:effectLst/>
              <a:uLnTx/>
              <a:uFillTx/>
              <a:latin typeface="Arial"/>
              <a:ea typeface="+mn-ea"/>
              <a:cs typeface="+mn-cs"/>
            </a:endParaRPr>
          </a:p>
          <a:p>
            <a:pPr marL="57150" indent="0">
              <a:buNone/>
              <a:defRPr/>
            </a:pPr>
            <a:r>
              <a:rPr kumimoji="0" lang="en-CA" sz="2400" b="0" i="0" u="none" strike="noStrike" kern="0" cap="none" spc="0" normalizeH="0" baseline="0" noProof="0" dirty="0">
                <a:ln>
                  <a:noFill/>
                </a:ln>
                <a:solidFill>
                  <a:srgbClr val="000000"/>
                </a:solidFill>
                <a:effectLst/>
                <a:uLnTx/>
                <a:uFillTx/>
                <a:latin typeface="Arial"/>
                <a:ea typeface="+mn-ea"/>
                <a:cs typeface="+mn-cs"/>
              </a:rPr>
              <a:t>The indirect approach is used in regions where a statistically significant direct emergent constraint is not found</a:t>
            </a:r>
          </a:p>
        </p:txBody>
      </p:sp>
    </p:spTree>
    <p:extLst>
      <p:ext uri="{BB962C8B-B14F-4D97-AF65-F5344CB8AC3E}">
        <p14:creationId xmlns:p14="http://schemas.microsoft.com/office/powerpoint/2010/main" val="288659888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dissolv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dissolve">
                                      <p:cBhvr>
                                        <p:cTn id="12" dur="500"/>
                                        <p:tgtEl>
                                          <p:spTgt spid="16">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animEffect transition="in" filter="dissolve">
                                      <p:cBhvr>
                                        <p:cTn id="15" dur="500"/>
                                        <p:tgtEl>
                                          <p:spTgt spid="1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6">
                                            <p:txEl>
                                              <p:pRg st="5" end="5"/>
                                            </p:txEl>
                                          </p:spTgt>
                                        </p:tgtEl>
                                        <p:attrNameLst>
                                          <p:attrName>style.visibility</p:attrName>
                                        </p:attrNameLst>
                                      </p:cBhvr>
                                      <p:to>
                                        <p:strVal val="visible"/>
                                      </p:to>
                                    </p:set>
                                    <p:animEffect transition="in" filter="dissolve">
                                      <p:cBhvr>
                                        <p:cTn id="20" dur="500"/>
                                        <p:tgtEl>
                                          <p:spTgt spid="1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animEffect transition="in" filter="dissolve">
                                      <p:cBhvr>
                                        <p:cTn id="25"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8150CB-9982-4E92-0EEF-0991943F22AC}"/>
              </a:ext>
            </a:extLst>
          </p:cNvPr>
          <p:cNvPicPr>
            <a:picLocks noChangeAspect="1"/>
          </p:cNvPicPr>
          <p:nvPr/>
        </p:nvPicPr>
        <p:blipFill>
          <a:blip r:embed="rId2"/>
          <a:stretch>
            <a:fillRect/>
          </a:stretch>
        </p:blipFill>
        <p:spPr>
          <a:xfrm>
            <a:off x="0" y="-740780"/>
            <a:ext cx="12192000" cy="8157450"/>
          </a:xfrm>
          <a:prstGeom prst="rect">
            <a:avLst/>
          </a:prstGeom>
        </p:spPr>
      </p:pic>
      <p:sp>
        <p:nvSpPr>
          <p:cNvPr id="10" name="TextBox 9">
            <a:extLst>
              <a:ext uri="{FF2B5EF4-FFF2-40B4-BE49-F238E27FC236}">
                <a16:creationId xmlns:a16="http://schemas.microsoft.com/office/drawing/2014/main" id="{5BEBC7EE-D3C8-854B-C8A6-3C8104C67413}"/>
              </a:ext>
            </a:extLst>
          </p:cNvPr>
          <p:cNvSpPr txBox="1"/>
          <p:nvPr/>
        </p:nvSpPr>
        <p:spPr>
          <a:xfrm>
            <a:off x="0" y="215337"/>
            <a:ext cx="12192000" cy="923330"/>
          </a:xfrm>
          <a:prstGeom prst="rect">
            <a:avLst/>
          </a:prstGeom>
          <a:solidFill>
            <a:srgbClr val="606060">
              <a:alpha val="40000"/>
            </a:srgbClr>
          </a:solidFill>
        </p:spPr>
        <p:txBody>
          <a:bodyPr wrap="square" rtlCol="0">
            <a:spAutoFit/>
          </a:bodyPr>
          <a:lstStyle/>
          <a:p>
            <a:pPr>
              <a:defRPr/>
            </a:pPr>
            <a:r>
              <a:rPr kumimoji="0" lang="en-CA"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Results </a:t>
            </a:r>
          </a:p>
        </p:txBody>
      </p:sp>
      <p:sp>
        <p:nvSpPr>
          <p:cNvPr id="2" name="TextBox 1">
            <a:extLst>
              <a:ext uri="{FF2B5EF4-FFF2-40B4-BE49-F238E27FC236}">
                <a16:creationId xmlns:a16="http://schemas.microsoft.com/office/drawing/2014/main" id="{7D7FFAC2-5235-F846-FB23-F71434447E61}"/>
              </a:ext>
            </a:extLst>
          </p:cNvPr>
          <p:cNvSpPr txBox="1"/>
          <p:nvPr/>
        </p:nvSpPr>
        <p:spPr>
          <a:xfrm>
            <a:off x="-1" y="6272660"/>
            <a:ext cx="3668487" cy="338554"/>
          </a:xfrm>
          <a:prstGeom prst="rect">
            <a:avLst/>
          </a:prstGeom>
          <a:noFill/>
        </p:spPr>
        <p:txBody>
          <a:bodyPr wrap="square" rtlCol="0">
            <a:spAutoFit/>
          </a:bodyPr>
          <a:lstStyle/>
          <a:p>
            <a:pPr marL="14288" lvl="2">
              <a:tabLst>
                <a:tab pos="10577513" algn="l"/>
                <a:tab pos="11369675" algn="l"/>
              </a:tabLst>
            </a:pPr>
            <a:r>
              <a:rPr lang="en-US" sz="1600" dirty="0">
                <a:solidFill>
                  <a:schemeClr val="bg2">
                    <a:lumMod val="75000"/>
                  </a:schemeClr>
                </a:solidFill>
                <a:latin typeface="Calibri" panose="020F0502020204030204" pitchFamily="34" charset="0"/>
                <a:cs typeface="Calibri" panose="020F0502020204030204" pitchFamily="34" charset="0"/>
              </a:rPr>
              <a:t>Photo: </a:t>
            </a:r>
            <a:r>
              <a:rPr lang="en-US" sz="1600" dirty="0" err="1">
                <a:solidFill>
                  <a:schemeClr val="bg2">
                    <a:lumMod val="75000"/>
                  </a:schemeClr>
                </a:solidFill>
                <a:latin typeface="Calibri" panose="020F0502020204030204" pitchFamily="34" charset="0"/>
                <a:cs typeface="Calibri" panose="020F0502020204030204" pitchFamily="34" charset="0"/>
              </a:rPr>
              <a:t>L’estive</a:t>
            </a:r>
            <a:r>
              <a:rPr lang="en-US" sz="1600" dirty="0">
                <a:solidFill>
                  <a:schemeClr val="bg2">
                    <a:lumMod val="75000"/>
                  </a:schemeClr>
                </a:solidFill>
                <a:latin typeface="Calibri" panose="020F0502020204030204" pitchFamily="34" charset="0"/>
                <a:cs typeface="Calibri" panose="020F0502020204030204" pitchFamily="34" charset="0"/>
              </a:rPr>
              <a:t> de </a:t>
            </a:r>
            <a:r>
              <a:rPr lang="en-US" sz="1600" dirty="0" err="1">
                <a:solidFill>
                  <a:schemeClr val="bg2">
                    <a:lumMod val="75000"/>
                  </a:schemeClr>
                </a:solidFill>
                <a:latin typeface="Calibri" panose="020F0502020204030204" pitchFamily="34" charset="0"/>
                <a:cs typeface="Calibri" panose="020F0502020204030204" pitchFamily="34" charset="0"/>
              </a:rPr>
              <a:t>Paloumère</a:t>
            </a:r>
            <a:r>
              <a:rPr lang="en-US" sz="1600" dirty="0">
                <a:solidFill>
                  <a:schemeClr val="bg2">
                    <a:lumMod val="75000"/>
                  </a:schemeClr>
                </a:solidFill>
                <a:latin typeface="Calibri" panose="020F0502020204030204" pitchFamily="34" charset="0"/>
                <a:cs typeface="Calibri" panose="020F0502020204030204" pitchFamily="34" charset="0"/>
              </a:rPr>
              <a:t>, France</a:t>
            </a:r>
          </a:p>
        </p:txBody>
      </p:sp>
    </p:spTree>
    <p:extLst>
      <p:ext uri="{BB962C8B-B14F-4D97-AF65-F5344CB8AC3E}">
        <p14:creationId xmlns:p14="http://schemas.microsoft.com/office/powerpoint/2010/main" val="94090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1232" name="Object 16">
            <a:extLst>
              <a:ext uri="{FF2B5EF4-FFF2-40B4-BE49-F238E27FC236}">
                <a16:creationId xmlns:a16="http://schemas.microsoft.com/office/drawing/2014/main" id="{992E2AD1-65BC-ACC2-34BA-FF88D60098E2}"/>
              </a:ext>
            </a:extLst>
          </p:cNvPr>
          <p:cNvGraphicFramePr>
            <a:graphicFrameLocks noChangeAspect="1"/>
          </p:cNvGraphicFramePr>
          <p:nvPr>
            <p:extLst>
              <p:ext uri="{D42A27DB-BD31-4B8C-83A1-F6EECF244321}">
                <p14:modId xmlns:p14="http://schemas.microsoft.com/office/powerpoint/2010/main" val="2281074323"/>
              </p:ext>
            </p:extLst>
          </p:nvPr>
        </p:nvGraphicFramePr>
        <p:xfrm>
          <a:off x="2490788" y="1224148"/>
          <a:ext cx="5638800" cy="962025"/>
        </p:xfrm>
        <a:graphic>
          <a:graphicData uri="http://schemas.openxmlformats.org/presentationml/2006/ole">
            <mc:AlternateContent xmlns:mc="http://schemas.openxmlformats.org/markup-compatibility/2006">
              <mc:Choice xmlns:v="urn:schemas-microsoft-com:vml" Requires="v">
                <p:oleObj name="Equation" r:id="rId2" imgW="61734700" imgH="10528300" progId="Equation.3">
                  <p:embed/>
                </p:oleObj>
              </mc:Choice>
              <mc:Fallback>
                <p:oleObj name="Equation" r:id="rId2" imgW="61734700" imgH="10528300" progId="Equation.3">
                  <p:embed/>
                  <p:pic>
                    <p:nvPicPr>
                      <p:cNvPr id="521232" name="Object 16">
                        <a:extLst>
                          <a:ext uri="{FF2B5EF4-FFF2-40B4-BE49-F238E27FC236}">
                            <a16:creationId xmlns:a16="http://schemas.microsoft.com/office/drawing/2014/main" id="{992E2AD1-65BC-ACC2-34BA-FF88D6009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788" y="1224148"/>
                        <a:ext cx="5638800" cy="96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1234" name="Object 18">
            <a:extLst>
              <a:ext uri="{FF2B5EF4-FFF2-40B4-BE49-F238E27FC236}">
                <a16:creationId xmlns:a16="http://schemas.microsoft.com/office/drawing/2014/main" id="{59BC4E3A-7AB5-F19D-B1D1-0666E5BE4D72}"/>
              </a:ext>
            </a:extLst>
          </p:cNvPr>
          <p:cNvGraphicFramePr>
            <a:graphicFrameLocks noChangeAspect="1"/>
          </p:cNvGraphicFramePr>
          <p:nvPr>
            <p:extLst>
              <p:ext uri="{D42A27DB-BD31-4B8C-83A1-F6EECF244321}">
                <p14:modId xmlns:p14="http://schemas.microsoft.com/office/powerpoint/2010/main" val="1412543404"/>
              </p:ext>
            </p:extLst>
          </p:nvPr>
        </p:nvGraphicFramePr>
        <p:xfrm>
          <a:off x="2756776" y="3654397"/>
          <a:ext cx="3989222" cy="957625"/>
        </p:xfrm>
        <a:graphic>
          <a:graphicData uri="http://schemas.openxmlformats.org/presentationml/2006/ole">
            <mc:AlternateContent xmlns:mc="http://schemas.openxmlformats.org/markup-compatibility/2006">
              <mc:Choice xmlns:v="urn:schemas-microsoft-com:vml" Requires="v">
                <p:oleObj name="Equation" r:id="rId4" imgW="43891200" imgH="10528300" progId="Equation.3">
                  <p:embed/>
                </p:oleObj>
              </mc:Choice>
              <mc:Fallback>
                <p:oleObj name="Equation" r:id="rId4" imgW="43891200" imgH="10528300" progId="Equation.3">
                  <p:embed/>
                  <p:pic>
                    <p:nvPicPr>
                      <p:cNvPr id="521234" name="Object 18">
                        <a:extLst>
                          <a:ext uri="{FF2B5EF4-FFF2-40B4-BE49-F238E27FC236}">
                            <a16:creationId xmlns:a16="http://schemas.microsoft.com/office/drawing/2014/main" id="{59BC4E3A-7AB5-F19D-B1D1-0666E5BE4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776" y="3654397"/>
                        <a:ext cx="3989222" cy="957625"/>
                      </a:xfrm>
                      <a:prstGeom prst="rect">
                        <a:avLst/>
                      </a:prstGeom>
                      <a:noFill/>
                      <a:ln>
                        <a:noFill/>
                      </a:ln>
                      <a:effectLst/>
                    </p:spPr>
                  </p:pic>
                </p:oleObj>
              </mc:Fallback>
            </mc:AlternateContent>
          </a:graphicData>
        </a:graphic>
      </p:graphicFrame>
      <p:graphicFrame>
        <p:nvGraphicFramePr>
          <p:cNvPr id="521236" name="Object 20">
            <a:extLst>
              <a:ext uri="{FF2B5EF4-FFF2-40B4-BE49-F238E27FC236}">
                <a16:creationId xmlns:a16="http://schemas.microsoft.com/office/drawing/2014/main" id="{86FDEC2D-8EBC-8A2B-D432-C0F8F5989F9E}"/>
              </a:ext>
            </a:extLst>
          </p:cNvPr>
          <p:cNvGraphicFramePr>
            <a:graphicFrameLocks noChangeAspect="1"/>
          </p:cNvGraphicFramePr>
          <p:nvPr>
            <p:extLst>
              <p:ext uri="{D42A27DB-BD31-4B8C-83A1-F6EECF244321}">
                <p14:modId xmlns:p14="http://schemas.microsoft.com/office/powerpoint/2010/main" val="420204021"/>
              </p:ext>
            </p:extLst>
          </p:nvPr>
        </p:nvGraphicFramePr>
        <p:xfrm>
          <a:off x="2756776" y="5565656"/>
          <a:ext cx="1468437" cy="509587"/>
        </p:xfrm>
        <a:graphic>
          <a:graphicData uri="http://schemas.openxmlformats.org/presentationml/2006/ole">
            <mc:AlternateContent xmlns:mc="http://schemas.openxmlformats.org/markup-compatibility/2006">
              <mc:Choice xmlns:v="urn:schemas-microsoft-com:vml" Requires="v">
                <p:oleObj name="Equation" r:id="rId6" imgW="13462000" imgH="4686300" progId="Equation.3">
                  <p:embed/>
                </p:oleObj>
              </mc:Choice>
              <mc:Fallback>
                <p:oleObj name="Equation" r:id="rId6" imgW="13462000" imgH="4686300" progId="Equation.3">
                  <p:embed/>
                  <p:pic>
                    <p:nvPicPr>
                      <p:cNvPr id="521236" name="Object 20">
                        <a:extLst>
                          <a:ext uri="{FF2B5EF4-FFF2-40B4-BE49-F238E27FC236}">
                            <a16:creationId xmlns:a16="http://schemas.microsoft.com/office/drawing/2014/main" id="{86FDEC2D-8EBC-8A2B-D432-C0F8F5989F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6776" y="5565656"/>
                        <a:ext cx="1468437"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37" name="Text Box 21">
            <a:extLst>
              <a:ext uri="{FF2B5EF4-FFF2-40B4-BE49-F238E27FC236}">
                <a16:creationId xmlns:a16="http://schemas.microsoft.com/office/drawing/2014/main" id="{09C7F198-E319-F2A4-42FA-5796875C0BD6}"/>
              </a:ext>
            </a:extLst>
          </p:cNvPr>
          <p:cNvSpPr txBox="1">
            <a:spLocks noChangeArrowheads="1"/>
          </p:cNvSpPr>
          <p:nvPr/>
        </p:nvSpPr>
        <p:spPr bwMode="auto">
          <a:xfrm>
            <a:off x="6960487" y="3737534"/>
            <a:ext cx="290124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fontAlgn="base" hangingPunct="0">
              <a:spcBef>
                <a:spcPct val="0"/>
              </a:spcBef>
              <a:spcAft>
                <a:spcPct val="0"/>
              </a:spcAft>
            </a:pPr>
            <a:r>
              <a:rPr lang="en-US" altLang="en-US" sz="2400" dirty="0">
                <a:solidFill>
                  <a:srgbClr val="000000"/>
                </a:solidFill>
                <a:latin typeface="Calibri" panose="020F0502020204030204" pitchFamily="34" charset="0"/>
                <a:cs typeface="Calibri" panose="020F0502020204030204" pitchFamily="34" charset="0"/>
              </a:rPr>
              <a:t>net heat gain or loss</a:t>
            </a:r>
          </a:p>
          <a:p>
            <a:pPr eaLnBrk="0" fontAlgn="base" hangingPunct="0">
              <a:spcBef>
                <a:spcPct val="0"/>
              </a:spcBef>
              <a:spcAft>
                <a:spcPct val="0"/>
              </a:spcAft>
            </a:pPr>
            <a:r>
              <a:rPr lang="en-US" altLang="en-US" sz="2400" dirty="0">
                <a:solidFill>
                  <a:srgbClr val="000000"/>
                </a:solidFill>
                <a:latin typeface="Calibri" panose="020F0502020204030204" pitchFamily="34" charset="0"/>
                <a:cs typeface="Calibri" panose="020F0502020204030204" pitchFamily="34" charset="0"/>
              </a:rPr>
              <a:t>from external sources</a:t>
            </a:r>
          </a:p>
        </p:txBody>
      </p:sp>
      <p:sp>
        <p:nvSpPr>
          <p:cNvPr id="521239" name="Text Box 23">
            <a:extLst>
              <a:ext uri="{FF2B5EF4-FFF2-40B4-BE49-F238E27FC236}">
                <a16:creationId xmlns:a16="http://schemas.microsoft.com/office/drawing/2014/main" id="{B98B68E2-2782-A2E9-DF73-D09FD8D38F68}"/>
              </a:ext>
            </a:extLst>
          </p:cNvPr>
          <p:cNvSpPr txBox="1">
            <a:spLocks noChangeArrowheads="1"/>
          </p:cNvSpPr>
          <p:nvPr/>
        </p:nvSpPr>
        <p:spPr bwMode="auto">
          <a:xfrm>
            <a:off x="3701255" y="3219098"/>
            <a:ext cx="21002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fontAlgn="base" hangingPunct="0">
              <a:spcBef>
                <a:spcPct val="0"/>
              </a:spcBef>
              <a:spcAft>
                <a:spcPct val="0"/>
              </a:spcAft>
            </a:pPr>
            <a:r>
              <a:rPr lang="en-US" altLang="en-US" sz="2400" i="1" dirty="0">
                <a:solidFill>
                  <a:srgbClr val="000000"/>
                </a:solidFill>
                <a:latin typeface="Arial" panose="020B0604020202020204" pitchFamily="34" charset="0"/>
              </a:rPr>
              <a:t>adiabatic</a:t>
            </a:r>
            <a:r>
              <a:rPr lang="en-US" altLang="en-US" sz="2400" dirty="0">
                <a:solidFill>
                  <a:srgbClr val="000000"/>
                </a:solidFill>
                <a:latin typeface="Arial" panose="020B0604020202020204" pitchFamily="34" charset="0"/>
              </a:rPr>
              <a:t> term</a:t>
            </a:r>
            <a:endParaRPr lang="en-CA" altLang="en-US" sz="2400" dirty="0">
              <a:solidFill>
                <a:srgbClr val="000000"/>
              </a:solidFill>
              <a:latin typeface="Arial" panose="020B0604020202020204" pitchFamily="34" charset="0"/>
            </a:endParaRPr>
          </a:p>
        </p:txBody>
      </p:sp>
      <p:sp>
        <p:nvSpPr>
          <p:cNvPr id="521244" name="Text Box 28">
            <a:extLst>
              <a:ext uri="{FF2B5EF4-FFF2-40B4-BE49-F238E27FC236}">
                <a16:creationId xmlns:a16="http://schemas.microsoft.com/office/drawing/2014/main" id="{B79BF47D-D845-6251-B12E-DDAF2333FD3D}"/>
              </a:ext>
            </a:extLst>
          </p:cNvPr>
          <p:cNvSpPr txBox="1">
            <a:spLocks noChangeArrowheads="1"/>
          </p:cNvSpPr>
          <p:nvPr/>
        </p:nvSpPr>
        <p:spPr bwMode="auto">
          <a:xfrm>
            <a:off x="5801518" y="3232788"/>
            <a:ext cx="1930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fontAlgn="base" hangingPunct="0">
              <a:spcBef>
                <a:spcPct val="0"/>
              </a:spcBef>
              <a:spcAft>
                <a:spcPct val="0"/>
              </a:spcAft>
            </a:pPr>
            <a:r>
              <a:rPr lang="en-US" altLang="en-US" sz="2400" i="1" dirty="0">
                <a:solidFill>
                  <a:srgbClr val="000000"/>
                </a:solidFill>
                <a:latin typeface="Arial" panose="020B0604020202020204" pitchFamily="34" charset="0"/>
              </a:rPr>
              <a:t>diabatic</a:t>
            </a:r>
            <a:r>
              <a:rPr lang="en-US" altLang="en-US" sz="2400" dirty="0">
                <a:solidFill>
                  <a:srgbClr val="000000"/>
                </a:solidFill>
                <a:latin typeface="Arial" panose="020B0604020202020204" pitchFamily="34" charset="0"/>
              </a:rPr>
              <a:t> term</a:t>
            </a:r>
            <a:endParaRPr lang="en-CA" altLang="en-US" sz="2400" dirty="0">
              <a:solidFill>
                <a:srgbClr val="000000"/>
              </a:solidFill>
              <a:latin typeface="Arial" panose="020B0604020202020204" pitchFamily="34" charset="0"/>
            </a:endParaRPr>
          </a:p>
        </p:txBody>
      </p:sp>
      <p:sp>
        <p:nvSpPr>
          <p:cNvPr id="2" name="Text Box 17">
            <a:extLst>
              <a:ext uri="{FF2B5EF4-FFF2-40B4-BE49-F238E27FC236}">
                <a16:creationId xmlns:a16="http://schemas.microsoft.com/office/drawing/2014/main" id="{FAB2AFF6-ED1B-212C-6D3F-100EF31D0F88}"/>
              </a:ext>
            </a:extLst>
          </p:cNvPr>
          <p:cNvSpPr txBox="1">
            <a:spLocks noChangeArrowheads="1"/>
          </p:cNvSpPr>
          <p:nvPr/>
        </p:nvSpPr>
        <p:spPr bwMode="auto">
          <a:xfrm>
            <a:off x="917473" y="629400"/>
            <a:ext cx="1028403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fontAlgn="base" hangingPunct="0">
              <a:spcBef>
                <a:spcPct val="0"/>
              </a:spcBef>
              <a:spcAft>
                <a:spcPct val="0"/>
              </a:spcAft>
            </a:pPr>
            <a:r>
              <a:rPr lang="en-US" altLang="en-US" sz="2400" dirty="0">
                <a:solidFill>
                  <a:schemeClr val="accent2"/>
                </a:solidFill>
              </a:rPr>
              <a:t>Continuity equation (conservation of mass)</a:t>
            </a:r>
          </a:p>
        </p:txBody>
      </p:sp>
      <p:sp>
        <p:nvSpPr>
          <p:cNvPr id="4" name="Text Box 17">
            <a:extLst>
              <a:ext uri="{FF2B5EF4-FFF2-40B4-BE49-F238E27FC236}">
                <a16:creationId xmlns:a16="http://schemas.microsoft.com/office/drawing/2014/main" id="{977351BE-06FA-45A4-41A0-011C78978F54}"/>
              </a:ext>
            </a:extLst>
          </p:cNvPr>
          <p:cNvSpPr txBox="1">
            <a:spLocks noChangeArrowheads="1"/>
          </p:cNvSpPr>
          <p:nvPr/>
        </p:nvSpPr>
        <p:spPr bwMode="auto">
          <a:xfrm>
            <a:off x="917472" y="2622813"/>
            <a:ext cx="1028403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fontAlgn="base" hangingPunct="0">
              <a:spcBef>
                <a:spcPct val="0"/>
              </a:spcBef>
              <a:spcAft>
                <a:spcPct val="0"/>
              </a:spcAft>
            </a:pPr>
            <a:r>
              <a:rPr lang="en-US" altLang="en-US" sz="2400" dirty="0">
                <a:solidFill>
                  <a:schemeClr val="accent2"/>
                </a:solidFill>
              </a:rPr>
              <a:t>First law of thermodynamics for a gas</a:t>
            </a:r>
          </a:p>
        </p:txBody>
      </p:sp>
      <p:sp>
        <p:nvSpPr>
          <p:cNvPr id="5" name="Text Box 17">
            <a:extLst>
              <a:ext uri="{FF2B5EF4-FFF2-40B4-BE49-F238E27FC236}">
                <a16:creationId xmlns:a16="http://schemas.microsoft.com/office/drawing/2014/main" id="{03196819-B89A-087C-4057-DE33DB59D181}"/>
              </a:ext>
            </a:extLst>
          </p:cNvPr>
          <p:cNvSpPr txBox="1">
            <a:spLocks noChangeArrowheads="1"/>
          </p:cNvSpPr>
          <p:nvPr/>
        </p:nvSpPr>
        <p:spPr bwMode="auto">
          <a:xfrm>
            <a:off x="917471" y="4968189"/>
            <a:ext cx="1028403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fontAlgn="base" hangingPunct="0">
              <a:spcBef>
                <a:spcPct val="0"/>
              </a:spcBef>
              <a:spcAft>
                <a:spcPct val="0"/>
              </a:spcAft>
            </a:pPr>
            <a:r>
              <a:rPr lang="en-US" altLang="en-US" sz="2400" dirty="0">
                <a:solidFill>
                  <a:schemeClr val="accent2"/>
                </a:solidFill>
              </a:rPr>
              <a:t>Equation of state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21232"/>
                                        </p:tgtEl>
                                        <p:attrNameLst>
                                          <p:attrName>style.visibility</p:attrName>
                                        </p:attrNameLst>
                                      </p:cBhvr>
                                      <p:to>
                                        <p:strVal val="visible"/>
                                      </p:to>
                                    </p:set>
                                    <p:animEffect transition="in" filter="dissolve">
                                      <p:cBhvr>
                                        <p:cTn id="10" dur="500"/>
                                        <p:tgtEl>
                                          <p:spTgt spid="52123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nodeType="withEffect">
                                  <p:stCondLst>
                                    <p:cond delay="0"/>
                                  </p:stCondLst>
                                  <p:childTnLst>
                                    <p:set>
                                      <p:cBhvr>
                                        <p:cTn id="17" dur="1" fill="hold">
                                          <p:stCondLst>
                                            <p:cond delay="0"/>
                                          </p:stCondLst>
                                        </p:cTn>
                                        <p:tgtEl>
                                          <p:spTgt spid="521234"/>
                                        </p:tgtEl>
                                        <p:attrNameLst>
                                          <p:attrName>style.visibility</p:attrName>
                                        </p:attrNameLst>
                                      </p:cBhvr>
                                      <p:to>
                                        <p:strVal val="visible"/>
                                      </p:to>
                                    </p:set>
                                    <p:animEffect transition="in" filter="dissolve">
                                      <p:cBhvr>
                                        <p:cTn id="18" dur="500"/>
                                        <p:tgtEl>
                                          <p:spTgt spid="5212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21237"/>
                                        </p:tgtEl>
                                        <p:attrNameLst>
                                          <p:attrName>style.visibility</p:attrName>
                                        </p:attrNameLst>
                                      </p:cBhvr>
                                      <p:to>
                                        <p:strVal val="visible"/>
                                      </p:to>
                                    </p:set>
                                    <p:animEffect transition="in" filter="dissolve">
                                      <p:cBhvr>
                                        <p:cTn id="21" dur="500"/>
                                        <p:tgtEl>
                                          <p:spTgt spid="52123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1239"/>
                                        </p:tgtEl>
                                        <p:attrNameLst>
                                          <p:attrName>style.visibility</p:attrName>
                                        </p:attrNameLst>
                                      </p:cBhvr>
                                      <p:to>
                                        <p:strVal val="visible"/>
                                      </p:to>
                                    </p:set>
                                    <p:animEffect transition="in" filter="dissolve">
                                      <p:cBhvr>
                                        <p:cTn id="26" dur="500"/>
                                        <p:tgtEl>
                                          <p:spTgt spid="52123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21244"/>
                                        </p:tgtEl>
                                        <p:attrNameLst>
                                          <p:attrName>style.visibility</p:attrName>
                                        </p:attrNameLst>
                                      </p:cBhvr>
                                      <p:to>
                                        <p:strVal val="visible"/>
                                      </p:to>
                                    </p:set>
                                    <p:animEffect transition="in" filter="dissolve">
                                      <p:cBhvr>
                                        <p:cTn id="29" dur="500"/>
                                        <p:tgtEl>
                                          <p:spTgt spid="52124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21236"/>
                                        </p:tgtEl>
                                        <p:attrNameLst>
                                          <p:attrName>style.visibility</p:attrName>
                                        </p:attrNameLst>
                                      </p:cBhvr>
                                      <p:to>
                                        <p:strVal val="visible"/>
                                      </p:to>
                                    </p:set>
                                    <p:animEffect transition="in" filter="dissolve">
                                      <p:cBhvr>
                                        <p:cTn id="34" dur="500"/>
                                        <p:tgtEl>
                                          <p:spTgt spid="52123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7" grpId="0"/>
      <p:bldP spid="521239" grpId="0"/>
      <p:bldP spid="521244" grpId="0"/>
      <p:bldP spid="2"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E52DD-54A5-F647-D4D7-4F3AE371BCAA}"/>
              </a:ext>
            </a:extLst>
          </p:cNvPr>
          <p:cNvSpPr>
            <a:spLocks noGrp="1"/>
          </p:cNvSpPr>
          <p:nvPr>
            <p:ph type="title"/>
          </p:nvPr>
        </p:nvSpPr>
        <p:spPr>
          <a:xfrm>
            <a:off x="462591" y="421733"/>
            <a:ext cx="9881363" cy="663485"/>
          </a:xfrm>
        </p:spPr>
        <p:txBody>
          <a:bodyPr/>
          <a:lstStyle/>
          <a:p>
            <a:pPr marL="7938" indent="0"/>
            <a:r>
              <a:rPr lang="en-CA" sz="3200" dirty="0"/>
              <a:t>Comparison of indirect and direct constrained change in 50-year Rx1day projected for 2028-2057 for global land</a:t>
            </a:r>
          </a:p>
        </p:txBody>
      </p:sp>
      <p:pic>
        <p:nvPicPr>
          <p:cNvPr id="5" name="Picture 4">
            <a:extLst>
              <a:ext uri="{FF2B5EF4-FFF2-40B4-BE49-F238E27FC236}">
                <a16:creationId xmlns:a16="http://schemas.microsoft.com/office/drawing/2014/main" id="{58CFB324-4C41-496B-89FC-9AF76E8C8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53058" y="1728111"/>
            <a:ext cx="4464160" cy="4651877"/>
          </a:xfrm>
          <a:prstGeom prst="rect">
            <a:avLst/>
          </a:prstGeom>
        </p:spPr>
      </p:pic>
      <p:sp>
        <p:nvSpPr>
          <p:cNvPr id="3" name="TextBox 2">
            <a:extLst>
              <a:ext uri="{FF2B5EF4-FFF2-40B4-BE49-F238E27FC236}">
                <a16:creationId xmlns:a16="http://schemas.microsoft.com/office/drawing/2014/main" id="{D9DA619F-0768-C54A-84B7-66D99B2F0C29}"/>
              </a:ext>
            </a:extLst>
          </p:cNvPr>
          <p:cNvSpPr txBox="1"/>
          <p:nvPr/>
        </p:nvSpPr>
        <p:spPr>
          <a:xfrm rot="16200000">
            <a:off x="10836140" y="4901910"/>
            <a:ext cx="1957330" cy="261610"/>
          </a:xfrm>
          <a:prstGeom prst="rect">
            <a:avLst/>
          </a:prstGeom>
          <a:noFill/>
        </p:spPr>
        <p:txBody>
          <a:bodyPr wrap="square">
            <a:spAutoFit/>
          </a:bodyPr>
          <a:lstStyle/>
          <a:p>
            <a:pPr marL="0" lvl="1"/>
            <a:r>
              <a:rPr lang="en-US" sz="1100" dirty="0"/>
              <a:t>Li et al, 2024, GRL, Fig. 2</a:t>
            </a:r>
          </a:p>
        </p:txBody>
      </p:sp>
      <p:pic>
        <p:nvPicPr>
          <p:cNvPr id="4" name="Picture 3">
            <a:extLst>
              <a:ext uri="{FF2B5EF4-FFF2-40B4-BE49-F238E27FC236}">
                <a16:creationId xmlns:a16="http://schemas.microsoft.com/office/drawing/2014/main" id="{6E7B6E35-1AD6-1BE2-33FC-B5B3001F4673}"/>
              </a:ext>
            </a:extLst>
          </p:cNvPr>
          <p:cNvPicPr>
            <a:picLocks noChangeAspect="1"/>
          </p:cNvPicPr>
          <p:nvPr/>
        </p:nvPicPr>
        <p:blipFill>
          <a:blip r:embed="rId4"/>
          <a:stretch>
            <a:fillRect/>
          </a:stretch>
        </p:blipFill>
        <p:spPr>
          <a:xfrm>
            <a:off x="462591" y="1598615"/>
            <a:ext cx="5223686" cy="5316635"/>
          </a:xfrm>
          <a:prstGeom prst="rect">
            <a:avLst/>
          </a:prstGeom>
        </p:spPr>
      </p:pic>
    </p:spTree>
    <p:extLst>
      <p:ext uri="{BB962C8B-B14F-4D97-AF65-F5344CB8AC3E}">
        <p14:creationId xmlns:p14="http://schemas.microsoft.com/office/powerpoint/2010/main" val="1536926873"/>
      </p:ext>
    </p:extLst>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DEE5C-E883-C7D2-C1A4-DE3BD0F33616}"/>
              </a:ext>
            </a:extLst>
          </p:cNvPr>
          <p:cNvPicPr>
            <a:picLocks noChangeAspect="1"/>
          </p:cNvPicPr>
          <p:nvPr/>
        </p:nvPicPr>
        <p:blipFill>
          <a:blip r:embed="rId3"/>
          <a:stretch>
            <a:fillRect/>
          </a:stretch>
        </p:blipFill>
        <p:spPr>
          <a:xfrm>
            <a:off x="6121825" y="1602711"/>
            <a:ext cx="6070175" cy="3311004"/>
          </a:xfrm>
          <a:prstGeom prst="rect">
            <a:avLst/>
          </a:prstGeom>
        </p:spPr>
      </p:pic>
      <p:pic>
        <p:nvPicPr>
          <p:cNvPr id="3" name="Picture 2">
            <a:extLst>
              <a:ext uri="{FF2B5EF4-FFF2-40B4-BE49-F238E27FC236}">
                <a16:creationId xmlns:a16="http://schemas.microsoft.com/office/drawing/2014/main" id="{FD42FA47-C018-FA74-1A8A-E9F039AC7D4C}"/>
              </a:ext>
            </a:extLst>
          </p:cNvPr>
          <p:cNvPicPr>
            <a:picLocks noChangeAspect="1"/>
          </p:cNvPicPr>
          <p:nvPr/>
        </p:nvPicPr>
        <p:blipFill>
          <a:blip r:embed="rId4"/>
          <a:stretch>
            <a:fillRect/>
          </a:stretch>
        </p:blipFill>
        <p:spPr>
          <a:xfrm>
            <a:off x="4026" y="1602711"/>
            <a:ext cx="6093511" cy="3289231"/>
          </a:xfrm>
          <a:prstGeom prst="rect">
            <a:avLst/>
          </a:prstGeom>
        </p:spPr>
      </p:pic>
      <p:sp>
        <p:nvSpPr>
          <p:cNvPr id="6" name="TextBox 5">
            <a:extLst>
              <a:ext uri="{FF2B5EF4-FFF2-40B4-BE49-F238E27FC236}">
                <a16:creationId xmlns:a16="http://schemas.microsoft.com/office/drawing/2014/main" id="{74605BF3-B0BD-85BF-424A-F31691EE607A}"/>
              </a:ext>
            </a:extLst>
          </p:cNvPr>
          <p:cNvSpPr txBox="1"/>
          <p:nvPr/>
        </p:nvSpPr>
        <p:spPr>
          <a:xfrm>
            <a:off x="495187" y="388991"/>
            <a:ext cx="11479098" cy="523220"/>
          </a:xfrm>
          <a:prstGeom prst="rect">
            <a:avLst/>
          </a:prstGeom>
          <a:noFill/>
        </p:spPr>
        <p:txBody>
          <a:bodyPr wrap="square" rtlCol="0">
            <a:spAutoFit/>
          </a:bodyPr>
          <a:lstStyle/>
          <a:p>
            <a:pPr algn="ctr"/>
            <a:r>
              <a:rPr lang="en-CA" sz="2800">
                <a:latin typeface="Calibri" panose="020F0502020204030204" pitchFamily="34" charset="0"/>
                <a:cs typeface="Calibri" panose="020F0502020204030204" pitchFamily="34" charset="0"/>
              </a:rPr>
              <a:t>Unconstrained projections of relative change in Rx1d_50 at ~2°C</a:t>
            </a:r>
          </a:p>
        </p:txBody>
      </p:sp>
      <p:sp>
        <p:nvSpPr>
          <p:cNvPr id="7" name="TextBox 6">
            <a:extLst>
              <a:ext uri="{FF2B5EF4-FFF2-40B4-BE49-F238E27FC236}">
                <a16:creationId xmlns:a16="http://schemas.microsoft.com/office/drawing/2014/main" id="{A722FFF2-01AF-189B-BBEA-43AA41EF6D75}"/>
              </a:ext>
            </a:extLst>
          </p:cNvPr>
          <p:cNvSpPr txBox="1"/>
          <p:nvPr/>
        </p:nvSpPr>
        <p:spPr>
          <a:xfrm>
            <a:off x="849601" y="1274070"/>
            <a:ext cx="4402359" cy="369332"/>
          </a:xfrm>
          <a:prstGeom prst="rect">
            <a:avLst/>
          </a:prstGeom>
          <a:noFill/>
        </p:spPr>
        <p:txBody>
          <a:bodyPr wrap="none" rtlCol="0">
            <a:spAutoFit/>
          </a:bodyPr>
          <a:lstStyle/>
          <a:p>
            <a:r>
              <a:rPr lang="en-CA" dirty="0">
                <a:latin typeface="Calibri" panose="020F0502020204030204" pitchFamily="34" charset="0"/>
                <a:cs typeface="Calibri" panose="020F0502020204030204" pitchFamily="34" charset="0"/>
              </a:rPr>
              <a:t>Multi-model best estimate of relative change</a:t>
            </a:r>
          </a:p>
        </p:txBody>
      </p:sp>
      <p:sp>
        <p:nvSpPr>
          <p:cNvPr id="8" name="TextBox 7">
            <a:extLst>
              <a:ext uri="{FF2B5EF4-FFF2-40B4-BE49-F238E27FC236}">
                <a16:creationId xmlns:a16="http://schemas.microsoft.com/office/drawing/2014/main" id="{54C8A369-E31E-AA4B-E3F3-3AA6B5C4C940}"/>
              </a:ext>
            </a:extLst>
          </p:cNvPr>
          <p:cNvSpPr txBox="1"/>
          <p:nvPr/>
        </p:nvSpPr>
        <p:spPr>
          <a:xfrm>
            <a:off x="6940042" y="956380"/>
            <a:ext cx="4407332" cy="646331"/>
          </a:xfrm>
          <a:prstGeom prst="rect">
            <a:avLst/>
          </a:prstGeom>
          <a:noFill/>
        </p:spPr>
        <p:txBody>
          <a:bodyPr wrap="square" rtlCol="0">
            <a:spAutoFit/>
          </a:bodyPr>
          <a:lstStyle/>
          <a:p>
            <a:pPr algn="ctr"/>
            <a:r>
              <a:rPr lang="en-CA" dirty="0">
                <a:latin typeface="Calibri" panose="020F0502020204030204" pitchFamily="34" charset="0"/>
                <a:cs typeface="Calibri" panose="020F0502020204030204" pitchFamily="34" charset="0"/>
              </a:rPr>
              <a:t>Width of central 90% uncertainty range as a proportion of the best estimate </a:t>
            </a:r>
          </a:p>
        </p:txBody>
      </p:sp>
      <p:sp>
        <p:nvSpPr>
          <p:cNvPr id="2" name="TextBox 1">
            <a:extLst>
              <a:ext uri="{FF2B5EF4-FFF2-40B4-BE49-F238E27FC236}">
                <a16:creationId xmlns:a16="http://schemas.microsoft.com/office/drawing/2014/main" id="{7401DF1B-893B-5998-9E28-5A9FCD71E8B3}"/>
              </a:ext>
            </a:extLst>
          </p:cNvPr>
          <p:cNvSpPr txBox="1"/>
          <p:nvPr/>
        </p:nvSpPr>
        <p:spPr>
          <a:xfrm>
            <a:off x="9834946" y="4617975"/>
            <a:ext cx="1957330" cy="261610"/>
          </a:xfrm>
          <a:prstGeom prst="rect">
            <a:avLst/>
          </a:prstGeom>
          <a:noFill/>
        </p:spPr>
        <p:txBody>
          <a:bodyPr wrap="square">
            <a:spAutoFit/>
          </a:bodyPr>
          <a:lstStyle/>
          <a:p>
            <a:pPr marL="0" lvl="1"/>
            <a:r>
              <a:rPr lang="en-US" sz="1100" dirty="0"/>
              <a:t>Li et al, 2024, GRL, Fig. 1</a:t>
            </a:r>
          </a:p>
        </p:txBody>
      </p:sp>
    </p:spTree>
    <p:extLst>
      <p:ext uri="{BB962C8B-B14F-4D97-AF65-F5344CB8AC3E}">
        <p14:creationId xmlns:p14="http://schemas.microsoft.com/office/powerpoint/2010/main" val="133885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DC8857-3BCD-AD49-2C27-BCC8AEE4006F}"/>
              </a:ext>
            </a:extLst>
          </p:cNvPr>
          <p:cNvPicPr>
            <a:picLocks noChangeAspect="1"/>
          </p:cNvPicPr>
          <p:nvPr/>
        </p:nvPicPr>
        <p:blipFill>
          <a:blip r:embed="rId3"/>
          <a:stretch>
            <a:fillRect/>
          </a:stretch>
        </p:blipFill>
        <p:spPr>
          <a:xfrm>
            <a:off x="6091949" y="1590212"/>
            <a:ext cx="6097546" cy="3307681"/>
          </a:xfrm>
          <a:prstGeom prst="rect">
            <a:avLst/>
          </a:prstGeom>
        </p:spPr>
      </p:pic>
      <p:pic>
        <p:nvPicPr>
          <p:cNvPr id="4" name="Picture 3">
            <a:extLst>
              <a:ext uri="{FF2B5EF4-FFF2-40B4-BE49-F238E27FC236}">
                <a16:creationId xmlns:a16="http://schemas.microsoft.com/office/drawing/2014/main" id="{E80EB229-377D-FA81-5956-0068E8D64F2A}"/>
              </a:ext>
            </a:extLst>
          </p:cNvPr>
          <p:cNvPicPr>
            <a:picLocks noChangeAspect="1"/>
          </p:cNvPicPr>
          <p:nvPr/>
        </p:nvPicPr>
        <p:blipFill>
          <a:blip r:embed="rId4"/>
          <a:stretch>
            <a:fillRect/>
          </a:stretch>
        </p:blipFill>
        <p:spPr>
          <a:xfrm>
            <a:off x="0" y="1590212"/>
            <a:ext cx="6097546" cy="3311004"/>
          </a:xfrm>
          <a:prstGeom prst="rect">
            <a:avLst/>
          </a:prstGeom>
        </p:spPr>
      </p:pic>
      <p:sp>
        <p:nvSpPr>
          <p:cNvPr id="6" name="TextBox 5">
            <a:extLst>
              <a:ext uri="{FF2B5EF4-FFF2-40B4-BE49-F238E27FC236}">
                <a16:creationId xmlns:a16="http://schemas.microsoft.com/office/drawing/2014/main" id="{74605BF3-B0BD-85BF-424A-F31691EE607A}"/>
              </a:ext>
            </a:extLst>
          </p:cNvPr>
          <p:cNvSpPr txBox="1"/>
          <p:nvPr/>
        </p:nvSpPr>
        <p:spPr>
          <a:xfrm>
            <a:off x="495187" y="388991"/>
            <a:ext cx="11479098" cy="523220"/>
          </a:xfrm>
          <a:prstGeom prst="rect">
            <a:avLst/>
          </a:prstGeom>
          <a:noFill/>
        </p:spPr>
        <p:txBody>
          <a:bodyPr wrap="square" rtlCol="0">
            <a:spAutoFit/>
          </a:bodyPr>
          <a:lstStyle/>
          <a:p>
            <a:pPr algn="ctr"/>
            <a:r>
              <a:rPr lang="en-CA" sz="2800">
                <a:latin typeface="Calibri" panose="020F0502020204030204" pitchFamily="34" charset="0"/>
                <a:cs typeface="Calibri" panose="020F0502020204030204" pitchFamily="34" charset="0"/>
              </a:rPr>
              <a:t>Constrained projections of relative change in Rx1d_50 at ~2°C</a:t>
            </a:r>
          </a:p>
        </p:txBody>
      </p:sp>
      <p:sp>
        <p:nvSpPr>
          <p:cNvPr id="7" name="TextBox 6">
            <a:extLst>
              <a:ext uri="{FF2B5EF4-FFF2-40B4-BE49-F238E27FC236}">
                <a16:creationId xmlns:a16="http://schemas.microsoft.com/office/drawing/2014/main" id="{A722FFF2-01AF-189B-BBEA-43AA41EF6D75}"/>
              </a:ext>
            </a:extLst>
          </p:cNvPr>
          <p:cNvSpPr txBox="1"/>
          <p:nvPr/>
        </p:nvSpPr>
        <p:spPr>
          <a:xfrm>
            <a:off x="871841" y="1231766"/>
            <a:ext cx="4402359" cy="369332"/>
          </a:xfrm>
          <a:prstGeom prst="rect">
            <a:avLst/>
          </a:prstGeom>
          <a:noFill/>
        </p:spPr>
        <p:txBody>
          <a:bodyPr wrap="none" rtlCol="0">
            <a:spAutoFit/>
          </a:bodyPr>
          <a:lstStyle/>
          <a:p>
            <a:r>
              <a:rPr lang="en-CA">
                <a:latin typeface="Calibri" panose="020F0502020204030204" pitchFamily="34" charset="0"/>
                <a:cs typeface="Calibri" panose="020F0502020204030204" pitchFamily="34" charset="0"/>
              </a:rPr>
              <a:t>Multi-model best estimate of relative change</a:t>
            </a:r>
          </a:p>
        </p:txBody>
      </p:sp>
      <p:sp>
        <p:nvSpPr>
          <p:cNvPr id="8" name="TextBox 7">
            <a:extLst>
              <a:ext uri="{FF2B5EF4-FFF2-40B4-BE49-F238E27FC236}">
                <a16:creationId xmlns:a16="http://schemas.microsoft.com/office/drawing/2014/main" id="{54C8A369-E31E-AA4B-E3F3-3AA6B5C4C940}"/>
              </a:ext>
            </a:extLst>
          </p:cNvPr>
          <p:cNvSpPr txBox="1"/>
          <p:nvPr/>
        </p:nvSpPr>
        <p:spPr>
          <a:xfrm>
            <a:off x="6915295" y="1258942"/>
            <a:ext cx="4356946" cy="369332"/>
          </a:xfrm>
          <a:prstGeom prst="rect">
            <a:avLst/>
          </a:prstGeom>
          <a:noFill/>
        </p:spPr>
        <p:txBody>
          <a:bodyPr wrap="square" rtlCol="0">
            <a:spAutoFit/>
          </a:bodyPr>
          <a:lstStyle/>
          <a:p>
            <a:pPr algn="ctr"/>
            <a:r>
              <a:rPr lang="en-CA" dirty="0">
                <a:latin typeface="Calibri" panose="020F0502020204030204" pitchFamily="34" charset="0"/>
                <a:cs typeface="Calibri" panose="020F0502020204030204" pitchFamily="34" charset="0"/>
              </a:rPr>
              <a:t>Width of central 90% uncertainty range</a:t>
            </a:r>
          </a:p>
        </p:txBody>
      </p:sp>
      <p:sp>
        <p:nvSpPr>
          <p:cNvPr id="13" name="TextBox 12">
            <a:extLst>
              <a:ext uri="{FF2B5EF4-FFF2-40B4-BE49-F238E27FC236}">
                <a16:creationId xmlns:a16="http://schemas.microsoft.com/office/drawing/2014/main" id="{61630516-2018-1935-1F0E-1F93CA381DF4}"/>
              </a:ext>
            </a:extLst>
          </p:cNvPr>
          <p:cNvSpPr txBox="1"/>
          <p:nvPr/>
        </p:nvSpPr>
        <p:spPr>
          <a:xfrm>
            <a:off x="619396" y="5146716"/>
            <a:ext cx="10953207" cy="1528624"/>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CA" sz="2000" dirty="0">
                <a:latin typeface="Calibri" panose="020F0502020204030204" pitchFamily="34" charset="0"/>
                <a:cs typeface="Calibri" panose="020F0502020204030204" pitchFamily="34" charset="0"/>
              </a:rPr>
              <a:t>The hybrid approach reduces projection uncertainty and projected intensity change in most regions</a:t>
            </a:r>
          </a:p>
          <a:p>
            <a:pPr marL="285750" indent="-285750">
              <a:spcAft>
                <a:spcPts val="800"/>
              </a:spcAft>
              <a:buFont typeface="Arial" panose="020B0604020202020204" pitchFamily="34" charset="0"/>
              <a:buChar char="•"/>
            </a:pPr>
            <a:r>
              <a:rPr lang="en-CA" sz="2000" dirty="0">
                <a:latin typeface="Calibri" panose="020F0502020204030204" pitchFamily="34" charset="0"/>
                <a:cs typeface="Calibri" panose="020F0502020204030204" pitchFamily="34" charset="0"/>
              </a:rPr>
              <a:t>Upper uncertainty bounds are substantially reduced in many regions </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Cross-validation demonstrates effective bias reductions when comparing raw multi-model projections with constrained projections across simulated climates with a wide range of climate sensitivities</a:t>
            </a:r>
          </a:p>
        </p:txBody>
      </p:sp>
      <p:sp>
        <p:nvSpPr>
          <p:cNvPr id="2" name="TextBox 1">
            <a:extLst>
              <a:ext uri="{FF2B5EF4-FFF2-40B4-BE49-F238E27FC236}">
                <a16:creationId xmlns:a16="http://schemas.microsoft.com/office/drawing/2014/main" id="{91ABDD3F-1FDD-D590-AD1B-EFCE277AD91B}"/>
              </a:ext>
            </a:extLst>
          </p:cNvPr>
          <p:cNvSpPr txBox="1"/>
          <p:nvPr/>
        </p:nvSpPr>
        <p:spPr>
          <a:xfrm>
            <a:off x="9800555" y="4562142"/>
            <a:ext cx="1957330" cy="261610"/>
          </a:xfrm>
          <a:prstGeom prst="rect">
            <a:avLst/>
          </a:prstGeom>
          <a:noFill/>
        </p:spPr>
        <p:txBody>
          <a:bodyPr wrap="square">
            <a:spAutoFit/>
          </a:bodyPr>
          <a:lstStyle/>
          <a:p>
            <a:pPr marL="0" lvl="1"/>
            <a:r>
              <a:rPr lang="en-US" sz="1100" dirty="0"/>
              <a:t>Li et al, 2024, GRL, Fig. 3</a:t>
            </a:r>
          </a:p>
        </p:txBody>
      </p:sp>
    </p:spTree>
    <p:extLst>
      <p:ext uri="{BB962C8B-B14F-4D97-AF65-F5344CB8AC3E}">
        <p14:creationId xmlns:p14="http://schemas.microsoft.com/office/powerpoint/2010/main" val="122450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0751-E7D4-D483-138F-CFEDA24CEE31}"/>
              </a:ext>
            </a:extLst>
          </p:cNvPr>
          <p:cNvSpPr>
            <a:spLocks noGrp="1"/>
          </p:cNvSpPr>
          <p:nvPr>
            <p:ph type="title"/>
          </p:nvPr>
        </p:nvSpPr>
        <p:spPr>
          <a:xfrm>
            <a:off x="0" y="140150"/>
            <a:ext cx="12192000" cy="685800"/>
          </a:xfrm>
        </p:spPr>
        <p:txBody>
          <a:bodyPr/>
          <a:lstStyle/>
          <a:p>
            <a:pPr marL="7938" indent="0" algn="ctr"/>
            <a:r>
              <a:rPr lang="en-CA" dirty="0"/>
              <a:t>Best estimates and upper uncertainty bounds reduced</a:t>
            </a:r>
          </a:p>
        </p:txBody>
      </p:sp>
      <p:pic>
        <p:nvPicPr>
          <p:cNvPr id="4" name="Picture 3">
            <a:extLst>
              <a:ext uri="{FF2B5EF4-FFF2-40B4-BE49-F238E27FC236}">
                <a16:creationId xmlns:a16="http://schemas.microsoft.com/office/drawing/2014/main" id="{8F2CA019-9BE4-94EC-97BD-7FE538FAD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18" y="846515"/>
            <a:ext cx="10051678" cy="2270758"/>
          </a:xfrm>
          <a:prstGeom prst="rect">
            <a:avLst/>
          </a:prstGeom>
        </p:spPr>
      </p:pic>
      <p:pic>
        <p:nvPicPr>
          <p:cNvPr id="7" name="Picture 6">
            <a:extLst>
              <a:ext uri="{FF2B5EF4-FFF2-40B4-BE49-F238E27FC236}">
                <a16:creationId xmlns:a16="http://schemas.microsoft.com/office/drawing/2014/main" id="{4B9F943B-E2E9-D010-5CA3-E88CCF18D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05" y="3270275"/>
            <a:ext cx="10051678" cy="3364667"/>
          </a:xfrm>
          <a:prstGeom prst="rect">
            <a:avLst/>
          </a:prstGeom>
        </p:spPr>
      </p:pic>
      <p:sp>
        <p:nvSpPr>
          <p:cNvPr id="3" name="TextBox 2">
            <a:extLst>
              <a:ext uri="{FF2B5EF4-FFF2-40B4-BE49-F238E27FC236}">
                <a16:creationId xmlns:a16="http://schemas.microsoft.com/office/drawing/2014/main" id="{0576AE5E-7BF8-1267-E76B-A686EE3351C8}"/>
              </a:ext>
            </a:extLst>
          </p:cNvPr>
          <p:cNvSpPr txBox="1"/>
          <p:nvPr/>
        </p:nvSpPr>
        <p:spPr>
          <a:xfrm>
            <a:off x="0" y="6580126"/>
            <a:ext cx="1957330" cy="261610"/>
          </a:xfrm>
          <a:prstGeom prst="rect">
            <a:avLst/>
          </a:prstGeom>
          <a:noFill/>
        </p:spPr>
        <p:txBody>
          <a:bodyPr wrap="square">
            <a:spAutoFit/>
          </a:bodyPr>
          <a:lstStyle/>
          <a:p>
            <a:pPr marL="0" lvl="1"/>
            <a:r>
              <a:rPr lang="en-US" sz="1100" dirty="0"/>
              <a:t>Li et al, 2024, GRL, Fig. 3</a:t>
            </a:r>
          </a:p>
        </p:txBody>
      </p:sp>
    </p:spTree>
    <p:extLst>
      <p:ext uri="{BB962C8B-B14F-4D97-AF65-F5344CB8AC3E}">
        <p14:creationId xmlns:p14="http://schemas.microsoft.com/office/powerpoint/2010/main" val="3272833306"/>
      </p:ext>
    </p:extLst>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0751-E7D4-D483-138F-CFEDA24CEE31}"/>
              </a:ext>
            </a:extLst>
          </p:cNvPr>
          <p:cNvSpPr>
            <a:spLocks noGrp="1"/>
          </p:cNvSpPr>
          <p:nvPr>
            <p:ph type="title"/>
          </p:nvPr>
        </p:nvSpPr>
        <p:spPr>
          <a:xfrm>
            <a:off x="0" y="140150"/>
            <a:ext cx="12192000" cy="685800"/>
          </a:xfrm>
        </p:spPr>
        <p:txBody>
          <a:bodyPr/>
          <a:lstStyle/>
          <a:p>
            <a:pPr marL="7938" indent="0" algn="ctr"/>
            <a:r>
              <a:rPr lang="en-CA" dirty="0"/>
              <a:t>Projection uncertainty reduced substantially</a:t>
            </a:r>
          </a:p>
        </p:txBody>
      </p:sp>
      <p:pic>
        <p:nvPicPr>
          <p:cNvPr id="8" name="Picture 7">
            <a:extLst>
              <a:ext uri="{FF2B5EF4-FFF2-40B4-BE49-F238E27FC236}">
                <a16:creationId xmlns:a16="http://schemas.microsoft.com/office/drawing/2014/main" id="{C3C9F6DF-C64F-D093-98FC-DE4CB69EE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91" y="4035105"/>
            <a:ext cx="10057916" cy="1168664"/>
          </a:xfrm>
          <a:prstGeom prst="rect">
            <a:avLst/>
          </a:prstGeom>
        </p:spPr>
      </p:pic>
      <p:pic>
        <p:nvPicPr>
          <p:cNvPr id="5" name="Picture 4">
            <a:extLst>
              <a:ext uri="{FF2B5EF4-FFF2-40B4-BE49-F238E27FC236}">
                <a16:creationId xmlns:a16="http://schemas.microsoft.com/office/drawing/2014/main" id="{DEFFD4F3-08B6-544E-6697-6DDF489A4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04" y="1831119"/>
            <a:ext cx="10051677" cy="2237239"/>
          </a:xfrm>
          <a:prstGeom prst="rect">
            <a:avLst/>
          </a:prstGeom>
        </p:spPr>
      </p:pic>
      <p:sp>
        <p:nvSpPr>
          <p:cNvPr id="3" name="TextBox 2">
            <a:extLst>
              <a:ext uri="{FF2B5EF4-FFF2-40B4-BE49-F238E27FC236}">
                <a16:creationId xmlns:a16="http://schemas.microsoft.com/office/drawing/2014/main" id="{932E207E-3BB9-1E9A-3D6C-017DE9229D4F}"/>
              </a:ext>
            </a:extLst>
          </p:cNvPr>
          <p:cNvSpPr txBox="1"/>
          <p:nvPr/>
        </p:nvSpPr>
        <p:spPr>
          <a:xfrm>
            <a:off x="0" y="6580126"/>
            <a:ext cx="1957330" cy="261610"/>
          </a:xfrm>
          <a:prstGeom prst="rect">
            <a:avLst/>
          </a:prstGeom>
          <a:noFill/>
        </p:spPr>
        <p:txBody>
          <a:bodyPr wrap="square">
            <a:spAutoFit/>
          </a:bodyPr>
          <a:lstStyle/>
          <a:p>
            <a:pPr marL="0" lvl="1"/>
            <a:r>
              <a:rPr lang="en-US" sz="1100" dirty="0"/>
              <a:t>Li et al, 2024, GRL, Fig. 3</a:t>
            </a:r>
          </a:p>
        </p:txBody>
      </p:sp>
    </p:spTree>
    <p:extLst>
      <p:ext uri="{BB962C8B-B14F-4D97-AF65-F5344CB8AC3E}">
        <p14:creationId xmlns:p14="http://schemas.microsoft.com/office/powerpoint/2010/main" val="3035414465"/>
      </p:ext>
    </p:extLst>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0751-E7D4-D483-138F-CFEDA24CEE31}"/>
              </a:ext>
            </a:extLst>
          </p:cNvPr>
          <p:cNvSpPr>
            <a:spLocks noGrp="1"/>
          </p:cNvSpPr>
          <p:nvPr>
            <p:ph type="title"/>
          </p:nvPr>
        </p:nvSpPr>
        <p:spPr>
          <a:xfrm>
            <a:off x="0" y="140150"/>
            <a:ext cx="12192000" cy="685800"/>
          </a:xfrm>
        </p:spPr>
        <p:txBody>
          <a:bodyPr/>
          <a:lstStyle/>
          <a:p>
            <a:pPr marL="7938" indent="0"/>
            <a:r>
              <a:rPr lang="en-CA" dirty="0"/>
              <a:t>   Not all uncertainty may be reducible …</a:t>
            </a:r>
          </a:p>
        </p:txBody>
      </p:sp>
      <p:grpSp>
        <p:nvGrpSpPr>
          <p:cNvPr id="10" name="Group 9">
            <a:extLst>
              <a:ext uri="{FF2B5EF4-FFF2-40B4-BE49-F238E27FC236}">
                <a16:creationId xmlns:a16="http://schemas.microsoft.com/office/drawing/2014/main" id="{2C387BA3-0B36-EF11-4310-069365572BC8}"/>
              </a:ext>
            </a:extLst>
          </p:cNvPr>
          <p:cNvGrpSpPr/>
          <p:nvPr/>
        </p:nvGrpSpPr>
        <p:grpSpPr>
          <a:xfrm>
            <a:off x="3217025" y="3526917"/>
            <a:ext cx="8717974" cy="1911701"/>
            <a:chOff x="2951018" y="999847"/>
            <a:chExt cx="8717974" cy="1911701"/>
          </a:xfrm>
        </p:grpSpPr>
        <p:pic>
          <p:nvPicPr>
            <p:cNvPr id="5" name="Picture 4">
              <a:extLst>
                <a:ext uri="{FF2B5EF4-FFF2-40B4-BE49-F238E27FC236}">
                  <a16:creationId xmlns:a16="http://schemas.microsoft.com/office/drawing/2014/main" id="{DEFFD4F3-08B6-544E-6697-6DDF489A4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274" y="1008160"/>
              <a:ext cx="8551718" cy="1903388"/>
            </a:xfrm>
            <a:prstGeom prst="rect">
              <a:avLst/>
            </a:prstGeom>
          </p:spPr>
        </p:pic>
        <p:sp>
          <p:nvSpPr>
            <p:cNvPr id="9" name="Rectangle 8">
              <a:extLst>
                <a:ext uri="{FF2B5EF4-FFF2-40B4-BE49-F238E27FC236}">
                  <a16:creationId xmlns:a16="http://schemas.microsoft.com/office/drawing/2014/main" id="{95E6C7CA-ECAE-B0C7-B8A0-5715B9842EA5}"/>
                </a:ext>
              </a:extLst>
            </p:cNvPr>
            <p:cNvSpPr/>
            <p:nvPr/>
          </p:nvSpPr>
          <p:spPr bwMode="auto">
            <a:xfrm>
              <a:off x="2951018" y="999847"/>
              <a:ext cx="545040" cy="1809855"/>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16" name="Picture 15">
            <a:extLst>
              <a:ext uri="{FF2B5EF4-FFF2-40B4-BE49-F238E27FC236}">
                <a16:creationId xmlns:a16="http://schemas.microsoft.com/office/drawing/2014/main" id="{3D4C6623-1901-5D73-4412-F0D156A23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263" y="1207820"/>
            <a:ext cx="8176362" cy="1903388"/>
          </a:xfrm>
          <a:prstGeom prst="rect">
            <a:avLst/>
          </a:prstGeom>
        </p:spPr>
      </p:pic>
      <p:pic>
        <p:nvPicPr>
          <p:cNvPr id="18" name="Picture 17">
            <a:extLst>
              <a:ext uri="{FF2B5EF4-FFF2-40B4-BE49-F238E27FC236}">
                <a16:creationId xmlns:a16="http://schemas.microsoft.com/office/drawing/2014/main" id="{DBC5B8BB-1EFD-6DF5-B064-B04F002A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1395" y="5403123"/>
            <a:ext cx="8586405" cy="997684"/>
          </a:xfrm>
          <a:prstGeom prst="rect">
            <a:avLst/>
          </a:prstGeom>
        </p:spPr>
      </p:pic>
      <p:sp>
        <p:nvSpPr>
          <p:cNvPr id="19" name="TextBox 18">
            <a:extLst>
              <a:ext uri="{FF2B5EF4-FFF2-40B4-BE49-F238E27FC236}">
                <a16:creationId xmlns:a16="http://schemas.microsoft.com/office/drawing/2014/main" id="{F5EB2A3B-D158-DFD2-6FC1-662BECABC1F6}"/>
              </a:ext>
            </a:extLst>
          </p:cNvPr>
          <p:cNvSpPr txBox="1"/>
          <p:nvPr/>
        </p:nvSpPr>
        <p:spPr>
          <a:xfrm>
            <a:off x="234200" y="986543"/>
            <a:ext cx="3356898" cy="547842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The impact of warming uncertainty is large, but IS potentially reducible</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Other sources of uncertainty may be much harder to reduce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Arial" charset="0"/>
                <a:ea typeface="+mn-ea"/>
                <a:cs typeface="+mn-cs"/>
              </a:rPr>
              <a:t>The combination of direct and indirect constraints reduces the impact of warming uncertainty by more than 40% across most land regions for the projected change in 50-year Rx1day intensity when GSAT is 2°C warmer than pre-industrial</a:t>
            </a:r>
          </a:p>
        </p:txBody>
      </p:sp>
      <p:sp>
        <p:nvSpPr>
          <p:cNvPr id="12" name="TextBox 11">
            <a:extLst>
              <a:ext uri="{FF2B5EF4-FFF2-40B4-BE49-F238E27FC236}">
                <a16:creationId xmlns:a16="http://schemas.microsoft.com/office/drawing/2014/main" id="{FAA304EC-644E-8307-533B-B19AB60F4BDD}"/>
              </a:ext>
            </a:extLst>
          </p:cNvPr>
          <p:cNvSpPr txBox="1"/>
          <p:nvPr/>
        </p:nvSpPr>
        <p:spPr>
          <a:xfrm>
            <a:off x="4073234" y="904994"/>
            <a:ext cx="797942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mn-ea"/>
                <a:cs typeface="+mn-cs"/>
              </a:rPr>
              <a:t>Proportion of projection uncertainty due to global warming uncertainty (%)</a:t>
            </a:r>
          </a:p>
        </p:txBody>
      </p:sp>
      <p:sp>
        <p:nvSpPr>
          <p:cNvPr id="20" name="TextBox 19">
            <a:extLst>
              <a:ext uri="{FF2B5EF4-FFF2-40B4-BE49-F238E27FC236}">
                <a16:creationId xmlns:a16="http://schemas.microsoft.com/office/drawing/2014/main" id="{13B1EA9D-E20C-4FCA-B0DE-811A9501DC83}"/>
              </a:ext>
            </a:extLst>
          </p:cNvPr>
          <p:cNvSpPr txBox="1"/>
          <p:nvPr/>
        </p:nvSpPr>
        <p:spPr>
          <a:xfrm>
            <a:off x="3978373" y="3171148"/>
            <a:ext cx="797942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mn-ea"/>
                <a:cs typeface="+mn-cs"/>
              </a:rPr>
              <a:t>Reduction in projection uncertainty via constraint (%)</a:t>
            </a:r>
          </a:p>
        </p:txBody>
      </p:sp>
    </p:spTree>
    <p:extLst>
      <p:ext uri="{BB962C8B-B14F-4D97-AF65-F5344CB8AC3E}">
        <p14:creationId xmlns:p14="http://schemas.microsoft.com/office/powerpoint/2010/main" val="28066726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dissolve">
                                      <p:cBhvr>
                                        <p:cTn id="23" dur="50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dissolve">
                                      <p:cBhvr>
                                        <p:cTn id="28" dur="50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92294C-B509-175E-B9ED-9E014F758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829"/>
            <a:ext cx="12192000" cy="8128000"/>
          </a:xfrm>
          <a:prstGeom prst="rect">
            <a:avLst/>
          </a:prstGeom>
        </p:spPr>
      </p:pic>
      <p:sp>
        <p:nvSpPr>
          <p:cNvPr id="5" name="TextBox 4">
            <a:extLst>
              <a:ext uri="{FF2B5EF4-FFF2-40B4-BE49-F238E27FC236}">
                <a16:creationId xmlns:a16="http://schemas.microsoft.com/office/drawing/2014/main" id="{AAD8089E-EC2E-19EA-8B0E-889C40CFEBD7}"/>
              </a:ext>
            </a:extLst>
          </p:cNvPr>
          <p:cNvSpPr txBox="1"/>
          <p:nvPr/>
        </p:nvSpPr>
        <p:spPr>
          <a:xfrm>
            <a:off x="211396" y="6421915"/>
            <a:ext cx="2220480"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0" i="0" u="none" strike="noStrike" kern="1200" cap="none" spc="0" normalizeH="0" baseline="0" noProof="0" dirty="0">
                <a:ln>
                  <a:noFill/>
                </a:ln>
                <a:solidFill>
                  <a:srgbClr val="808080">
                    <a:lumMod val="20000"/>
                    <a:lumOff val="80000"/>
                  </a:srgbClr>
                </a:solidFill>
                <a:effectLst/>
                <a:uLnTx/>
                <a:uFillTx/>
                <a:latin typeface="Arial" charset="0"/>
                <a:ea typeface="+mn-ea"/>
                <a:cs typeface="+mn-cs"/>
              </a:rPr>
              <a:t>Boar’s Head Lighthouse, Digby, NS </a:t>
            </a:r>
          </a:p>
        </p:txBody>
      </p:sp>
      <p:sp>
        <p:nvSpPr>
          <p:cNvPr id="2" name="TextBox 1">
            <a:extLst>
              <a:ext uri="{FF2B5EF4-FFF2-40B4-BE49-F238E27FC236}">
                <a16:creationId xmlns:a16="http://schemas.microsoft.com/office/drawing/2014/main" id="{516B994E-9D0E-4005-8A24-C4DCE7C91944}"/>
              </a:ext>
            </a:extLst>
          </p:cNvPr>
          <p:cNvSpPr txBox="1"/>
          <p:nvPr/>
        </p:nvSpPr>
        <p:spPr>
          <a:xfrm>
            <a:off x="405667" y="712795"/>
            <a:ext cx="2705997"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4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Summary </a:t>
            </a:r>
            <a:endParaRPr kumimoji="0" lang="en-CA" sz="4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5199708"/>
      </p:ext>
    </p:extLst>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600003-2F9F-4AE9-C88B-423925336FE6}"/>
              </a:ext>
            </a:extLst>
          </p:cNvPr>
          <p:cNvSpPr txBox="1"/>
          <p:nvPr/>
        </p:nvSpPr>
        <p:spPr>
          <a:xfrm>
            <a:off x="848299" y="1082060"/>
            <a:ext cx="10609729" cy="5139869"/>
          </a:xfrm>
          <a:prstGeom prst="rect">
            <a:avLst/>
          </a:prstGeom>
          <a:noFill/>
        </p:spPr>
        <p:txBody>
          <a:bodyPr wrap="square" rtlCol="0">
            <a:spAutoFit/>
          </a:bodyPr>
          <a:lstStyle/>
          <a:p>
            <a:pPr marL="457200" indent="-457200">
              <a:spcAft>
                <a:spcPts val="800"/>
              </a:spcAft>
              <a:buFont typeface="Arial" panose="020B0604020202020204" pitchFamily="34" charset="0"/>
              <a:buChar char="•"/>
            </a:pPr>
            <a:r>
              <a:rPr lang="en-CA" sz="2400" dirty="0">
                <a:latin typeface="Calibri" panose="020F0502020204030204" pitchFamily="34" charset="0"/>
                <a:cs typeface="Calibri" panose="020F0502020204030204" pitchFamily="34" charset="0"/>
              </a:rPr>
              <a:t>Physically based climate models simulate variability across a wide range of time and space scales, including extreme daily precipitation amounts</a:t>
            </a:r>
          </a:p>
          <a:p>
            <a:pPr marL="457200" indent="-457200">
              <a:spcAft>
                <a:spcPts val="800"/>
              </a:spcAft>
              <a:buFont typeface="Arial" panose="020B0604020202020204" pitchFamily="34" charset="0"/>
              <a:buChar char="•"/>
            </a:pPr>
            <a:r>
              <a:rPr lang="en-CA" sz="2400" dirty="0">
                <a:latin typeface="Calibri" panose="020F0502020204030204" pitchFamily="34" charset="0"/>
                <a:cs typeface="Calibri" panose="020F0502020204030204" pitchFamily="34" charset="0"/>
              </a:rPr>
              <a:t>D&amp;A and EC problems closely related</a:t>
            </a:r>
          </a:p>
          <a:p>
            <a:pPr marL="457200" indent="-457200">
              <a:spcAft>
                <a:spcPts val="800"/>
              </a:spcAft>
              <a:buFont typeface="Arial" panose="020B0604020202020204" pitchFamily="34" charset="0"/>
              <a:buChar char="•"/>
            </a:pPr>
            <a:r>
              <a:rPr lang="en-CA" sz="2400" dirty="0">
                <a:latin typeface="Calibri" panose="020F0502020204030204" pitchFamily="34" charset="0"/>
                <a:cs typeface="Calibri" panose="020F0502020204030204" pitchFamily="34" charset="0"/>
              </a:rPr>
              <a:t>Can usefully constrain projected intensity change in extreme 1-day precipitation events over most land areas using observed GMST change as the observable constraint</a:t>
            </a:r>
          </a:p>
          <a:p>
            <a:pPr marL="457200" indent="-457200">
              <a:spcAft>
                <a:spcPts val="800"/>
              </a:spcAft>
              <a:buFont typeface="Arial" panose="020B0604020202020204" pitchFamily="34" charset="0"/>
              <a:buChar char="•"/>
            </a:pPr>
            <a:r>
              <a:rPr lang="en-CA" sz="2400" dirty="0">
                <a:latin typeface="Calibri" panose="020F0502020204030204" pitchFamily="34" charset="0"/>
                <a:cs typeface="Calibri" panose="020F0502020204030204" pitchFamily="34" charset="0"/>
              </a:rPr>
              <a:t>Direct application of HEC is effective in regions where the forcing response is dominated by thermal processes</a:t>
            </a:r>
          </a:p>
          <a:p>
            <a:pPr marL="457200" indent="-457200">
              <a:spcAft>
                <a:spcPts val="800"/>
              </a:spcAft>
              <a:buFont typeface="Arial" panose="020B0604020202020204" pitchFamily="34" charset="0"/>
              <a:buChar char="•"/>
            </a:pPr>
            <a:r>
              <a:rPr lang="en-CA" sz="2400" dirty="0">
                <a:latin typeface="Calibri" panose="020F0502020204030204" pitchFamily="34" charset="0"/>
                <a:cs typeface="Calibri" panose="020F0502020204030204" pitchFamily="34" charset="0"/>
              </a:rPr>
              <a:t>A constrained warming approach can be used in other regions</a:t>
            </a:r>
          </a:p>
          <a:p>
            <a:pPr marL="457200" indent="-457200">
              <a:spcAft>
                <a:spcPts val="800"/>
              </a:spcAft>
              <a:buFont typeface="Arial" panose="020B0604020202020204" pitchFamily="34" charset="0"/>
              <a:buChar char="•"/>
            </a:pPr>
            <a:r>
              <a:rPr lang="en-CA" sz="2400" dirty="0">
                <a:latin typeface="Calibri" panose="020F0502020204030204" pitchFamily="34" charset="0"/>
                <a:cs typeface="Calibri" panose="020F0502020204030204" pitchFamily="34" charset="0"/>
              </a:rPr>
              <a:t>Can extend to individual grid boxes (Li, C. et al, 2024, in revision)</a:t>
            </a:r>
          </a:p>
          <a:p>
            <a:pPr marL="457200" indent="-457200">
              <a:spcAft>
                <a:spcPts val="800"/>
              </a:spcAft>
              <a:buFont typeface="Arial" panose="020B0604020202020204" pitchFamily="34" charset="0"/>
              <a:buChar char="•"/>
            </a:pPr>
            <a:r>
              <a:rPr lang="en-CA" sz="2400" dirty="0">
                <a:latin typeface="Calibri" panose="020F0502020204030204" pitchFamily="34" charset="0"/>
                <a:cs typeface="Calibri" panose="020F0502020204030204" pitchFamily="34" charset="0"/>
              </a:rPr>
              <a:t>Extension to KCC using full historical record improves warming constraint over that possible with HEC (Li, T. et al, 2024, in prep)</a:t>
            </a:r>
          </a:p>
        </p:txBody>
      </p:sp>
      <p:sp>
        <p:nvSpPr>
          <p:cNvPr id="7" name="TextBox 6">
            <a:extLst>
              <a:ext uri="{FF2B5EF4-FFF2-40B4-BE49-F238E27FC236}">
                <a16:creationId xmlns:a16="http://schemas.microsoft.com/office/drawing/2014/main" id="{A783C2BA-7D51-C606-6A99-16D5D78F082C}"/>
              </a:ext>
            </a:extLst>
          </p:cNvPr>
          <p:cNvSpPr txBox="1"/>
          <p:nvPr/>
        </p:nvSpPr>
        <p:spPr>
          <a:xfrm>
            <a:off x="253652" y="360738"/>
            <a:ext cx="11483236" cy="646331"/>
          </a:xfrm>
          <a:prstGeom prst="rect">
            <a:avLst/>
          </a:prstGeom>
          <a:noFill/>
        </p:spPr>
        <p:txBody>
          <a:bodyPr wrap="square">
            <a:spAutoFit/>
          </a:bodyPr>
          <a:lstStyle/>
          <a:p>
            <a:r>
              <a:rPr lang="en-CA" sz="3600">
                <a:latin typeface="Calibri" panose="020F0502020204030204" pitchFamily="34" charset="0"/>
                <a:cs typeface="Calibri" panose="020F0502020204030204" pitchFamily="34" charset="0"/>
              </a:rPr>
              <a:t>Summary</a:t>
            </a:r>
            <a:endParaRPr lang="en-CA"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52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69846-68E4-1CD9-745A-36CA66559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4236"/>
            <a:ext cx="12192000" cy="8128000"/>
          </a:xfrm>
          <a:prstGeom prst="rect">
            <a:avLst/>
          </a:prstGeom>
        </p:spPr>
      </p:pic>
      <p:sp>
        <p:nvSpPr>
          <p:cNvPr id="5" name="TextBox 4">
            <a:extLst>
              <a:ext uri="{FF2B5EF4-FFF2-40B4-BE49-F238E27FC236}">
                <a16:creationId xmlns:a16="http://schemas.microsoft.com/office/drawing/2014/main" id="{1E234854-55EB-EA32-C42D-C4EC6F89858C}"/>
              </a:ext>
            </a:extLst>
          </p:cNvPr>
          <p:cNvSpPr txBox="1"/>
          <p:nvPr/>
        </p:nvSpPr>
        <p:spPr>
          <a:xfrm>
            <a:off x="0" y="697001"/>
            <a:ext cx="121920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C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Questions</a:t>
            </a:r>
          </a:p>
        </p:txBody>
      </p:sp>
      <p:sp>
        <p:nvSpPr>
          <p:cNvPr id="6" name="TextBox 5">
            <a:extLst>
              <a:ext uri="{FF2B5EF4-FFF2-40B4-BE49-F238E27FC236}">
                <a16:creationId xmlns:a16="http://schemas.microsoft.com/office/drawing/2014/main" id="{33305E43-5142-58E6-4D26-033C5B436B26}"/>
              </a:ext>
            </a:extLst>
          </p:cNvPr>
          <p:cNvSpPr txBox="1"/>
          <p:nvPr/>
        </p:nvSpPr>
        <p:spPr>
          <a:xfrm>
            <a:off x="211396" y="6421915"/>
            <a:ext cx="2414444"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0" i="0" u="none" strike="noStrike" kern="1200" cap="none" spc="0" normalizeH="0" baseline="0" noProof="0" dirty="0">
                <a:ln>
                  <a:noFill/>
                </a:ln>
                <a:solidFill>
                  <a:srgbClr val="FFFFFF"/>
                </a:solidFill>
                <a:effectLst/>
                <a:uLnTx/>
                <a:uFillTx/>
                <a:latin typeface="Arial" charset="0"/>
                <a:ea typeface="+mn-ea"/>
                <a:cs typeface="+mn-cs"/>
              </a:rPr>
              <a:t>Trout Creek #5 Bridge, </a:t>
            </a:r>
            <a:r>
              <a:rPr kumimoji="0" lang="en-CA" sz="1000" b="0" i="0" u="none" strike="noStrike" kern="1200" cap="none" spc="0" normalizeH="0" baseline="0" noProof="0" dirty="0" err="1">
                <a:ln>
                  <a:noFill/>
                </a:ln>
                <a:solidFill>
                  <a:srgbClr val="FFFFFF"/>
                </a:solidFill>
                <a:effectLst/>
                <a:uLnTx/>
                <a:uFillTx/>
                <a:latin typeface="Arial" charset="0"/>
                <a:ea typeface="+mn-ea"/>
                <a:cs typeface="+mn-cs"/>
              </a:rPr>
              <a:t>Moores</a:t>
            </a:r>
            <a:r>
              <a:rPr kumimoji="0" lang="en-CA" sz="1000" b="0" i="0" u="none" strike="noStrike" kern="1200" cap="none" spc="0" normalizeH="0" baseline="0" noProof="0" dirty="0">
                <a:ln>
                  <a:noFill/>
                </a:ln>
                <a:solidFill>
                  <a:srgbClr val="FFFFFF"/>
                </a:solidFill>
                <a:effectLst/>
                <a:uLnTx/>
                <a:uFillTx/>
                <a:latin typeface="Arial" charset="0"/>
                <a:ea typeface="+mn-ea"/>
                <a:cs typeface="+mn-cs"/>
              </a:rPr>
              <a:t> Mill, NB</a:t>
            </a:r>
          </a:p>
        </p:txBody>
      </p:sp>
      <p:sp>
        <p:nvSpPr>
          <p:cNvPr id="2" name="TextBox 1">
            <a:extLst>
              <a:ext uri="{FF2B5EF4-FFF2-40B4-BE49-F238E27FC236}">
                <a16:creationId xmlns:a16="http://schemas.microsoft.com/office/drawing/2014/main" id="{54949D4B-C8EA-E106-53E3-38392BF1441C}"/>
              </a:ext>
            </a:extLst>
          </p:cNvPr>
          <p:cNvSpPr txBox="1"/>
          <p:nvPr/>
        </p:nvSpPr>
        <p:spPr>
          <a:xfrm>
            <a:off x="471661" y="5014452"/>
            <a:ext cx="4308295"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Arial" charset="0"/>
                <a:ea typeface="+mn-ea"/>
                <a:cs typeface="+mn-cs"/>
              </a:rPr>
              <a:t>https://</a:t>
            </a:r>
            <a:r>
              <a:rPr kumimoji="0" lang="en-CA" sz="2400" b="0" i="0" u="none" strike="noStrike" kern="1200" cap="none" spc="0" normalizeH="0" baseline="0" noProof="0" dirty="0" err="1">
                <a:ln>
                  <a:noFill/>
                </a:ln>
                <a:solidFill>
                  <a:srgbClr val="FFFFFF"/>
                </a:solidFill>
                <a:effectLst/>
                <a:uLnTx/>
                <a:uFillTx/>
                <a:latin typeface="Arial" charset="0"/>
                <a:ea typeface="+mn-ea"/>
                <a:cs typeface="+mn-cs"/>
              </a:rPr>
              <a:t>www.pacificclimate.org</a:t>
            </a:r>
            <a:r>
              <a:rPr kumimoji="0" lang="en-CA" sz="2400" b="0" i="0" u="none" strike="noStrike" kern="1200" cap="none" spc="0" normalizeH="0" baseline="0" noProof="0" dirty="0">
                <a:ln>
                  <a:noFill/>
                </a:ln>
                <a:solidFill>
                  <a:srgbClr val="FFFFFF"/>
                </a:solidFill>
                <a:effectLst/>
                <a:uLnTx/>
                <a:uFillTx/>
                <a:latin typeface="Arial"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err="1">
                <a:ln>
                  <a:noFill/>
                </a:ln>
                <a:solidFill>
                  <a:srgbClr val="FFFFFF"/>
                </a:solidFill>
                <a:effectLst/>
                <a:uLnTx/>
                <a:uFillTx/>
                <a:latin typeface="Arial" charset="0"/>
                <a:ea typeface="+mn-ea"/>
                <a:cs typeface="+mn-cs"/>
              </a:rPr>
              <a:t>fwzwiers@uvic.ca</a:t>
            </a:r>
            <a:endParaRPr kumimoji="0" lang="en-CA" sz="24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02181926"/>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2" descr="Climate_model_illustration_4 copy"/>
          <p:cNvPicPr>
            <a:picLocks noChangeAspect="1" noChangeArrowheads="1"/>
          </p:cNvPicPr>
          <p:nvPr/>
        </p:nvPicPr>
        <p:blipFill>
          <a:blip r:embed="rId3" cstate="print"/>
          <a:srcRect l="1042" t="38945" r="417"/>
          <a:stretch>
            <a:fillRect/>
          </a:stretch>
        </p:blipFill>
        <p:spPr bwMode="auto">
          <a:xfrm>
            <a:off x="-49480" y="-149994"/>
            <a:ext cx="12290960" cy="7157988"/>
          </a:xfrm>
          <a:prstGeom prst="rect">
            <a:avLst/>
          </a:prstGeom>
          <a:noFill/>
        </p:spPr>
      </p:pic>
      <p:sp>
        <p:nvSpPr>
          <p:cNvPr id="9" name="Rectangle 2"/>
          <p:cNvSpPr>
            <a:spLocks noChangeArrowheads="1"/>
          </p:cNvSpPr>
          <p:nvPr/>
        </p:nvSpPr>
        <p:spPr bwMode="auto">
          <a:xfrm>
            <a:off x="0" y="336665"/>
            <a:ext cx="11483438" cy="685800"/>
          </a:xfrm>
          <a:prstGeom prst="rect">
            <a:avLst/>
          </a:prstGeom>
          <a:noFill/>
          <a:ln w="9525">
            <a:noFill/>
            <a:miter lim="800000"/>
            <a:headEnd/>
            <a:tailEnd/>
          </a:ln>
          <a:effectLst/>
        </p:spPr>
        <p:txBody>
          <a:bodyPr anchor="ctr"/>
          <a:lstStyle/>
          <a:p>
            <a:pPr algn="l" eaLnBrk="1" hangingPunct="1"/>
            <a:r>
              <a:rPr lang="en-US" sz="4000" dirty="0"/>
              <a:t>   What is a climate model?</a:t>
            </a:r>
          </a:p>
        </p:txBody>
      </p:sp>
      <p:sp>
        <p:nvSpPr>
          <p:cNvPr id="10" name="Text Box 5"/>
          <p:cNvSpPr txBox="1">
            <a:spLocks noChangeArrowheads="1"/>
          </p:cNvSpPr>
          <p:nvPr/>
        </p:nvSpPr>
        <p:spPr bwMode="auto">
          <a:xfrm>
            <a:off x="284071" y="6581001"/>
            <a:ext cx="1386918" cy="276999"/>
          </a:xfrm>
          <a:prstGeom prst="rect">
            <a:avLst/>
          </a:prstGeom>
          <a:noFill/>
          <a:ln w="12700" cap="sq">
            <a:noFill/>
            <a:miter lim="800000"/>
            <a:headEnd/>
            <a:tailEnd/>
          </a:ln>
          <a:effectLst/>
        </p:spPr>
        <p:txBody>
          <a:bodyPr wrap="none">
            <a:spAutoFit/>
          </a:bodyPr>
          <a:lstStyle/>
          <a:p>
            <a:pPr algn="l"/>
            <a:r>
              <a:rPr lang="en-CA" sz="1200" dirty="0"/>
              <a:t>Courtesy </a:t>
            </a:r>
            <a:r>
              <a:rPr lang="en-CA" sz="1200" dirty="0" err="1"/>
              <a:t>CCCma</a:t>
            </a:r>
            <a:endParaRPr lang="en-CA"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5" name="Rectangle 3"/>
          <p:cNvSpPr>
            <a:spLocks noChangeArrowheads="1"/>
          </p:cNvSpPr>
          <p:nvPr/>
        </p:nvSpPr>
        <p:spPr bwMode="auto">
          <a:xfrm>
            <a:off x="8467725" y="1063625"/>
            <a:ext cx="1957388" cy="1085850"/>
          </a:xfrm>
          <a:prstGeom prst="rect">
            <a:avLst/>
          </a:prstGeom>
          <a:solidFill>
            <a:schemeClr val="bg1"/>
          </a:solidFill>
          <a:ln w="9525">
            <a:noFill/>
            <a:miter lim="800000"/>
            <a:headEnd/>
            <a:tailEnd/>
          </a:ln>
          <a:effectLst/>
        </p:spPr>
        <p:txBody>
          <a:bodyPr wrap="none" anchor="ctr"/>
          <a:lstStyle/>
          <a:p>
            <a:endParaRPr lang="en-CA"/>
          </a:p>
        </p:txBody>
      </p:sp>
      <p:pic>
        <p:nvPicPr>
          <p:cNvPr id="7" name="Picture 6" descr="st_present_day_annual_cycle_movie_large.gif"/>
          <p:cNvPicPr>
            <a:picLocks noChangeAspect="1"/>
          </p:cNvPicPr>
          <p:nvPr/>
        </p:nvPicPr>
        <p:blipFill>
          <a:blip r:embed="rId3" cstate="print"/>
          <a:stretch>
            <a:fillRect/>
          </a:stretch>
        </p:blipFill>
        <p:spPr>
          <a:xfrm>
            <a:off x="1531762" y="1214437"/>
            <a:ext cx="9170315" cy="5439026"/>
          </a:xfrm>
          <a:prstGeom prst="rect">
            <a:avLst/>
          </a:prstGeom>
        </p:spPr>
      </p:pic>
      <p:sp>
        <p:nvSpPr>
          <p:cNvPr id="6" name="Rectangle 2"/>
          <p:cNvSpPr>
            <a:spLocks noChangeArrowheads="1"/>
          </p:cNvSpPr>
          <p:nvPr/>
        </p:nvSpPr>
        <p:spPr bwMode="auto">
          <a:xfrm>
            <a:off x="0" y="226381"/>
            <a:ext cx="12192000" cy="685800"/>
          </a:xfrm>
          <a:prstGeom prst="rect">
            <a:avLst/>
          </a:prstGeom>
          <a:noFill/>
          <a:ln w="9525">
            <a:noFill/>
            <a:miter lim="800000"/>
            <a:headEnd/>
            <a:tailEnd/>
          </a:ln>
          <a:effectLst/>
        </p:spPr>
        <p:txBody>
          <a:bodyPr anchor="ctr"/>
          <a:lstStyle/>
          <a:p>
            <a:pPr algn="ctr" eaLnBrk="1" hangingPunct="1"/>
            <a:r>
              <a:rPr lang="en-US" sz="4000" dirty="0"/>
              <a:t> Annual cycle of surface temperature</a:t>
            </a:r>
          </a:p>
        </p:txBody>
      </p:sp>
      <p:sp>
        <p:nvSpPr>
          <p:cNvPr id="9" name="Text Box 5"/>
          <p:cNvSpPr txBox="1">
            <a:spLocks noChangeArrowheads="1"/>
          </p:cNvSpPr>
          <p:nvPr/>
        </p:nvSpPr>
        <p:spPr bwMode="auto">
          <a:xfrm>
            <a:off x="9594979" y="1517325"/>
            <a:ext cx="989373" cy="215444"/>
          </a:xfrm>
          <a:prstGeom prst="rect">
            <a:avLst/>
          </a:prstGeom>
          <a:noFill/>
          <a:ln w="12700" cap="sq">
            <a:noFill/>
            <a:miter lim="800000"/>
            <a:headEnd/>
            <a:tailEnd/>
          </a:ln>
          <a:effectLst/>
        </p:spPr>
        <p:txBody>
          <a:bodyPr wrap="none">
            <a:spAutoFit/>
          </a:bodyPr>
          <a:lstStyle/>
          <a:p>
            <a:pPr algn="l"/>
            <a:r>
              <a:rPr lang="en-CA" sz="800" dirty="0"/>
              <a:t>Courtesy </a:t>
            </a:r>
            <a:r>
              <a:rPr lang="en-CA" sz="800" dirty="0" err="1"/>
              <a:t>CCCma</a:t>
            </a:r>
            <a:endParaRPr lang="en-CA"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as_a1_sresa1b_cgcm3_1_t47_2000_2100_ano_glb-ppm-delay0.2sec.gif"/>
          <p:cNvPicPr>
            <a:picLocks noChangeAspect="1"/>
          </p:cNvPicPr>
          <p:nvPr/>
        </p:nvPicPr>
        <p:blipFill>
          <a:blip r:embed="rId2" cstate="print"/>
          <a:stretch>
            <a:fillRect/>
          </a:stretch>
        </p:blipFill>
        <p:spPr>
          <a:xfrm>
            <a:off x="1086677" y="378297"/>
            <a:ext cx="10134641" cy="6756427"/>
          </a:xfrm>
          <a:prstGeom prst="rect">
            <a:avLst/>
          </a:prstGeom>
        </p:spPr>
      </p:pic>
      <p:sp>
        <p:nvSpPr>
          <p:cNvPr id="640002" name="Rectangle 2"/>
          <p:cNvSpPr>
            <a:spLocks noGrp="1" noChangeArrowheads="1"/>
          </p:cNvSpPr>
          <p:nvPr>
            <p:ph type="title"/>
          </p:nvPr>
        </p:nvSpPr>
        <p:spPr>
          <a:xfrm>
            <a:off x="9160629" y="5389504"/>
            <a:ext cx="1138686" cy="274681"/>
          </a:xfrm>
          <a:solidFill>
            <a:srgbClr val="CCFFCC"/>
          </a:solidFill>
        </p:spPr>
        <p:txBody>
          <a:bodyPr>
            <a:normAutofit fontScale="90000"/>
          </a:bodyPr>
          <a:lstStyle/>
          <a:p>
            <a:pPr algn="ctr"/>
            <a:r>
              <a:rPr lang="en-CA" sz="2000" dirty="0">
                <a:solidFill>
                  <a:schemeClr val="accent5">
                    <a:lumMod val="50000"/>
                  </a:schemeClr>
                </a:solidFill>
              </a:rPr>
              <a:t>CGCM3</a:t>
            </a:r>
            <a:endParaRPr lang="en-CA" sz="2400" dirty="0">
              <a:solidFill>
                <a:schemeClr val="accent5">
                  <a:lumMod val="50000"/>
                </a:schemeClr>
              </a:solidFill>
            </a:endParaRPr>
          </a:p>
        </p:txBody>
      </p:sp>
      <p:sp>
        <p:nvSpPr>
          <p:cNvPr id="5" name="Text Box 5"/>
          <p:cNvSpPr txBox="1">
            <a:spLocks noChangeArrowheads="1"/>
          </p:cNvSpPr>
          <p:nvPr/>
        </p:nvSpPr>
        <p:spPr bwMode="auto">
          <a:xfrm>
            <a:off x="9320127" y="1416618"/>
            <a:ext cx="1088760" cy="230832"/>
          </a:xfrm>
          <a:prstGeom prst="rect">
            <a:avLst/>
          </a:prstGeom>
          <a:noFill/>
          <a:ln w="12700" cap="sq">
            <a:noFill/>
            <a:miter lim="800000"/>
            <a:headEnd/>
            <a:tailEnd/>
          </a:ln>
          <a:effectLst/>
        </p:spPr>
        <p:txBody>
          <a:bodyPr wrap="none">
            <a:spAutoFit/>
          </a:bodyPr>
          <a:lstStyle/>
          <a:p>
            <a:pPr algn="l"/>
            <a:r>
              <a:rPr lang="en-CA" sz="900" dirty="0"/>
              <a:t>Courtesy </a:t>
            </a:r>
            <a:r>
              <a:rPr lang="en-CA" sz="900" dirty="0" err="1"/>
              <a:t>CCCma</a:t>
            </a:r>
            <a:endParaRPr lang="en-CA" sz="900" dirty="0"/>
          </a:p>
        </p:txBody>
      </p:sp>
      <p:sp>
        <p:nvSpPr>
          <p:cNvPr id="2" name="Rectangle 2">
            <a:extLst>
              <a:ext uri="{FF2B5EF4-FFF2-40B4-BE49-F238E27FC236}">
                <a16:creationId xmlns:a16="http://schemas.microsoft.com/office/drawing/2014/main" id="{DB1AB921-787C-065E-ECEE-E183EAA7E279}"/>
              </a:ext>
            </a:extLst>
          </p:cNvPr>
          <p:cNvSpPr>
            <a:spLocks noChangeArrowheads="1"/>
          </p:cNvSpPr>
          <p:nvPr/>
        </p:nvSpPr>
        <p:spPr bwMode="auto">
          <a:xfrm>
            <a:off x="0" y="226381"/>
            <a:ext cx="12192000" cy="685800"/>
          </a:xfrm>
          <a:prstGeom prst="rect">
            <a:avLst/>
          </a:prstGeom>
          <a:noFill/>
          <a:ln w="9525">
            <a:noFill/>
            <a:miter lim="800000"/>
            <a:headEnd/>
            <a:tailEnd/>
          </a:ln>
          <a:effectLst/>
        </p:spPr>
        <p:txBody>
          <a:bodyPr anchor="ctr"/>
          <a:lstStyle/>
          <a:p>
            <a:pPr algn="ctr" eaLnBrk="1" hangingPunct="1"/>
            <a:r>
              <a:rPr lang="en-US" sz="4000" dirty="0"/>
              <a:t> A surface temperature change projection (SRES-A1B)</a:t>
            </a:r>
          </a:p>
        </p:txBody>
      </p:sp>
      <p:sp>
        <p:nvSpPr>
          <p:cNvPr id="3" name="TextBox 2">
            <a:extLst>
              <a:ext uri="{FF2B5EF4-FFF2-40B4-BE49-F238E27FC236}">
                <a16:creationId xmlns:a16="http://schemas.microsoft.com/office/drawing/2014/main" id="{0C4F02FF-E772-53D7-CEF7-06C306BFD20A}"/>
              </a:ext>
            </a:extLst>
          </p:cNvPr>
          <p:cNvSpPr txBox="1"/>
          <p:nvPr/>
        </p:nvSpPr>
        <p:spPr>
          <a:xfrm>
            <a:off x="10408887" y="6048501"/>
            <a:ext cx="429926" cy="369332"/>
          </a:xfrm>
          <a:prstGeom prst="rect">
            <a:avLst/>
          </a:prstGeom>
          <a:solidFill>
            <a:schemeClr val="bg1"/>
          </a:solidFill>
          <a:ln>
            <a:solidFill>
              <a:schemeClr val="tx1"/>
            </a:solidFill>
          </a:ln>
          <a:effectLst>
            <a:innerShdw blurRad="114300">
              <a:prstClr val="black"/>
            </a:innerShdw>
          </a:effectLst>
        </p:spPr>
        <p:txBody>
          <a:bodyPr wrap="none" rtlCol="0">
            <a:spAutoFit/>
          </a:bodyPr>
          <a:lstStyle/>
          <a:p>
            <a:r>
              <a:rPr lang="en-CA" dirty="0"/>
              <a:t>°C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as_a1_sresa1b_cgcm3_1_t47_2000_2100_ano_glb-ppm-delay0.2sec.gif"/>
          <p:cNvPicPr>
            <a:picLocks noChangeAspect="1"/>
          </p:cNvPicPr>
          <p:nvPr/>
        </p:nvPicPr>
        <p:blipFill>
          <a:blip r:embed="rId2" cstate="print"/>
          <a:stretch>
            <a:fillRect/>
          </a:stretch>
        </p:blipFill>
        <p:spPr>
          <a:xfrm>
            <a:off x="1086677" y="378297"/>
            <a:ext cx="10134641" cy="6756427"/>
          </a:xfrm>
          <a:prstGeom prst="rect">
            <a:avLst/>
          </a:prstGeom>
        </p:spPr>
      </p:pic>
      <p:sp>
        <p:nvSpPr>
          <p:cNvPr id="640002" name="Rectangle 2"/>
          <p:cNvSpPr>
            <a:spLocks noGrp="1" noChangeArrowheads="1"/>
          </p:cNvSpPr>
          <p:nvPr>
            <p:ph type="title"/>
          </p:nvPr>
        </p:nvSpPr>
        <p:spPr>
          <a:xfrm>
            <a:off x="9160629" y="5389504"/>
            <a:ext cx="1138686" cy="274681"/>
          </a:xfrm>
          <a:solidFill>
            <a:srgbClr val="CCFFCC"/>
          </a:solidFill>
        </p:spPr>
        <p:txBody>
          <a:bodyPr>
            <a:normAutofit fontScale="90000"/>
          </a:bodyPr>
          <a:lstStyle/>
          <a:p>
            <a:pPr algn="ctr"/>
            <a:r>
              <a:rPr lang="en-CA" sz="2000" dirty="0">
                <a:solidFill>
                  <a:schemeClr val="accent5">
                    <a:lumMod val="50000"/>
                  </a:schemeClr>
                </a:solidFill>
              </a:rPr>
              <a:t>CGCM3</a:t>
            </a:r>
            <a:endParaRPr lang="en-CA" sz="2400" dirty="0">
              <a:solidFill>
                <a:schemeClr val="accent5">
                  <a:lumMod val="50000"/>
                </a:schemeClr>
              </a:solidFill>
            </a:endParaRPr>
          </a:p>
        </p:txBody>
      </p:sp>
      <p:sp>
        <p:nvSpPr>
          <p:cNvPr id="5" name="Text Box 5"/>
          <p:cNvSpPr txBox="1">
            <a:spLocks noChangeArrowheads="1"/>
          </p:cNvSpPr>
          <p:nvPr/>
        </p:nvSpPr>
        <p:spPr bwMode="auto">
          <a:xfrm>
            <a:off x="9320127" y="1416618"/>
            <a:ext cx="1088760" cy="230832"/>
          </a:xfrm>
          <a:prstGeom prst="rect">
            <a:avLst/>
          </a:prstGeom>
          <a:noFill/>
          <a:ln w="12700" cap="sq">
            <a:noFill/>
            <a:miter lim="800000"/>
            <a:headEnd/>
            <a:tailEnd/>
          </a:ln>
          <a:effectLst/>
        </p:spPr>
        <p:txBody>
          <a:bodyPr wrap="none">
            <a:spAutoFit/>
          </a:bodyPr>
          <a:lstStyle/>
          <a:p>
            <a:pPr algn="l"/>
            <a:r>
              <a:rPr lang="en-CA" sz="900" dirty="0"/>
              <a:t>Courtesy </a:t>
            </a:r>
            <a:r>
              <a:rPr lang="en-CA" sz="900" dirty="0" err="1"/>
              <a:t>CCCma</a:t>
            </a:r>
            <a:endParaRPr lang="en-CA" sz="900" dirty="0"/>
          </a:p>
        </p:txBody>
      </p:sp>
      <p:sp>
        <p:nvSpPr>
          <p:cNvPr id="2" name="Rectangle 2">
            <a:extLst>
              <a:ext uri="{FF2B5EF4-FFF2-40B4-BE49-F238E27FC236}">
                <a16:creationId xmlns:a16="http://schemas.microsoft.com/office/drawing/2014/main" id="{DB1AB921-787C-065E-ECEE-E183EAA7E279}"/>
              </a:ext>
            </a:extLst>
          </p:cNvPr>
          <p:cNvSpPr>
            <a:spLocks noChangeArrowheads="1"/>
          </p:cNvSpPr>
          <p:nvPr/>
        </p:nvSpPr>
        <p:spPr bwMode="auto">
          <a:xfrm>
            <a:off x="0" y="226381"/>
            <a:ext cx="12192000" cy="685800"/>
          </a:xfrm>
          <a:prstGeom prst="rect">
            <a:avLst/>
          </a:prstGeom>
          <a:noFill/>
          <a:ln w="9525">
            <a:noFill/>
            <a:miter lim="800000"/>
            <a:headEnd/>
            <a:tailEnd/>
          </a:ln>
          <a:effectLst/>
        </p:spPr>
        <p:txBody>
          <a:bodyPr anchor="ctr"/>
          <a:lstStyle/>
          <a:p>
            <a:pPr algn="ctr" eaLnBrk="1" hangingPunct="1"/>
            <a:r>
              <a:rPr lang="en-US" sz="4000" dirty="0"/>
              <a:t> A surface temperature change projection (SRES-A1B)</a:t>
            </a:r>
          </a:p>
        </p:txBody>
      </p:sp>
      <p:sp>
        <p:nvSpPr>
          <p:cNvPr id="3" name="TextBox 2">
            <a:extLst>
              <a:ext uri="{FF2B5EF4-FFF2-40B4-BE49-F238E27FC236}">
                <a16:creationId xmlns:a16="http://schemas.microsoft.com/office/drawing/2014/main" id="{0C4F02FF-E772-53D7-CEF7-06C306BFD20A}"/>
              </a:ext>
            </a:extLst>
          </p:cNvPr>
          <p:cNvSpPr txBox="1"/>
          <p:nvPr/>
        </p:nvSpPr>
        <p:spPr>
          <a:xfrm>
            <a:off x="10408887" y="6048501"/>
            <a:ext cx="429926" cy="369332"/>
          </a:xfrm>
          <a:prstGeom prst="rect">
            <a:avLst/>
          </a:prstGeom>
          <a:solidFill>
            <a:schemeClr val="bg1"/>
          </a:solidFill>
          <a:ln>
            <a:solidFill>
              <a:schemeClr val="tx1"/>
            </a:solidFill>
          </a:ln>
          <a:effectLst>
            <a:innerShdw blurRad="114300">
              <a:prstClr val="black"/>
            </a:innerShdw>
          </a:effectLst>
        </p:spPr>
        <p:txBody>
          <a:bodyPr wrap="none" rtlCol="0">
            <a:spAutoFit/>
          </a:bodyPr>
          <a:lstStyle/>
          <a:p>
            <a:r>
              <a:rPr lang="en-CA" dirty="0"/>
              <a:t>°C</a:t>
            </a:r>
          </a:p>
        </p:txBody>
      </p:sp>
    </p:spTree>
    <p:extLst>
      <p:ext uri="{BB962C8B-B14F-4D97-AF65-F5344CB8AC3E}">
        <p14:creationId xmlns:p14="http://schemas.microsoft.com/office/powerpoint/2010/main" val="266458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1863</TotalTime>
  <Words>6192</Words>
  <Application>Microsoft Macintosh PowerPoint</Application>
  <PresentationFormat>Widescreen</PresentationFormat>
  <Paragraphs>548</Paragraphs>
  <Slides>58</Slides>
  <Notes>35</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2</vt:i4>
      </vt:variant>
      <vt:variant>
        <vt:lpstr>Slide Titles</vt:lpstr>
      </vt:variant>
      <vt:variant>
        <vt:i4>58</vt:i4>
      </vt:variant>
    </vt:vector>
  </HeadingPairs>
  <TitlesOfParts>
    <vt:vector size="79" baseType="lpstr">
      <vt:lpstr>DengXian</vt:lpstr>
      <vt:lpstr>AdvPS586B</vt:lpstr>
      <vt:lpstr>AdvPSTIM10</vt:lpstr>
      <vt:lpstr>Aptos</vt:lpstr>
      <vt:lpstr>Aptos Display</vt:lpstr>
      <vt:lpstr>Arial</vt:lpstr>
      <vt:lpstr>Calibri</vt:lpstr>
      <vt:lpstr>Calibri Light</vt:lpstr>
      <vt:lpstr>Cambria Math</vt:lpstr>
      <vt:lpstr>Helvetica</vt:lpstr>
      <vt:lpstr>System Font Regular</vt:lpstr>
      <vt:lpstr>Times</vt:lpstr>
      <vt:lpstr>Times New Roman</vt:lpstr>
      <vt:lpstr>Verdana</vt:lpstr>
      <vt:lpstr>Wingdings</vt:lpstr>
      <vt:lpstr>Office Theme</vt:lpstr>
      <vt:lpstr>Default Design</vt:lpstr>
      <vt:lpstr>1_Default Design</vt:lpstr>
      <vt:lpstr>Blank Presentation</vt:lpstr>
      <vt:lpstr>Equation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CGCM3</vt:lpstr>
      <vt:lpstr>CGCM3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Assumptions </vt:lpstr>
      <vt:lpstr>Primary methods</vt:lpstr>
      <vt:lpstr>PowerPoint Presentation</vt:lpstr>
      <vt:lpstr>Primary methods</vt:lpstr>
      <vt:lpstr>IPCC assessed attributed warming based on D&amp;A studies</vt:lpstr>
      <vt:lpstr>D&amp;A Summary</vt:lpstr>
      <vt:lpstr>D&amp;A’s relationship to emergent constraints</vt:lpstr>
      <vt:lpstr>PowerPoint Presentation</vt:lpstr>
      <vt:lpstr>PowerPoint Presentation</vt:lpstr>
      <vt:lpstr>Detection and attribution results for change JJA climate over 1955-2012</vt:lpstr>
      <vt:lpstr>PowerPoint Presentation</vt:lpstr>
      <vt:lpstr>Relationship to Emergent Constraints</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   Two kinds of constraints</vt:lpstr>
      <vt:lpstr>PowerPoint Presentation</vt:lpstr>
      <vt:lpstr>Comparison of indirect and direct constrained change in 50-year Rx1day projected for 2028-2057 for global land</vt:lpstr>
      <vt:lpstr>PowerPoint Presentation</vt:lpstr>
      <vt:lpstr>PowerPoint Presentation</vt:lpstr>
      <vt:lpstr>Best estimates and upper uncertainty bounds reduced</vt:lpstr>
      <vt:lpstr>Projection uncertainty reduced substantially</vt:lpstr>
      <vt:lpstr>   Not all uncertainty may be reducible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 Zwiers</dc:creator>
  <cp:lastModifiedBy>Francis Zwiers</cp:lastModifiedBy>
  <cp:revision>68</cp:revision>
  <dcterms:created xsi:type="dcterms:W3CDTF">2024-06-07T19:18:54Z</dcterms:created>
  <dcterms:modified xsi:type="dcterms:W3CDTF">2024-08-04T19:26:46Z</dcterms:modified>
</cp:coreProperties>
</file>