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56" r:id="rId2"/>
    <p:sldId id="362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4" r:id="rId12"/>
    <p:sldId id="365" r:id="rId13"/>
    <p:sldId id="370" r:id="rId14"/>
    <p:sldId id="366" r:id="rId15"/>
    <p:sldId id="363" r:id="rId16"/>
    <p:sldId id="290" r:id="rId17"/>
    <p:sldId id="294" r:id="rId18"/>
    <p:sldId id="348" r:id="rId19"/>
    <p:sldId id="353" r:id="rId20"/>
    <p:sldId id="330" r:id="rId21"/>
    <p:sldId id="337" r:id="rId22"/>
    <p:sldId id="338" r:id="rId23"/>
    <p:sldId id="258" r:id="rId24"/>
    <p:sldId id="259" r:id="rId25"/>
    <p:sldId id="331" r:id="rId26"/>
    <p:sldId id="332" r:id="rId27"/>
    <p:sldId id="334" r:id="rId28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A7C8A-3F65-8A15-847A-3F8EAA149940}" v="6" dt="2024-08-09T22:33:45.186"/>
    <p1510:client id="{A66350FB-8E3E-FE74-E5D0-353526EAC304}" v="91" dt="2024-08-09T19:22:12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1" d="100"/>
          <a:sy n="61" d="100"/>
        </p:scale>
        <p:origin x="143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84"/>
    </p:cViewPr>
  </p:sorterViewPr>
  <p:notesViewPr>
    <p:cSldViewPr>
      <p:cViewPr varScale="1">
        <p:scale>
          <a:sx n="50" d="100"/>
          <a:sy n="50" d="100"/>
        </p:scale>
        <p:origin x="2636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7E00-0FBC-4F12-ADD6-607B8F72099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6CD93-041F-4EC8-8299-97850DCA5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6CD93-041F-4EC8-8299-97850DCA5E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4A28-3E44-4F9F-94EE-8DACCDAD6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28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4C577-7A17-4EB5-8C8B-CD34A4190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52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C4A45-25D6-4473-BB8A-301F925E7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5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0" y="1192324"/>
            <a:ext cx="8229601" cy="416307"/>
          </a:xfrm>
          <a:prstGeom prst="rect">
            <a:avLst/>
          </a:prstGeom>
        </p:spPr>
        <p:txBody>
          <a:bodyPr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b="1" spc="-17"/>
            </a:lvl1pPr>
          </a:lstStyle>
          <a:p>
            <a:r>
              <a:t>Slide Subtitle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5458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AE74A-1625-4A7B-8B60-65AC4E8C2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89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3AE72-F478-4BE3-A4BA-E64CA1A27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44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1F392-074E-4208-A950-9ADCBE62D6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39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155E-7C88-4215-A88F-F21BD6722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85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92F67-A0CF-4805-BAB9-10CCFDD7F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93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86097-A23F-4019-AB23-5A8778E58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22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E1A69-B6AD-4108-81DC-0C10916AC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51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FE184-E743-4487-9FBA-3FCBA10D8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0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2CE668-18E6-4912-A2FC-A38B7CFC5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21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80.png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6.png"/><Relationship Id="rId4" Type="http://schemas.openxmlformats.org/officeDocument/2006/relationships/image" Target="../media/image1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.png"/><Relationship Id="rId3" Type="http://schemas.openxmlformats.org/officeDocument/2006/relationships/image" Target="../media/image211.png"/><Relationship Id="rId7" Type="http://schemas.openxmlformats.org/officeDocument/2006/relationships/image" Target="../media/image250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221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" y="1066800"/>
            <a:ext cx="8763000" cy="2590800"/>
          </a:xfrm>
        </p:spPr>
        <p:txBody>
          <a:bodyPr anchor="ctr"/>
          <a:lstStyle/>
          <a:p>
            <a:pPr eaLnBrk="1" hangingPunct="1"/>
            <a:r>
              <a:rPr lang="en-US" altLang="en-US" sz="4200" dirty="0">
                <a:solidFill>
                  <a:schemeClr val="accent2"/>
                </a:solidFill>
              </a:rPr>
              <a:t>Dimensionality Reduction Techniques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6300" y="4495800"/>
            <a:ext cx="7391400" cy="1905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David Woodruff</a:t>
            </a:r>
          </a:p>
          <a:p>
            <a:pPr eaLnBrk="1" hangingPunct="1"/>
            <a:r>
              <a:rPr lang="en-US" altLang="en-US" sz="2800" dirty="0"/>
              <a:t>Carnegie Mellon University</a:t>
            </a:r>
          </a:p>
          <a:p>
            <a:pPr eaLnBrk="1" hangingPunct="1"/>
            <a:endParaRPr lang="en-US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DFCBF-702A-A25E-CA0D-5CC85FDE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51" y="105954"/>
            <a:ext cx="8229600" cy="1143000"/>
          </a:xfrm>
        </p:spPr>
        <p:txBody>
          <a:bodyPr/>
          <a:lstStyle/>
          <a:p>
            <a:r>
              <a:rPr lang="de-DE" altLang="en-US" dirty="0">
                <a:solidFill>
                  <a:schemeClr val="accent2"/>
                </a:solidFill>
              </a:rPr>
              <a:t>CountSketch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169EE-2538-22D6-E91E-B3B89F6C54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9682"/>
                <a:ext cx="8229600" cy="4525963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100" dirty="0"/>
                  <a:t>CountSketch matrix: a k x n matrix S, for k = O(d</a:t>
                </a:r>
                <a:r>
                  <a:rPr lang="en-US" altLang="en-US" sz="2100" baseline="30000" dirty="0"/>
                  <a:t>2</a:t>
                </a:r>
                <a:r>
                  <a:rPr lang="en-US" altLang="en-US" sz="2100" dirty="0"/>
                  <a:t>/</a:t>
                </a:r>
                <a:r>
                  <a:rPr lang="el-GR" altLang="en-US" sz="2100" dirty="0"/>
                  <a:t>ε</a:t>
                </a:r>
                <a:r>
                  <a:rPr lang="el-GR" altLang="en-US" sz="2100" baseline="30000" dirty="0"/>
                  <a:t>2</a:t>
                </a:r>
                <a:r>
                  <a:rPr lang="en-US" altLang="en-US" sz="2100" dirty="0"/>
                  <a:t>)</a:t>
                </a:r>
                <a:endParaRPr lang="el-GR" altLang="en-US" sz="2100" dirty="0"/>
              </a:p>
              <a:p>
                <a:pPr eaLnBrk="1" hangingPunct="1"/>
                <a:endParaRPr lang="en-US" altLang="en-US" sz="2100" dirty="0"/>
              </a:p>
              <a:p>
                <a:pPr eaLnBrk="1" hangingPunct="1"/>
                <a:r>
                  <a:rPr lang="en-US" altLang="en-US" sz="2100" dirty="0"/>
                  <a:t>S has a single randomly chosen non-zero entry per column</a:t>
                </a:r>
                <a:endParaRPr lang="el-GR" altLang="en-US" sz="2100" dirty="0"/>
              </a:p>
              <a:p>
                <a:endParaRPr lang="en-US" sz="2100" dirty="0"/>
              </a:p>
              <a:p>
                <a:endParaRPr lang="en-US" sz="2100" dirty="0"/>
              </a:p>
              <a:p>
                <a:endParaRPr lang="en-US" sz="2100" dirty="0"/>
              </a:p>
              <a:p>
                <a:endParaRPr lang="en-US" sz="2100" dirty="0"/>
              </a:p>
              <a:p>
                <a:pPr marL="0" indent="0" eaLnBrk="1" hangingPunct="1">
                  <a:buNone/>
                </a:pPr>
                <a:endParaRPr lang="en-US" altLang="en-US" sz="2100" dirty="0"/>
              </a:p>
              <a:p>
                <a:pPr marL="0" indent="0" eaLnBrk="1" hangingPunct="1">
                  <a:buNone/>
                </a:pPr>
                <a:endParaRPr lang="en-US" altLang="en-US" sz="2100" dirty="0"/>
              </a:p>
              <a:p>
                <a:pPr>
                  <a:buFont typeface="Symbol" panose="05050102010706020507" pitchFamily="18" charset="2"/>
                  <a:buChar char="·"/>
                </a:pPr>
                <a:r>
                  <a:rPr lang="en-US" sz="2100" kern="1200" dirty="0">
                    <a:solidFill>
                      <a:srgbClr val="000000"/>
                    </a:solidFill>
                  </a:rPr>
                  <a:t>Can preserve a matrix product without preserving all pairs of dot products</a:t>
                </a:r>
              </a:p>
              <a:p>
                <a:pPr lvl="1">
                  <a:buFont typeface="Symbol" panose="05050102010706020507" pitchFamily="18" charset="2"/>
                  <a:buChar char="·"/>
                </a:pPr>
                <a:r>
                  <a:rPr lang="en-US" sz="2100" kern="1200" dirty="0">
                    <a:solidFill>
                      <a:srgbClr val="000000"/>
                    </a:solidFill>
                  </a:rPr>
                  <a:t>Useful because CountSketch depends linearly on 1/</a:t>
                </a:r>
                <a:r>
                  <a:rPr lang="el-GR" sz="2100" kern="12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δ</a:t>
                </a:r>
                <a:endParaRPr lang="en-US" sz="2100" kern="1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lvl="1">
                  <a:buFont typeface="Symbol" panose="05050102010706020507" pitchFamily="18" charset="2"/>
                  <a:buChar char="·"/>
                </a:pPr>
                <a:r>
                  <a:rPr lang="en-US" sz="2100" kern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Instead, use a second moment argument</a:t>
                </a:r>
              </a:p>
              <a:p>
                <a:pPr lvl="1">
                  <a:buFont typeface="Symbol" panose="05050102010706020507" pitchFamily="18" charset="2"/>
                  <a:buChar char="·"/>
                </a:pPr>
                <a:endParaRPr lang="en-US" sz="2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buFont typeface="Symbol" panose="05050102010706020507" pitchFamily="18" charset="2"/>
                  <a:buChar char="·"/>
                </a:pPr>
                <a:r>
                  <a:rPr lang="en-US" sz="2100" kern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Solve regression in </a:t>
                </a:r>
                <a:r>
                  <a:rPr lang="en-US" sz="2100" kern="12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nnz</a:t>
                </a:r>
                <a:r>
                  <a:rPr lang="en-US" sz="2100" kern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(A) + poly(d/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kern="12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sz="2100" kern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)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169EE-2538-22D6-E91E-B3B89F6C5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9682"/>
                <a:ext cx="8229600" cy="4525963"/>
              </a:xfrm>
              <a:blipFill>
                <a:blip r:embed="rId2"/>
                <a:stretch>
                  <a:fillRect l="-889" t="-809" b="-29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">
            <a:extLst>
              <a:ext uri="{FF2B5EF4-FFF2-40B4-BE49-F238E27FC236}">
                <a16:creationId xmlns:a16="http://schemas.microsoft.com/office/drawing/2014/main" id="{86BDD81D-5AE2-703C-45C0-FFCB2E30DBB7}"/>
              </a:ext>
            </a:extLst>
          </p:cNvPr>
          <p:cNvGrpSpPr>
            <a:grpSpLocks/>
          </p:cNvGrpSpPr>
          <p:nvPr/>
        </p:nvGrpSpPr>
        <p:grpSpPr bwMode="auto">
          <a:xfrm>
            <a:off x="2569466" y="1942665"/>
            <a:ext cx="3779838" cy="3057525"/>
            <a:chOff x="1148" y="2210"/>
            <a:chExt cx="2381" cy="1926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E9C19202-03B3-09CC-66F9-58D52166F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" y="2210"/>
              <a:ext cx="472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0" dirty="0"/>
                <a:t>[</a:t>
              </a: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DCDB3005-2673-6CE2-9643-A383C8DA0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H="1">
              <a:off x="3097" y="2542"/>
              <a:ext cx="432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0" dirty="0"/>
                <a:t>[</a:t>
              </a: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7ADD1699-8C4A-96BA-BBAA-81655C250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669"/>
              <a:ext cx="150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0 0 1 0  0 1  0 0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1 0 0 0  0 0  0 0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0 0 0 -1 1 0 -1 0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0-1 0 0  0 0  0 1</a:t>
              </a:r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2982AC3D-4F1D-BAE3-A462-7ACB3B26A2BE}"/>
              </a:ext>
            </a:extLst>
          </p:cNvPr>
          <p:cNvGrpSpPr>
            <a:grpSpLocks/>
          </p:cNvGrpSpPr>
          <p:nvPr/>
        </p:nvGrpSpPr>
        <p:grpSpPr bwMode="auto">
          <a:xfrm>
            <a:off x="6212215" y="2552266"/>
            <a:ext cx="2743200" cy="1838325"/>
            <a:chOff x="2016" y="1581"/>
            <a:chExt cx="1728" cy="1158"/>
          </a:xfrm>
        </p:grpSpPr>
        <p:sp>
          <p:nvSpPr>
            <p:cNvPr id="9" name="Cloud">
              <a:extLst>
                <a:ext uri="{FF2B5EF4-FFF2-40B4-BE49-F238E27FC236}">
                  <a16:creationId xmlns:a16="http://schemas.microsoft.com/office/drawing/2014/main" id="{B664376F-7924-71AA-7E05-32E0EC01B74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016" y="1581"/>
              <a:ext cx="1728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5 w 21600"/>
                <a:gd name="T13" fmla="*/ 3264 h 21600"/>
                <a:gd name="T14" fmla="*/ 17088 w 21600"/>
                <a:gd name="T15" fmla="*/ 173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1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300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7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7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10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00524BD0-D09E-0FEA-76EB-326633BD2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728"/>
              <a:ext cx="119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Compute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SA in </a:t>
              </a:r>
              <a:r>
                <a:rPr lang="en-US" altLang="en-US" sz="2400" dirty="0" err="1"/>
                <a:t>nnz</a:t>
              </a:r>
              <a:r>
                <a:rPr lang="en-US" altLang="en-US" sz="2400" dirty="0"/>
                <a:t>(A)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time!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9A67A50-DA14-9AC0-79B0-FC1DD02663F0}"/>
              </a:ext>
            </a:extLst>
          </p:cNvPr>
          <p:cNvGrpSpPr>
            <a:grpSpLocks/>
          </p:cNvGrpSpPr>
          <p:nvPr/>
        </p:nvGrpSpPr>
        <p:grpSpPr bwMode="auto">
          <a:xfrm>
            <a:off x="73166" y="2543348"/>
            <a:ext cx="2572429" cy="1797903"/>
            <a:chOff x="2111" y="1590"/>
            <a:chExt cx="1769" cy="1158"/>
          </a:xfrm>
        </p:grpSpPr>
        <p:sp>
          <p:nvSpPr>
            <p:cNvPr id="12" name="Cloud">
              <a:extLst>
                <a:ext uri="{FF2B5EF4-FFF2-40B4-BE49-F238E27FC236}">
                  <a16:creationId xmlns:a16="http://schemas.microsoft.com/office/drawing/2014/main" id="{BD3AF544-9C91-4F66-0E40-118F0C4759FA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111" y="1590"/>
              <a:ext cx="1728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5 w 21600"/>
                <a:gd name="T13" fmla="*/ 3264 h 21600"/>
                <a:gd name="T14" fmla="*/ 17088 w 21600"/>
                <a:gd name="T15" fmla="*/ 173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0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1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300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7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7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0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0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50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2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10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6147E57B-3505-1100-505B-6E0468697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7" y="1783"/>
              <a:ext cx="1653" cy="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Hashes rows into k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/>
                <a:t>buckets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7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8356-357E-F89F-21C1-CBCBDFD35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Other Ways to Use Sketching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1119C2-4537-7BF1-5EEE-070953021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51816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Goal: output x‘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</m:d>
                    <m:r>
                      <m:rPr>
                        <m:lit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Our algorithms all have running time poly(d/</a:t>
                </a:r>
                <a:r>
                  <a:rPr lang="el-GR" sz="2400" dirty="0"/>
                  <a:t>ε)</a:t>
                </a:r>
                <a:r>
                  <a:rPr lang="en-US" sz="2400" dirty="0"/>
                  <a:t> but might want poly(d)*log(1/</a:t>
                </a:r>
                <a:r>
                  <a:rPr lang="el-GR" sz="2400" dirty="0"/>
                  <a:t>ε)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l-GR" sz="2400" dirty="0"/>
              </a:p>
              <a:p>
                <a:pPr lvl="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Want to make A well-conditioned 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κ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inf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alt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en-US" sz="24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400" b="0" i="0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Ax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Lots of algorithms’ time complexity depends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κ</m:t>
                    </m:r>
                    <m:d>
                      <m:d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Use sketching to reduce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κ</m:t>
                    </m:r>
                    <m:d>
                      <m:d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</a:rPr>
                  <a:t> to O(1)</a:t>
                </a:r>
                <a:endParaRPr lang="el-GR" altLang="en-US" sz="24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1119C2-4537-7BF1-5EEE-070953021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5181600"/>
              </a:xfrm>
              <a:blipFill>
                <a:blip r:embed="rId2"/>
                <a:stretch>
                  <a:fillRect l="-954" t="-1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6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 bwMode="auto">
          <a:xfrm>
            <a:off x="997303" y="152400"/>
            <a:ext cx="81327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sz="4400" dirty="0">
                <a:solidFill>
                  <a:schemeClr val="accent2"/>
                </a:solidFill>
              </a:rPr>
              <a:t>Small QR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219200"/>
                <a:ext cx="8142288" cy="5429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Let S be a (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b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</a:rPr>
                  <a:t>- subspace embedding for A</a:t>
                </a: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Compute SA</a:t>
                </a: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Compute QR-factorization,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SA</m:t>
                    </m:r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κ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AR</m:t>
                        </m:r>
                      </m:e>
                    </m:d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  <m:sub>
                                <m: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b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For all unit x,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b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ARx</m:t>
                            </m:r>
                          </m:e>
                        </m:d>
                      </m:e>
                      <m:sub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SA</m:t>
                            </m:r>
                            <m:sSup>
                              <m:sSup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  <m:sub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For all unit 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  <m:sub>
                                <m: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ARx</m:t>
                            </m:r>
                          </m:e>
                        </m:d>
                      </m:e>
                      <m:sub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SARx</m:t>
                            </m:r>
                          </m:e>
                        </m:d>
                      </m:e>
                      <m:sub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κ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AR</m:t>
                        </m:r>
                      </m:e>
                    </m:d>
                    <m:r>
                      <a:rPr lang="en-US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inf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en-US" sz="2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b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b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8142288" cy="5429948"/>
              </a:xfrm>
              <a:prstGeom prst="rect">
                <a:avLst/>
              </a:prstGeom>
              <a:blipFill>
                <a:blip r:embed="rId2"/>
                <a:stretch>
                  <a:fillRect l="-1049" t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8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78FC4-9E3F-593A-1DBC-5B7F4A385E05}"/>
              </a:ext>
            </a:extLst>
          </p:cNvPr>
          <p:cNvSpPr txBox="1">
            <a:spLocks/>
          </p:cNvSpPr>
          <p:nvPr/>
        </p:nvSpPr>
        <p:spPr bwMode="auto">
          <a:xfrm>
            <a:off x="997303" y="152400"/>
            <a:ext cx="81327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en-US" sz="4400" dirty="0">
                <a:solidFill>
                  <a:schemeClr val="accent2"/>
                </a:solidFill>
              </a:rPr>
              <a:t>Change of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4B6A94-3F33-806D-0EE3-131318F30E1E}"/>
                  </a:ext>
                </a:extLst>
              </p:cNvPr>
              <p:cNvSpPr/>
              <p:nvPr/>
            </p:nvSpPr>
            <p:spPr>
              <a:xfrm>
                <a:off x="304800" y="1371600"/>
                <a:ext cx="8686800" cy="5511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Original problem: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  <m: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New problem: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These are the same problem: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  <m: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ARx</m:t>
                                </m:r>
                                <m: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If we find x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ARx</m:t>
                            </m:r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b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ARx</m:t>
                                </m:r>
                                <m: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</a:rPr>
                  <a:t>,</a:t>
                </a: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Then we can output x’ = Rx</a:t>
                </a: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b>
                        <m:r>
                          <a:rPr lang="en-US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ARx</m:t>
                            </m:r>
                            <m: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b>
                        <m:r>
                          <a:rPr lang="en-US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altLang="en-US" sz="24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ARx</m:t>
                                </m:r>
                                <m: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lvl="1" eaLnBrk="1" hangingPunct="1"/>
                <a:r>
                  <a:rPr lang="en-US" altLang="en-US" sz="2400" dirty="0">
                    <a:solidFill>
                      <a:srgbClr val="000000"/>
                    </a:solidFill>
                  </a:rPr>
                  <a:t>			         = </a:t>
                </a:r>
                <a14:m>
                  <m:oMath xmlns:m="http://schemas.openxmlformats.org/officeDocument/2006/math">
                    <m:r>
                      <a:rPr lang="en-US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alt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n-US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  <m:r>
                                  <a:rPr lang="en-US" alt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</m:oMath>
                </a14:m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4B6A94-3F33-806D-0EE3-131318F30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71600"/>
                <a:ext cx="8686800" cy="5511958"/>
              </a:xfrm>
              <a:prstGeom prst="rect">
                <a:avLst/>
              </a:prstGeom>
              <a:blipFill>
                <a:blip r:embed="rId2"/>
                <a:stretch>
                  <a:fillRect l="-912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2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 bwMode="auto">
          <a:xfrm>
            <a:off x="533400" y="31376"/>
            <a:ext cx="813276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n-US" sz="4400" dirty="0">
                <a:solidFill>
                  <a:schemeClr val="accent2"/>
                </a:solidFill>
              </a:rPr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0824" y="1219200"/>
                <a:ext cx="8915400" cy="5955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200" dirty="0">
                    <a:solidFill>
                      <a:srgbClr val="000000"/>
                    </a:solidFill>
                  </a:rPr>
                  <a:t>Let S be a </a:t>
                </a:r>
                <a14:m>
                  <m:oMath xmlns:m="http://schemas.openxmlformats.org/officeDocument/2006/math"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b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rgbClr val="000000"/>
                    </a:solidFill>
                  </a:rPr>
                  <a:t> - subspace embedding for C = AR</a:t>
                </a: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2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200" dirty="0">
                    <a:solidFill>
                      <a:srgbClr val="000000"/>
                    </a:solidFill>
                  </a:rPr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Sub>
                              <m:sSubPr>
                                <m:ctrlPr>
                                  <a:rPr lang="en-US" altLang="en-US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2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altLang="en-US" sz="22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2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SCx</m:t>
                                </m:r>
                                <m:r>
                                  <a:rPr lang="en-US" altLang="en-US" sz="22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2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Sb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en-US" sz="2200" dirty="0">
                    <a:solidFill>
                      <a:srgbClr val="000000"/>
                    </a:solidFill>
                  </a:rPr>
                  <a:t>. 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Sup>
                              <m:sSupPr>
                                <m:ctrlPr>
                                  <a:rPr lang="en-US" altLang="en-US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2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altLang="en-US" sz="22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en-US" sz="22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altLang="en-US" sz="22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en-US" sz="22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2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2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altLang="en-US" sz="22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2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2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altLang="en-US" sz="22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2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r>
                  <a:rPr lang="en-US" altLang="en-US" sz="2200" dirty="0">
                    <a:solidFill>
                      <a:srgbClr val="000000"/>
                    </a:solidFill>
                  </a:rPr>
                  <a:t>Time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altLang="en-US" sz="22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rgbClr val="000000"/>
                    </a:solidFill>
                  </a:rPr>
                  <a:t> is </a:t>
                </a:r>
                <a:r>
                  <a:rPr lang="en-US" altLang="en-US" sz="2200" dirty="0" err="1">
                    <a:solidFill>
                      <a:srgbClr val="000000"/>
                    </a:solidFill>
                  </a:rPr>
                  <a:t>nnz</a:t>
                </a:r>
                <a:r>
                  <a:rPr lang="en-US" altLang="en-US" sz="2200" dirty="0">
                    <a:solidFill>
                      <a:srgbClr val="000000"/>
                    </a:solidFill>
                  </a:rPr>
                  <a:t>(A) + poly(d) for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b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sz="2200" b="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2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d>
                      <m:d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2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200" dirty="0">
                  <a:solidFill>
                    <a:srgbClr val="000000"/>
                  </a:solidFill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</m:sSub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=</m:t>
                    </m:r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d>
                      <m:d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e>
                    </m:d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>
                  <a:solidFill>
                    <a:srgbClr val="000000"/>
                  </a:solidFill>
                </a:endParaRPr>
              </a:p>
              <a:p>
                <a:pPr lvl="0" eaLnBrk="1" hangingPunct="1"/>
                <a:r>
                  <a:rPr lang="en-US" altLang="en-US" sz="2200" dirty="0">
                    <a:solidFill>
                      <a:srgbClr val="000000"/>
                    </a:solidFill>
                  </a:rPr>
                  <a:t>                  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d>
                      <m:d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200" b="0" dirty="0">
                  <a:solidFill>
                    <a:srgbClr val="000000"/>
                  </a:solidFill>
                </a:endParaRPr>
              </a:p>
              <a:p>
                <a:pPr lvl="0" eaLnBrk="1" hangingPunct="1"/>
                <a:r>
                  <a:rPr lang="en-US" altLang="en-US" sz="2200" dirty="0">
                    <a:solidFill>
                      <a:srgbClr val="000000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d>
                      <m:d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  <m:sup/>
                    </m:sSubSup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solidFill>
                      <a:srgbClr val="000000"/>
                    </a:solidFill>
                  </a:rPr>
                  <a:t>,</a:t>
                </a:r>
              </a:p>
              <a:p>
                <a:pPr lvl="0" eaLnBrk="1" hangingPunct="1"/>
                <a:r>
                  <a:rPr lang="en-US" altLang="en-US" sz="2200" dirty="0">
                    <a:solidFill>
                      <a:srgbClr val="000000"/>
                    </a:solidFill>
                  </a:rPr>
                  <a:t>   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altLang="en-US" sz="2200" dirty="0">
                    <a:solidFill>
                      <a:srgbClr val="000000"/>
                    </a:solidFill>
                  </a:rPr>
                  <a:t> is the singular value decomposition (SVD) of C</a:t>
                </a: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:endParaRPr lang="en-US" altLang="en-US" sz="2200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en-US" altLang="en-US" sz="22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+1 </m:t>
                                    </m:r>
                                  </m:sub>
                                </m:sSub>
                                <m:r>
                                  <a:rPr lang="en-US" altLang="en-US" sz="22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altLang="en-US" sz="22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2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  <m:r>
                                  <a:rPr lang="en-US" altLang="en-US" sz="22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altLang="en-US" sz="22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en-US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2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en-US" sz="22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  <m:sup/>
                                </m:sSubSup>
                                <m:r>
                                  <a:rPr lang="en-US" altLang="en-US" sz="22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en-US" sz="22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2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altLang="en-US" sz="22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b>
                            <m: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2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en-US" sz="22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342900" lvl="0" indent="-342900" eaLnBrk="1" hangingPunct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Cx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b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sub>
                                </m:sSub>
                                <m: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en-US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altLang="en-US" sz="2400" b="0" i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  <m:sSup>
                              <m:sSupPr>
                                <m:ctrlPr>
                                  <a:rPr lang="en-US" alt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altLang="en-US" sz="24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b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en-US" sz="2400" dirty="0">
                  <a:solidFill>
                    <a:srgbClr val="000000"/>
                  </a:solidFill>
                </a:endParaRPr>
              </a:p>
              <a:p>
                <a:pPr lvl="0" eaLnBrk="1" hangingPunct="1"/>
                <a:r>
                  <a:rPr lang="en-US" altLang="en-US" sz="2400" dirty="0">
                    <a:solidFill>
                      <a:srgbClr val="000000"/>
                    </a:solidFill>
                  </a:rPr>
                  <a:t>                     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4" y="1219200"/>
                <a:ext cx="8915400" cy="5955861"/>
              </a:xfrm>
              <a:prstGeom prst="rect">
                <a:avLst/>
              </a:prstGeom>
              <a:blipFill>
                <a:blip r:embed="rId2"/>
                <a:stretch>
                  <a:fillRect l="-889" t="-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FE9F711A-9867-54D9-B76E-C3C866714E6E}"/>
                  </a:ext>
                </a:extLst>
              </p:cNvPr>
              <p:cNvSpPr/>
              <p:nvPr/>
            </p:nvSpPr>
            <p:spPr>
              <a:xfrm>
                <a:off x="6156027" y="3200400"/>
                <a:ext cx="2743200" cy="1828800"/>
              </a:xfrm>
              <a:prstGeom prst="wedgeRoundRectCallou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At optimum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“normal equation”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FE9F711A-9867-54D9-B76E-C3C866714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027" y="3200400"/>
                <a:ext cx="2743200" cy="1828800"/>
              </a:xfrm>
              <a:prstGeom prst="wedgeRoundRect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9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8AAD-35E8-C05D-D72F-F315A68C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A722A-2722-FA3E-940B-0117CD8D7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Tutorial on Sketching for Matrices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55294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132763" cy="989013"/>
          </a:xfrm>
        </p:spPr>
        <p:txBody>
          <a:bodyPr/>
          <a:lstStyle/>
          <a:p>
            <a:pPr eaLnBrk="1" hangingPunct="1"/>
            <a:r>
              <a:rPr lang="de-DE" altLang="en-US" dirty="0">
                <a:solidFill>
                  <a:schemeClr val="accent2"/>
                </a:solidFill>
              </a:rPr>
              <a:t>Low Rank Approximation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Inhaltsplatzhalter 2"/>
              <p:cNvSpPr>
                <a:spLocks/>
              </p:cNvSpPr>
              <p:nvPr/>
            </p:nvSpPr>
            <p:spPr bwMode="auto">
              <a:xfrm>
                <a:off x="442452" y="1143000"/>
                <a:ext cx="8396748" cy="5562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300" dirty="0">
                    <a:solidFill>
                      <a:srgbClr val="FF0000"/>
                    </a:solidFill>
                  </a:rPr>
                  <a:t>Goal:</a:t>
                </a:r>
                <a:r>
                  <a:rPr lang="en-US" altLang="en-US" sz="2300" dirty="0"/>
                  <a:t> find a low rank matrix approximating an n x d matrix A</a:t>
                </a:r>
              </a:p>
              <a:p>
                <a:pPr lvl="1" eaLnBrk="1" hangingPunct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300" dirty="0"/>
                  <a:t>Easy to store, quick to multiply, data more interpretable</a:t>
                </a:r>
              </a:p>
              <a:p>
                <a:pPr lvl="1" eaLnBrk="1" hangingPunct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altLang="en-US" sz="2300" dirty="0"/>
              </a:p>
              <a:p>
                <a:pPr eaLnBrk="1" hangingPunct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300" dirty="0"/>
                  <a:t>If A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3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en-US" sz="23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300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3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23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altLang="en-US" sz="2300" dirty="0"/>
                  <a:t> in the SVD, can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3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3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US" altLang="en-US" sz="23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3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en-US" sz="23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3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3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sSup>
                      <m:sSupPr>
                        <m:ctrlP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3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23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altLang="en-US" sz="2300" dirty="0"/>
                  <a:t> is the truncated SVD, which zeroes out all but the top k singular values of A</a:t>
                </a:r>
              </a:p>
              <a:p>
                <a:pPr eaLnBrk="1" hangingPunct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altLang="en-US" sz="2300" dirty="0"/>
              </a:p>
              <a:p>
                <a:pPr eaLnBrk="1" hangingPunct="1">
                  <a:spcBef>
                    <a:spcPct val="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300" dirty="0" err="1"/>
                  <a:t>A</a:t>
                </a:r>
                <a:r>
                  <a:rPr lang="en-US" altLang="en-US" sz="2300" baseline="-25000" dirty="0" err="1"/>
                  <a:t>k</a:t>
                </a:r>
                <a:r>
                  <a:rPr lang="en-US" altLang="en-US" sz="2300" dirty="0"/>
                  <a:t> = </a:t>
                </a:r>
                <a:r>
                  <a:rPr lang="en-US" altLang="en-US" sz="2300" dirty="0" err="1"/>
                  <a:t>argmin</a:t>
                </a:r>
                <a:r>
                  <a:rPr lang="en-US" altLang="en-US" sz="2300" baseline="-25000" dirty="0" err="1"/>
                  <a:t>rank</a:t>
                </a:r>
                <a:r>
                  <a:rPr lang="en-US" altLang="en-US" sz="2300" baseline="-25000" dirty="0"/>
                  <a:t> k matrices B</a:t>
                </a:r>
                <a:r>
                  <a:rPr lang="en-US" altLang="en-US" sz="2300" dirty="0"/>
                  <a:t> |A-B|</a:t>
                </a:r>
                <a:r>
                  <a:rPr lang="en-US" altLang="en-US" sz="2300" baseline="-25000" dirty="0"/>
                  <a:t>F</a:t>
                </a:r>
              </a:p>
              <a:p>
                <a:pPr eaLnBrk="1" hangingPunct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altLang="en-US" sz="2500" dirty="0"/>
              </a:p>
              <a:p>
                <a:pPr eaLnBrk="1" hangingPunct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500" dirty="0"/>
                  <a:t>Computing A</a:t>
                </a:r>
                <a:r>
                  <a:rPr lang="en-US" altLang="en-US" sz="2500" baseline="-25000" dirty="0"/>
                  <a:t>k</a:t>
                </a:r>
                <a:r>
                  <a:rPr lang="en-US" altLang="en-US" sz="2500" dirty="0"/>
                  <a:t> exactly requires min(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500" i="0">
                        <a:latin typeface="Cambria Math" panose="02040503050406030204" pitchFamily="18" charset="0"/>
                      </a:rPr>
                      <m:t>n</m:t>
                    </m:r>
                    <m:sSup>
                      <m:sSupPr>
                        <m:ctrlPr>
                          <a:rPr lang="en-US" alt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5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altLang="en-US" sz="25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500" i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en-US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500" i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altLang="en-US" sz="25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500" i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altLang="en-US" sz="2500" dirty="0"/>
                  <a:t>) time</a:t>
                </a:r>
              </a:p>
              <a:p>
                <a:pPr marL="0" indent="0" eaLnBrk="1" hangingPunct="1">
                  <a:buClr>
                    <a:schemeClr val="tx1"/>
                  </a:buClr>
                  <a:buNone/>
                </a:pPr>
                <a:endParaRPr lang="en-US" altLang="en-US" sz="2300" dirty="0"/>
              </a:p>
              <a:p>
                <a:pPr eaLnBrk="1" hangingPunct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300" dirty="0"/>
                  <a:t>[Clarkson-W]: output a rank k matrix A’ in factored form with</a:t>
                </a:r>
              </a:p>
              <a:p>
                <a:pPr marL="0" indent="0" algn="ctr" eaLnBrk="1" hangingPunct="1">
                  <a:buClr>
                    <a:schemeClr val="tx1"/>
                  </a:buClr>
                  <a:buNone/>
                </a:pPr>
                <a:r>
                  <a:rPr lang="en-US" altLang="en-US" sz="2300" dirty="0"/>
                  <a:t>|A-A’|</a:t>
                </a:r>
                <a:r>
                  <a:rPr lang="en-US" altLang="en-US" sz="2300" baseline="-25000" dirty="0"/>
                  <a:t>F</a:t>
                </a:r>
                <a:r>
                  <a:rPr lang="en-US" altLang="en-US" sz="23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en-US" sz="2300" dirty="0"/>
                  <a:t> (1+</a:t>
                </a:r>
                <a:r>
                  <a:rPr lang="el-GR" altLang="en-US" sz="2300" dirty="0"/>
                  <a:t>ε</a:t>
                </a:r>
                <a:r>
                  <a:rPr lang="en-US" altLang="en-US" sz="2300" dirty="0"/>
                  <a:t>) |</a:t>
                </a:r>
                <a:r>
                  <a:rPr lang="en-US" altLang="en-US" sz="2300" dirty="0" err="1"/>
                  <a:t>A-A</a:t>
                </a:r>
                <a:r>
                  <a:rPr lang="en-US" altLang="en-US" sz="2300" baseline="-25000" dirty="0" err="1"/>
                  <a:t>k</a:t>
                </a:r>
                <a:r>
                  <a:rPr lang="en-US" altLang="en-US" sz="2300" dirty="0" err="1"/>
                  <a:t>|</a:t>
                </a:r>
                <a:r>
                  <a:rPr lang="en-US" altLang="en-US" sz="2300" baseline="-50000" dirty="0" err="1"/>
                  <a:t>F</a:t>
                </a:r>
                <a:endParaRPr lang="en-US" altLang="en-US" sz="2300" dirty="0"/>
              </a:p>
              <a:p>
                <a:pPr marL="0" indent="0" eaLnBrk="1" hangingPunct="1">
                  <a:buClr>
                    <a:schemeClr val="tx1"/>
                  </a:buClr>
                  <a:buNone/>
                </a:pPr>
                <a:r>
                  <a:rPr lang="en-US" altLang="en-US" sz="2300" dirty="0"/>
                  <a:t>     in </a:t>
                </a:r>
                <a:r>
                  <a:rPr lang="en-US" altLang="en-US" sz="2300" dirty="0" err="1"/>
                  <a:t>nnz</a:t>
                </a:r>
                <a:r>
                  <a:rPr lang="en-US" altLang="en-US" sz="2300" dirty="0"/>
                  <a:t>(A) + (</a:t>
                </a:r>
                <a:r>
                  <a:rPr lang="en-US" altLang="en-US" sz="2300" dirty="0" err="1"/>
                  <a:t>n+d</a:t>
                </a:r>
                <a:r>
                  <a:rPr lang="en-US" altLang="en-US" sz="2300" dirty="0"/>
                  <a:t>)*poly(k/</a:t>
                </a:r>
                <a:r>
                  <a:rPr lang="el-GR" altLang="en-US" sz="2300" dirty="0"/>
                  <a:t>ε</a:t>
                </a:r>
                <a:r>
                  <a:rPr lang="en-US" altLang="en-US" sz="2300" dirty="0"/>
                  <a:t>) time</a:t>
                </a:r>
              </a:p>
              <a:p>
                <a:pPr eaLnBrk="1" hangingPunct="1"/>
                <a:endParaRPr lang="en-US" altLang="en-US" sz="2200" dirty="0"/>
              </a:p>
            </p:txBody>
          </p:sp>
        </mc:Choice>
        <mc:Fallback xmlns="">
          <p:sp>
            <p:nvSpPr>
              <p:cNvPr id="87043" name="Inhaltsplatzhalter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452" y="1143000"/>
                <a:ext cx="8396748" cy="5562600"/>
              </a:xfrm>
              <a:prstGeom prst="rect">
                <a:avLst/>
              </a:prstGeom>
              <a:blipFill>
                <a:blip r:embed="rId2"/>
                <a:stretch>
                  <a:fillRect l="-1089" t="-877" r="-3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72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32763" cy="989013"/>
          </a:xfrm>
        </p:spPr>
        <p:txBody>
          <a:bodyPr/>
          <a:lstStyle/>
          <a:p>
            <a:pPr eaLnBrk="1" hangingPunct="1"/>
            <a:r>
              <a:rPr lang="en-US" altLang="en-US" sz="3800" dirty="0">
                <a:solidFill>
                  <a:schemeClr val="accent2"/>
                </a:solidFill>
              </a:rPr>
              <a:t>Solution to Low-Rank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0681" y="1138084"/>
                <a:ext cx="8305800" cy="14478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/>
                  <a:t>Given n x d input matrix A</a:t>
                </a:r>
              </a:p>
              <a:p>
                <a:pPr eaLnBrk="1" hangingPunct="1"/>
                <a:r>
                  <a:rPr lang="en-US" altLang="en-US" sz="2400" dirty="0"/>
                  <a:t>Compute S*A using a CountSketch matrix S with poly(k/</a:t>
                </a:r>
                <a:r>
                  <a:rPr lang="el-GR" altLang="en-US" sz="2400" dirty="0"/>
                  <a:t>ε</a:t>
                </a:r>
                <a:r>
                  <a:rPr lang="en-US" altLang="en-US" sz="2400" dirty="0"/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altLang="en-US" sz="2400" dirty="0"/>
                  <a:t> n rows. S*A takes random linear combinations of rows of A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0681" y="1138084"/>
                <a:ext cx="8305800" cy="1447800"/>
              </a:xfrm>
              <a:blipFill>
                <a:blip r:embed="rId2"/>
                <a:stretch>
                  <a:fillRect l="-1028" t="-2954" b="-2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533400" y="5293852"/>
            <a:ext cx="685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SA</a:t>
            </a:r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 flipV="1">
            <a:off x="1371600" y="2626852"/>
            <a:ext cx="7086600" cy="259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7" name="Text Box 11"/>
              <p:cNvSpPr txBox="1">
                <a:spLocks noChangeArrowheads="1"/>
              </p:cNvSpPr>
              <p:nvPr/>
            </p:nvSpPr>
            <p:spPr bwMode="auto">
              <a:xfrm>
                <a:off x="2300748" y="3374308"/>
                <a:ext cx="762000" cy="486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571500" indent="-5715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10000"/>
                  </a:spcBef>
                  <a:buClr>
                    <a:srgbClr val="000000"/>
                  </a:buClr>
                  <a:buSzPct val="70000"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3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32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altLang="en-US" sz="32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32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3072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0748" y="3374308"/>
                <a:ext cx="762000" cy="486287"/>
              </a:xfrm>
              <a:prstGeom prst="rect">
                <a:avLst/>
              </a:prstGeom>
              <a:blipFill>
                <a:blip r:embed="rId3"/>
                <a:stretch>
                  <a:fillRect t="-2532" b="-88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8" name="Oval 12"/>
          <p:cNvSpPr>
            <a:spLocks noChangeArrowheads="1"/>
          </p:cNvSpPr>
          <p:nvPr/>
        </p:nvSpPr>
        <p:spPr bwMode="auto">
          <a:xfrm>
            <a:off x="3048000" y="3693652"/>
            <a:ext cx="152400" cy="152400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30729" name="Oval 13"/>
          <p:cNvSpPr>
            <a:spLocks noChangeArrowheads="1"/>
          </p:cNvSpPr>
          <p:nvPr/>
        </p:nvSpPr>
        <p:spPr bwMode="auto">
          <a:xfrm>
            <a:off x="3810000" y="3465052"/>
            <a:ext cx="152400" cy="152400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30730" name="Oval 14"/>
          <p:cNvSpPr>
            <a:spLocks noChangeArrowheads="1"/>
          </p:cNvSpPr>
          <p:nvPr/>
        </p:nvSpPr>
        <p:spPr bwMode="auto">
          <a:xfrm>
            <a:off x="4953000" y="4608052"/>
            <a:ext cx="152400" cy="152400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5410200" y="3236452"/>
            <a:ext cx="152400" cy="152400"/>
          </a:xfrm>
          <a:prstGeom prst="ellipse">
            <a:avLst/>
          </a:prstGeom>
          <a:solidFill>
            <a:srgbClr val="000000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/>
          </a:p>
        </p:txBody>
      </p:sp>
      <p:sp>
        <p:nvSpPr>
          <p:cNvPr id="30732" name="Line 16"/>
          <p:cNvSpPr>
            <a:spLocks noChangeShapeType="1"/>
          </p:cNvSpPr>
          <p:nvPr/>
        </p:nvSpPr>
        <p:spPr bwMode="auto">
          <a:xfrm>
            <a:off x="3124200" y="3846052"/>
            <a:ext cx="228600" cy="6096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>
            <a:off x="3886200" y="3617452"/>
            <a:ext cx="228600" cy="5334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8"/>
          <p:cNvSpPr>
            <a:spLocks noChangeShapeType="1"/>
          </p:cNvSpPr>
          <p:nvPr/>
        </p:nvSpPr>
        <p:spPr bwMode="auto">
          <a:xfrm>
            <a:off x="5486400" y="3388852"/>
            <a:ext cx="152400" cy="3048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9"/>
          <p:cNvSpPr>
            <a:spLocks noChangeShapeType="1"/>
          </p:cNvSpPr>
          <p:nvPr/>
        </p:nvSpPr>
        <p:spPr bwMode="auto">
          <a:xfrm flipH="1" flipV="1">
            <a:off x="4724400" y="3998452"/>
            <a:ext cx="304800" cy="6858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21993" y="5749465"/>
            <a:ext cx="7958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Project rows of A onto SA, then find best rank-k approximation to points inside of 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17100" y="3920665"/>
                <a:ext cx="645946" cy="5787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100" y="3920665"/>
                <a:ext cx="645946" cy="5787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3610896" y="2993308"/>
                <a:ext cx="762000" cy="486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571500" indent="-5715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10000"/>
                  </a:spcBef>
                  <a:buClr>
                    <a:srgbClr val="000000"/>
                  </a:buClr>
                  <a:buSzPct val="70000"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3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32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altLang="en-US" sz="32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32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0896" y="2993308"/>
                <a:ext cx="762000" cy="486287"/>
              </a:xfrm>
              <a:prstGeom prst="rect">
                <a:avLst/>
              </a:prstGeom>
              <a:blipFill>
                <a:blip r:embed="rId5"/>
                <a:stretch>
                  <a:fillRect t="-1250" b="-8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5257800" y="2721078"/>
                <a:ext cx="762000" cy="486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571500" indent="-5715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10000"/>
                  </a:spcBef>
                  <a:buClr>
                    <a:srgbClr val="000000"/>
                  </a:buClr>
                  <a:buSzPct val="70000"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3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32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altLang="en-US" sz="32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en-US" sz="32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2721078"/>
                <a:ext cx="762000" cy="486287"/>
              </a:xfrm>
              <a:prstGeom prst="rect">
                <a:avLst/>
              </a:prstGeom>
              <a:blipFill>
                <a:blip r:embed="rId6"/>
                <a:stretch>
                  <a:fillRect t="-1250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4874342" y="4760452"/>
                <a:ext cx="762000" cy="486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571500" indent="-5715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10000"/>
                  </a:spcBef>
                  <a:buClr>
                    <a:srgbClr val="000000"/>
                  </a:buClr>
                  <a:buSzPct val="70000"/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32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 sz="32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altLang="en-US" sz="32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en-US" sz="3200" dirty="0">
                  <a:solidFill>
                    <a:srgbClr val="000000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24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4342" y="4760452"/>
                <a:ext cx="762000" cy="486287"/>
              </a:xfrm>
              <a:prstGeom prst="rect">
                <a:avLst/>
              </a:prstGeom>
              <a:blipFill>
                <a:blip r:embed="rId7"/>
                <a:stretch>
                  <a:fillRect t="-2500" b="-7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1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0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 idx="4294967295"/>
          </p:nvPr>
        </p:nvSpPr>
        <p:spPr>
          <a:xfrm>
            <a:off x="381000" y="77787"/>
            <a:ext cx="8382000" cy="989013"/>
          </a:xfrm>
        </p:spPr>
        <p:txBody>
          <a:bodyPr/>
          <a:lstStyle/>
          <a:p>
            <a:pPr eaLnBrk="1" hangingPunct="1"/>
            <a:r>
              <a:rPr lang="de-DE" altLang="en-US" sz="3600" dirty="0">
                <a:solidFill>
                  <a:schemeClr val="accent2"/>
                </a:solidFill>
              </a:rPr>
              <a:t>General Function Low Rank Approximation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5335"/>
            <a:ext cx="7010400" cy="45673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62512-ED48-EE85-2897-0030ED4E3E1C}"/>
              </a:ext>
            </a:extLst>
          </p:cNvPr>
          <p:cNvSpPr txBox="1"/>
          <p:nvPr/>
        </p:nvSpPr>
        <p:spPr>
          <a:xfrm>
            <a:off x="1470878" y="571266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Chierichetti</a:t>
            </a:r>
            <a:r>
              <a:rPr lang="en-US" sz="2400" dirty="0"/>
              <a:t>, </a:t>
            </a:r>
            <a:r>
              <a:rPr lang="en-US" sz="2400" dirty="0" err="1"/>
              <a:t>Gollapudi</a:t>
            </a:r>
            <a:r>
              <a:rPr lang="en-US" sz="2400" dirty="0"/>
              <a:t>, Kumar, </a:t>
            </a:r>
            <a:r>
              <a:rPr lang="en-US" sz="2400" dirty="0" err="1"/>
              <a:t>Lattanzi</a:t>
            </a:r>
            <a:r>
              <a:rPr lang="en-US" sz="2400" dirty="0"/>
              <a:t>,</a:t>
            </a:r>
          </a:p>
          <a:p>
            <a:r>
              <a:rPr lang="en-US" sz="2400" dirty="0"/>
              <a:t>Mahankali, </a:t>
            </a:r>
            <a:r>
              <a:rPr lang="en-US" sz="2400" dirty="0" err="1"/>
              <a:t>Panigrahy</a:t>
            </a:r>
            <a:r>
              <a:rPr lang="en-US" sz="2400" dirty="0"/>
              <a:t>, Song, W, Yasuda, Zhong</a:t>
            </a:r>
          </a:p>
        </p:txBody>
      </p:sp>
    </p:spTree>
    <p:extLst>
      <p:ext uri="{BB962C8B-B14F-4D97-AF65-F5344CB8AC3E}">
        <p14:creationId xmlns:p14="http://schemas.microsoft.com/office/powerpoint/2010/main" val="363259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324600" cy="4120758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 bwMode="auto">
          <a:xfrm>
            <a:off x="381000" y="77787"/>
            <a:ext cx="838200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dirty="0">
                <a:solidFill>
                  <a:schemeClr val="accent2"/>
                </a:solidFill>
              </a:rPr>
              <a:t>Column Subset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891" y="2514600"/>
            <a:ext cx="461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 is an actual subset of columns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F90C76-273A-51F9-16C5-A95CCE019155}"/>
                  </a:ext>
                </a:extLst>
              </p:cNvPr>
              <p:cNvSpPr txBox="1"/>
              <p:nvPr/>
            </p:nvSpPr>
            <p:spPr>
              <a:xfrm>
                <a:off x="542339" y="5271210"/>
                <a:ext cx="8059322" cy="1509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 distortion with O~(k) columns for </a:t>
                </a:r>
                <a:r>
                  <a:rPr lang="en-US" sz="2400" dirty="0" err="1"/>
                  <a:t>entrywise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400" dirty="0"/>
                  <a:t>-loss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tight for p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for p = 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 distortion with O~(k) columns is tight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F90C76-273A-51F9-16C5-A95CCE019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39" y="5271210"/>
                <a:ext cx="8059322" cy="1509003"/>
              </a:xfrm>
              <a:prstGeom prst="rect">
                <a:avLst/>
              </a:prstGeom>
              <a:blipFill>
                <a:blip r:embed="rId3"/>
                <a:stretch>
                  <a:fillRect l="-1059" r="-227" b="-8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5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8AAD-35E8-C05D-D72F-F315A68C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A722A-2722-FA3E-940B-0117CD8D7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Dimensionality Reduction for Regression and Low Rank Approximation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State of the Art Machine Learning Models</a:t>
            </a:r>
          </a:p>
        </p:txBody>
      </p:sp>
    </p:spTree>
    <p:extLst>
      <p:ext uri="{BB962C8B-B14F-4D97-AF65-F5344CB8AC3E}">
        <p14:creationId xmlns:p14="http://schemas.microsoft.com/office/powerpoint/2010/main" val="2561551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Tensor Low Rank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86400"/>
          </a:xfrm>
        </p:spPr>
        <p:txBody>
          <a:bodyPr/>
          <a:lstStyle/>
          <a:p>
            <a:pPr lvl="1"/>
            <a:endParaRPr lang="en-US" sz="22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3000"/>
            <a:ext cx="5303048" cy="2421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76200" y="3657600"/>
                <a:ext cx="9296400" cy="3139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200" dirty="0"/>
                  <a:t>[Song-W-Zhong], [Mahankali-W-Zhang]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Tensor (CP) rank is minimum k so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NP-hard even to approximate the rank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Polytime to output a rank-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) tensor, or allow exp(poly(k/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) time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Also look at Tensor Train rank and Tucker rank (polytime computable)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657600"/>
                <a:ext cx="9296400" cy="3139834"/>
              </a:xfrm>
              <a:prstGeom prst="rect">
                <a:avLst/>
              </a:prstGeom>
              <a:blipFill>
                <a:blip r:embed="rId3"/>
                <a:stretch>
                  <a:fillRect l="-721" t="-1165" b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1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>
          <a:xfrm>
            <a:off x="493776" y="161923"/>
            <a:ext cx="8132763" cy="989013"/>
          </a:xfrm>
        </p:spPr>
        <p:txBody>
          <a:bodyPr/>
          <a:lstStyle/>
          <a:p>
            <a:pPr eaLnBrk="1" hangingPunct="1"/>
            <a:r>
              <a:rPr lang="de-DE" altLang="en-US" sz="4000" dirty="0">
                <a:solidFill>
                  <a:schemeClr val="accent2"/>
                </a:solidFill>
              </a:rPr>
              <a:t>Ridge Regression</a:t>
            </a:r>
          </a:p>
        </p:txBody>
      </p:sp>
      <p:sp>
        <p:nvSpPr>
          <p:cNvPr id="17411" name="Inhaltsplatzhalter 2"/>
          <p:cNvSpPr>
            <a:spLocks/>
          </p:cNvSpPr>
          <p:nvPr/>
        </p:nvSpPr>
        <p:spPr bwMode="auto">
          <a:xfrm>
            <a:off x="457200" y="1371600"/>
            <a:ext cx="81327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8" name="Rectangle 8"/>
              <p:cNvSpPr>
                <a:spLocks noChangeArrowheads="1"/>
              </p:cNvSpPr>
              <p:nvPr/>
            </p:nvSpPr>
            <p:spPr bwMode="auto">
              <a:xfrm>
                <a:off x="439994" y="1376516"/>
                <a:ext cx="9127524" cy="53260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en-US" sz="2200" dirty="0"/>
                  <a:t>Output x* that minimizes |Ax-b|</a:t>
                </a:r>
                <a:r>
                  <a:rPr lang="de-DE" altLang="en-US" sz="2200" baseline="-25000" dirty="0"/>
                  <a:t>2</a:t>
                </a:r>
                <a:r>
                  <a:rPr lang="de-DE" altLang="en-US" sz="2200" baseline="30000" dirty="0"/>
                  <a:t>2</a:t>
                </a:r>
                <a:r>
                  <a:rPr lang="de-DE" altLang="en-US" sz="2200" dirty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λ</m:t>
                    </m:r>
                    <m:sSubSup>
                      <m:sSubSup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  <m:sub>
                        <m: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en-US" sz="2200" baseline="-25000" dirty="0"/>
              </a:p>
              <a:p>
                <a:pPr eaLnBrk="1" hangingPunct="1"/>
                <a:endParaRPr lang="en-US" altLang="en-US" sz="2200" baseline="-25000" dirty="0"/>
              </a:p>
              <a:p>
                <a:pPr eaLnBrk="1" hangingPunct="1"/>
                <a:r>
                  <a:rPr lang="en-US" altLang="en-US" sz="2200" dirty="0"/>
                  <a:t>Sketching useful both when n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altLang="en-US" sz="2200" dirty="0"/>
                  <a:t> d and when 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altLang="en-US" sz="2200" dirty="0"/>
                  <a:t> n</a:t>
                </a:r>
                <a:endParaRPr lang="en-US" altLang="en-US" sz="2200" baseline="-25000" dirty="0"/>
              </a:p>
              <a:p>
                <a:pPr eaLnBrk="1" hangingPunct="1"/>
                <a:endParaRPr lang="en-US" altLang="en-US" sz="2200" baseline="-25000" dirty="0"/>
              </a:p>
              <a:p>
                <a:pPr eaLnBrk="1" hangingPunct="1"/>
                <a:r>
                  <a:rPr lang="en-US" altLang="en-US" sz="2200" dirty="0"/>
                  <a:t>Statistical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2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en-US" sz="22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altLang="en-US" sz="22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en-US" sz="22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altLang="en-US" sz="22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2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en-US" sz="22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altLang="en-US" sz="22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</m:oMath>
                </a14:m>
                <a:endParaRPr lang="en-US" altLang="en-US" sz="2200" dirty="0"/>
              </a:p>
              <a:p>
                <a:pPr eaLnBrk="1" hangingPunct="1"/>
                <a:endParaRPr lang="en-US" altLang="en-US" sz="2200" dirty="0"/>
              </a:p>
              <a:p>
                <a:pPr eaLnBrk="1" hangingPunct="1"/>
                <a:r>
                  <a:rPr lang="en-US" altLang="en-US" sz="2200" dirty="0"/>
                  <a:t>[</a:t>
                </a:r>
                <a:r>
                  <a:rPr lang="en-US" altLang="en-US" sz="2200" dirty="0" err="1"/>
                  <a:t>Avron</a:t>
                </a:r>
                <a:r>
                  <a:rPr lang="en-US" altLang="en-US" sz="2200" dirty="0"/>
                  <a:t>-Clarkson-W, </a:t>
                </a:r>
                <a:r>
                  <a:rPr lang="en-US" altLang="en-US" sz="2200" dirty="0" err="1"/>
                  <a:t>Kacham</a:t>
                </a:r>
                <a:r>
                  <a:rPr lang="en-US" altLang="en-US" sz="2200" dirty="0"/>
                  <a:t>-W, Chowdhury-Yang-</a:t>
                </a:r>
                <a:r>
                  <a:rPr lang="en-US" altLang="en-US" sz="2200" dirty="0" err="1"/>
                  <a:t>Drineas</a:t>
                </a:r>
                <a:r>
                  <a:rPr lang="en-US" altLang="en-US" sz="2200" dirty="0"/>
                  <a:t>]:</a:t>
                </a:r>
              </a:p>
              <a:p>
                <a:pPr eaLnBrk="1" hangingPunct="1"/>
                <a:endParaRPr lang="en-US" altLang="en-US" sz="2200" dirty="0"/>
              </a:p>
              <a:p>
                <a:pPr lvl="1" eaLnBrk="1" hangingPunct="1"/>
                <a:r>
                  <a:rPr lang="en-US" altLang="en-US" sz="2200" dirty="0"/>
                  <a:t>n &gt;&gt; d: sketch to </a:t>
                </a:r>
                <a:r>
                  <a:rPr lang="de-DE" altLang="en-US" sz="2200" dirty="0"/>
                  <a:t>|SAx-Sb|</a:t>
                </a:r>
                <a:r>
                  <a:rPr lang="de-DE" altLang="en-US" sz="2200" baseline="-25000" dirty="0"/>
                  <a:t>2</a:t>
                </a:r>
                <a:r>
                  <a:rPr lang="de-DE" altLang="en-US" sz="2200" baseline="30000" dirty="0"/>
                  <a:t>2</a:t>
                </a:r>
                <a:r>
                  <a:rPr lang="de-DE" altLang="en-US" sz="2200" dirty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i="0">
                        <a:latin typeface="Cambria Math" panose="02040503050406030204" pitchFamily="18" charset="0"/>
                      </a:rPr>
                      <m:t>λ</m:t>
                    </m:r>
                    <m:sSubSup>
                      <m:sSubSup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200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  <m:sub>
                        <m:r>
                          <a:rPr lang="en-US" altLang="en-US" sz="22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2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en-US" sz="2200" dirty="0"/>
                  <a:t>, where S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i="0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2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200" i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200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altLang="en-US" sz="2200" dirty="0"/>
                  <a:t>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dirty="0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altLang="en-US" sz="2200" dirty="0"/>
                  <a:t> rows</a:t>
                </a:r>
              </a:p>
              <a:p>
                <a:pPr lvl="1" eaLnBrk="1" hangingPunct="1"/>
                <a:endParaRPr lang="en-US" altLang="en-US" sz="2200" dirty="0"/>
              </a:p>
              <a:p>
                <a:pPr lvl="1" eaLnBrk="1" hangingPunct="1"/>
                <a:r>
                  <a:rPr lang="en-US" altLang="en-US" sz="2200" dirty="0"/>
                  <a:t>d &gt;&gt; n: solve using sketching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200" i="0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200" i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200" i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200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altLang="en-US" sz="2200" dirty="0"/>
                  <a:t>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i="0" dirty="0">
                        <a:latin typeface="Cambria Math" panose="02040503050406030204" pitchFamily="18" charset="0"/>
                      </a:rPr>
                      <m:t>ϵ</m:t>
                    </m:r>
                    <m:r>
                      <m:rPr>
                        <m:sty m:val="p"/>
                      </m:rPr>
                      <a:rPr lang="en-US" altLang="en-US" sz="2200" b="0" i="0" dirty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en-US" sz="22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time</a:t>
                </a:r>
              </a:p>
              <a:p>
                <a:pPr eaLnBrk="1" hangingPunct="1"/>
                <a:endParaRPr lang="en-US" altLang="en-US" sz="2200" dirty="0"/>
              </a:p>
              <a:p>
                <a:pPr eaLnBrk="1" hangingPunct="1"/>
                <a:r>
                  <a:rPr lang="en-US" altLang="en-US" sz="2200" dirty="0"/>
                  <a:t>[</a:t>
                </a:r>
                <a:r>
                  <a:rPr lang="en-US" altLang="en-US" sz="2200" dirty="0" err="1"/>
                  <a:t>Chepurko</a:t>
                </a:r>
                <a:r>
                  <a:rPr lang="en-US" altLang="en-US" sz="2200" dirty="0"/>
                  <a:t>-Clarkson, </a:t>
                </a:r>
                <a:r>
                  <a:rPr lang="en-US" altLang="en-US" sz="2200" dirty="0" err="1"/>
                  <a:t>Horesh</a:t>
                </a:r>
                <a:r>
                  <a:rPr lang="en-US" altLang="en-US" sz="2200" dirty="0"/>
                  <a:t>, W]: quantum-inspired methods</a:t>
                </a:r>
              </a:p>
              <a:p>
                <a:pPr lvl="1" eaLnBrk="1" hangingPunct="1"/>
                <a:endParaRPr lang="en-US" altLang="en-US" sz="2200" dirty="0"/>
              </a:p>
              <a:p>
                <a:pPr eaLnBrk="1" hangingPunct="1"/>
                <a:endParaRPr lang="en-US" altLang="en-US" sz="2400" dirty="0"/>
              </a:p>
            </p:txBody>
          </p:sp>
        </mc:Choice>
        <mc:Fallback xmlns="">
          <p:sp>
            <p:nvSpPr>
              <p:cNvPr id="460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994" y="1376516"/>
                <a:ext cx="9127524" cy="5326064"/>
              </a:xfrm>
              <a:prstGeom prst="rect">
                <a:avLst/>
              </a:prstGeom>
              <a:blipFill>
                <a:blip r:embed="rId2"/>
                <a:stretch>
                  <a:fillRect l="-735" t="-686" b="-2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750" t="1263" r="1264"/>
          <a:stretch/>
        </p:blipFill>
        <p:spPr>
          <a:xfrm>
            <a:off x="7252280" y="1524000"/>
            <a:ext cx="1905000" cy="20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>
          <a:xfrm>
            <a:off x="493776" y="161923"/>
            <a:ext cx="8132763" cy="989013"/>
          </a:xfrm>
        </p:spPr>
        <p:txBody>
          <a:bodyPr/>
          <a:lstStyle/>
          <a:p>
            <a:pPr eaLnBrk="1" hangingPunct="1"/>
            <a:r>
              <a:rPr lang="de-DE" altLang="en-US" sz="4000" dirty="0">
                <a:solidFill>
                  <a:schemeClr val="accent2"/>
                </a:solidFill>
              </a:rPr>
              <a:t>Robust Regression</a:t>
            </a:r>
          </a:p>
        </p:txBody>
      </p:sp>
      <p:sp>
        <p:nvSpPr>
          <p:cNvPr id="17411" name="Inhaltsplatzhalter 2"/>
          <p:cNvSpPr>
            <a:spLocks/>
          </p:cNvSpPr>
          <p:nvPr/>
        </p:nvSpPr>
        <p:spPr bwMode="auto">
          <a:xfrm>
            <a:off x="457200" y="1371600"/>
            <a:ext cx="81327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04800" y="1524000"/>
            <a:ext cx="9127524" cy="532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/>
              <a:t>Other loss functions than least squares sometimes more robust</a:t>
            </a:r>
            <a:endParaRPr lang="en-US" altLang="en-US" sz="2200" baseline="-25000" dirty="0"/>
          </a:p>
          <a:p>
            <a:pPr eaLnBrk="1" hangingPunct="1"/>
            <a:endParaRPr lang="en-US" altLang="en-US" sz="2200" baseline="-25000" dirty="0"/>
          </a:p>
          <a:p>
            <a:pPr lvl="1" eaLnBrk="1" hangingPunct="1"/>
            <a:endParaRPr lang="en-US" altLang="en-US" sz="22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5" name="Picture 4" descr="fig_huber_func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52" y="2256874"/>
            <a:ext cx="2368296" cy="15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Tukey's biweight loss function: Tukey's biweight loss function (left)... |  Download Scientific Diagram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62200"/>
            <a:ext cx="2039151" cy="1422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7780" y="4023751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4563" y="3995563"/>
            <a:ext cx="1011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Tukey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304800" y="4975268"/>
                <a:ext cx="8610600" cy="1744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en-US" sz="2200" dirty="0"/>
                  <a:t>Output x* that minimizes |Ax-b|</a:t>
                </a:r>
                <a:r>
                  <a:rPr lang="de-DE" altLang="en-US" sz="2200" baseline="-25000" dirty="0"/>
                  <a:t>M </a:t>
                </a:r>
                <a:r>
                  <a:rPr lang="de-DE" altLang="en-US" sz="2200" dirty="0"/>
                  <a:t>where M is an M-estimator</a:t>
                </a:r>
                <a:endParaRPr lang="en-US" altLang="en-US" sz="2200" baseline="-25000" dirty="0"/>
              </a:p>
              <a:p>
                <a:pPr eaLnBrk="1" hangingPunct="1"/>
                <a:endParaRPr lang="en-US" altLang="en-US" sz="2200" baseline="-25000" dirty="0"/>
              </a:p>
              <a:p>
                <a:pPr eaLnBrk="1" hangingPunct="1"/>
                <a:r>
                  <a:rPr lang="en-US" altLang="en-US" sz="2200" dirty="0"/>
                  <a:t>[Clarkson, </a:t>
                </a:r>
                <a:r>
                  <a:rPr lang="en-US" altLang="en-US" sz="2200" dirty="0" err="1"/>
                  <a:t>Magdon</a:t>
                </a:r>
                <a:r>
                  <a:rPr lang="en-US" altLang="en-US" sz="2200" dirty="0"/>
                  <a:t>-Ismail, Mahoney, Meng, </a:t>
                </a:r>
                <a:r>
                  <a:rPr lang="en-US" altLang="en-US" sz="2200" dirty="0" err="1"/>
                  <a:t>Musco</a:t>
                </a:r>
                <a:r>
                  <a:rPr lang="en-US" altLang="en-US" sz="2200" dirty="0"/>
                  <a:t>, </a:t>
                </a:r>
                <a:r>
                  <a:rPr lang="en-US" altLang="en-US" sz="2200" dirty="0" err="1"/>
                  <a:t>Musco</a:t>
                </a:r>
                <a:r>
                  <a:rPr lang="en-US" altLang="en-US" sz="2200" dirty="0"/>
                  <a:t>, </a:t>
                </a:r>
                <a:r>
                  <a:rPr lang="en-US" altLang="en-US" sz="2200" dirty="0" err="1"/>
                  <a:t>Sohler</a:t>
                </a:r>
                <a:r>
                  <a:rPr lang="en-US" altLang="en-US" sz="2200" dirty="0"/>
                  <a:t>, Wang, W, Yasuda] sketch in nnz(A) time to reduce to a (weighted) poly(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-sized instance of same problem</a:t>
                </a:r>
                <a:endParaRPr lang="en-US" altLang="en-US" sz="2200" baseline="-25000" dirty="0"/>
              </a:p>
            </p:txBody>
          </p:sp>
        </mc:Choice>
        <mc:Fallback xmlns="">
          <p:sp>
            <p:nvSpPr>
              <p:cNvPr id="1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975268"/>
                <a:ext cx="8610600" cy="1744664"/>
              </a:xfrm>
              <a:prstGeom prst="rect">
                <a:avLst/>
              </a:prstGeom>
              <a:blipFill>
                <a:blip r:embed="rId4"/>
                <a:stretch>
                  <a:fillRect l="-778" t="-2098"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9" y="2351903"/>
            <a:ext cx="1779271" cy="1380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76746" y="3953235"/>
                <a:ext cx="6288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746" y="3953235"/>
                <a:ext cx="6288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2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Active   Linear Regression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428462" y="0"/>
                <a:ext cx="8229600" cy="1143000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Active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4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4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ar-AE" sz="34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ar-AE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Linear Regression</a:t>
                </a:r>
              </a:p>
            </p:txBody>
          </p:sp>
        </mc:Choice>
        <mc:Fallback xmlns="">
          <p:sp>
            <p:nvSpPr>
              <p:cNvPr id="175" name="Active   Linear Regression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8462" y="0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norm: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92757" y="914400"/>
                <a:ext cx="8610600" cy="57912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ar-AE" sz="2400" dirty="0"/>
                  <a:t> </a:t>
                </a:r>
                <a:r>
                  <a:rPr lang="en-US" sz="2400" dirty="0"/>
                  <a:t>norm: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sSub>
                      <m:sSub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ar-AE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Upp>
                              <m:limUppPr>
                                <m:ctrlPr>
                                  <a:rPr lang="ar-AE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limLow>
                                  <m:limLowPr>
                                    <m:ctrlPr>
                                      <a:rPr lang="ar-AE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a:rPr lang="ar-AE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∑</m:t>
                                    </m:r>
                                  </m:e>
                                  <m:lim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lim>
                                </m:limLow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lim>
                            </m:limUpp>
                            <m:r>
                              <a:rPr lang="ar-AE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ar-AE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ar-AE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ar-A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den>
                        </m:f>
                      </m:sup>
                    </m:sSup>
                  </m:oMath>
                </a14:m>
                <a:endParaRPr lang="ar-AE" sz="2400" dirty="0"/>
              </a:p>
              <a:p>
                <a:endParaRPr lang="en-US" sz="2400" dirty="0"/>
              </a:p>
              <a:p>
                <a:r>
                  <a:rPr lang="en-US" sz="2400" dirty="0"/>
                  <a:t>Give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ar-A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p>
                  </m:oMath>
                </a14:m>
                <a:r>
                  <a:rPr lang="ar-AE" sz="2400" dirty="0"/>
                  <a:t>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/>
                  <a:t> &gt; d</a:t>
                </a:r>
              </a:p>
              <a:p>
                <a:pPr lvl="2"/>
                <a:r>
                  <a:rPr lang="en-US" dirty="0"/>
                  <a:t>Query access to label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ar-AE" dirty="0"/>
              </a:p>
              <a:p>
                <a:endParaRPr lang="en-US" sz="2400" dirty="0"/>
              </a:p>
              <a:p>
                <a:r>
                  <a:rPr lang="en-US" sz="2400" dirty="0"/>
                  <a:t>Output:</a:t>
                </a:r>
              </a:p>
              <a:p>
                <a:pPr lvl="2"/>
                <a:r>
                  <a:rPr lang="en-US" dirty="0"/>
                  <a:t>x’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p>
                  </m:oMath>
                </a14:m>
                <a:r>
                  <a:rPr lang="ar-AE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sSubSup>
                      <m:sSubSup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bSup>
                    <m:r>
                      <a:rPr lang="ar-AE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≤(</m:t>
                    </m:r>
                    <m:r>
                      <a:rPr lang="ar-AE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ε</m:t>
                    </m:r>
                    <m:r>
                      <a:rPr lang="el-GR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limLow>
                      <m:limLow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ar-A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sup>
                        </m:sSup>
                      </m:lim>
                    </m:limLow>
                    <m:r>
                      <a:rPr lang="ar-AE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sSubSup>
                      <m:sSubSup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Minimize the number of entries in b that you read</a:t>
                </a:r>
              </a:p>
              <a:p>
                <a:pPr lvl="2"/>
                <a:endParaRPr lang="en-US" dirty="0"/>
              </a:p>
              <a:p>
                <a:r>
                  <a:rPr lang="en-US" sz="2400" dirty="0"/>
                  <a:t>Carefully design sampling distributions so that if you don’t sample a large entry in b, it’s okay because no x could fit it without paying a large cost on all the other entries</a:t>
                </a:r>
              </a:p>
            </p:txBody>
          </p:sp>
        </mc:Choice>
        <mc:Fallback xmlns="">
          <p:sp>
            <p:nvSpPr>
              <p:cNvPr id="176" name="norm: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2757" y="914400"/>
                <a:ext cx="8610600" cy="5791200"/>
              </a:xfrm>
              <a:prstGeom prst="rect">
                <a:avLst/>
              </a:prstGeom>
              <a:blipFill>
                <a:blip r:embed="rId3"/>
                <a:stretch>
                  <a:fillRect l="-920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Active   Linear Regression"/>
              <p:cNvSpPr txBox="1">
                <a:spLocks noGrp="1"/>
              </p:cNvSpPr>
              <p:nvPr>
                <p:ph type="title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Active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34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34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ar-AE" sz="345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ar-AE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Linear Regression</a:t>
                </a:r>
              </a:p>
            </p:txBody>
          </p:sp>
        </mc:Choice>
        <mc:Fallback xmlns="">
          <p:sp>
            <p:nvSpPr>
              <p:cNvPr id="179" name="Active   Linear Regression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1" name="Table 1"/>
          <p:cNvGraphicFramePr/>
          <p:nvPr>
            <p:extLst>
              <p:ext uri="{D42A27DB-BD31-4B8C-83A1-F6EECF244321}">
                <p14:modId xmlns:p14="http://schemas.microsoft.com/office/powerpoint/2010/main" val="380136577"/>
              </p:ext>
            </p:extLst>
          </p:nvPr>
        </p:nvGraphicFramePr>
        <p:xfrm>
          <a:off x="857391" y="1911556"/>
          <a:ext cx="7295042" cy="4089194"/>
        </p:xfrm>
        <a:graphic>
          <a:graphicData uri="http://schemas.openxmlformats.org/drawingml/2006/table">
            <a:tbl>
              <a:tblPr/>
              <a:tblGrid>
                <a:gridCol w="1783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18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200"/>
                    </a:p>
                  </a:txBody>
                  <a:tcPr marL="19050" marR="19050" marT="19050" marB="19050" anchor="ctr" horzOverflow="overflow">
                    <a:solidFill>
                      <a:schemeClr val="accent3">
                        <a:hueOff val="571091"/>
                        <a:satOff val="15926"/>
                        <a:lumOff val="223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200" b="1" dirty="0"/>
                        <a:t>Query Complexity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3">
                        <a:hueOff val="571091"/>
                        <a:satOff val="15926"/>
                        <a:lumOff val="223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200" b="1"/>
                        <a:t>Work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3">
                        <a:hueOff val="571091"/>
                        <a:satOff val="15926"/>
                        <a:lumOff val="2231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094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20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20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200" b="1" dirty="0"/>
                        <a:t>[Chen, Price 2019]</a:t>
                      </a:r>
                    </a:p>
                  </a:txBody>
                  <a:tcPr marL="19050" marR="19050" marT="19050" marB="190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17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20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20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200" b="1"/>
                        <a:t>[Chen, Derezinski 2021]
[Parulekar, Parulekar, Price 2021]</a:t>
                      </a:r>
                    </a:p>
                  </a:txBody>
                  <a:tcPr marL="19050" marR="19050" marT="19050" marB="190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749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20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20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200" b="1" dirty="0"/>
                        <a:t>[Chen, </a:t>
                      </a:r>
                      <a:r>
                        <a:rPr sz="1200" b="1" dirty="0" err="1"/>
                        <a:t>Derezinski</a:t>
                      </a:r>
                      <a:r>
                        <a:rPr sz="1200" b="1" dirty="0"/>
                        <a:t> 2021]</a:t>
                      </a:r>
                    </a:p>
                  </a:txBody>
                  <a:tcPr marL="19050" marR="19050" marT="19050" marB="190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014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20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20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200" b="1" dirty="0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[</a:t>
                      </a:r>
                      <a:r>
                        <a:rPr sz="1200" b="1" dirty="0" err="1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Musco</a:t>
                      </a:r>
                      <a:r>
                        <a:rPr sz="1200" b="1" dirty="0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, </a:t>
                      </a:r>
                      <a:r>
                        <a:rPr sz="1200" b="1" dirty="0" err="1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Musco</a:t>
                      </a:r>
                      <a:r>
                        <a:rPr sz="1200" b="1" dirty="0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, Woodruff, Y 2022]</a:t>
                      </a:r>
                    </a:p>
                  </a:txBody>
                  <a:tcPr marL="19050" marR="19050" marT="19050" marB="1905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376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20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20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200" b="1" dirty="0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[Woodruff, Y 202</a:t>
                      </a:r>
                      <a:r>
                        <a:rPr lang="en-US" sz="1200" b="1" dirty="0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3</a:t>
                      </a:r>
                      <a:r>
                        <a:rPr sz="1200" b="1" dirty="0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]</a:t>
                      </a:r>
                      <a:r>
                        <a:rPr lang="en-US" sz="1200" b="1" dirty="0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 (improving earlier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l"/>
                        </a:tabLst>
                        <a:defRPr sz="1800" b="0"/>
                      </a:pPr>
                      <a:r>
                        <a:rPr lang="en-US" sz="1200" b="1" dirty="0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[</a:t>
                      </a:r>
                      <a:r>
                        <a:rPr lang="en-US" sz="1200" b="1" dirty="0" err="1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Musco</a:t>
                      </a:r>
                      <a:r>
                        <a:rPr lang="en-US" sz="1200" b="1" dirty="0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Musco</a:t>
                      </a:r>
                      <a:r>
                        <a:rPr lang="en-US" sz="1200" b="1" dirty="0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, Woodruff, Y 2022] )</a:t>
                      </a:r>
                    </a:p>
                  </a:txBody>
                  <a:tcPr marL="19050" marR="19050" marT="19050" marB="190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62"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20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3200"/>
                      </a:pPr>
                      <a:endParaRPr sz="1200" dirty="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663700" algn="l"/>
                        </a:tabLst>
                        <a:defRPr sz="1800" b="0"/>
                      </a:pPr>
                      <a:r>
                        <a:rPr sz="1200" b="1" dirty="0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[</a:t>
                      </a:r>
                      <a:r>
                        <a:rPr sz="1200" b="1" dirty="0" err="1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Musco</a:t>
                      </a:r>
                      <a:r>
                        <a:rPr sz="1200" b="1" dirty="0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, </a:t>
                      </a:r>
                      <a:r>
                        <a:rPr sz="1200" b="1" dirty="0" err="1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Musco</a:t>
                      </a:r>
                      <a:r>
                        <a:rPr sz="1200" b="1" dirty="0">
                          <a:solidFill>
                            <a:schemeClr val="accent4">
                              <a:hueOff val="-904334"/>
                              <a:lumOff val="2953"/>
                            </a:schemeClr>
                          </a:solidFill>
                        </a:rPr>
                        <a:t>, Woodruff, Y 2022]</a:t>
                      </a:r>
                    </a:p>
                  </a:txBody>
                  <a:tcPr marL="19050" marR="19050" marT="19050" marB="1905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"/>
              <p:cNvSpPr txBox="1"/>
              <p:nvPr/>
            </p:nvSpPr>
            <p:spPr>
              <a:xfrm>
                <a:off x="1479622" y="2389624"/>
                <a:ext cx="553357" cy="2663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>
                  <a:defRPr sz="36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350" dirty="0"/>
              </a:p>
            </p:txBody>
          </p:sp>
        </mc:Choice>
        <mc:Fallback xmlns="">
          <p:sp>
            <p:nvSpPr>
              <p:cNvPr id="182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622" y="2389624"/>
                <a:ext cx="553357" cy="266355"/>
              </a:xfrm>
              <a:prstGeom prst="rect">
                <a:avLst/>
              </a:prstGeom>
              <a:blipFill>
                <a:blip r:embed="rId3"/>
                <a:stretch>
                  <a:fillRect l="-4444" r="-4444" b="-1818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"/>
              <p:cNvSpPr txBox="1"/>
              <p:nvPr/>
            </p:nvSpPr>
            <p:spPr>
              <a:xfrm>
                <a:off x="1442350" y="3059102"/>
                <a:ext cx="553357" cy="2663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>
                  <a:defRPr sz="36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1350" dirty="0"/>
              </a:p>
            </p:txBody>
          </p:sp>
        </mc:Choice>
        <mc:Fallback xmlns="">
          <p:sp>
            <p:nvSpPr>
              <p:cNvPr id="183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350" y="3059102"/>
                <a:ext cx="553357" cy="266355"/>
              </a:xfrm>
              <a:prstGeom prst="rect">
                <a:avLst/>
              </a:prstGeom>
              <a:blipFill>
                <a:blip r:embed="rId4"/>
                <a:stretch>
                  <a:fillRect l="-4444" r="-4444" b="-1818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"/>
              <p:cNvSpPr txBox="1"/>
              <p:nvPr/>
            </p:nvSpPr>
            <p:spPr>
              <a:xfrm>
                <a:off x="1278083" y="3730385"/>
                <a:ext cx="907236" cy="2663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>
                  <a:defRPr sz="36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350" dirty="0"/>
              </a:p>
            </p:txBody>
          </p:sp>
        </mc:Choice>
        <mc:Fallback xmlns="">
          <p:sp>
            <p:nvSpPr>
              <p:cNvPr id="184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083" y="3730385"/>
                <a:ext cx="907236" cy="266355"/>
              </a:xfrm>
              <a:prstGeom prst="rect">
                <a:avLst/>
              </a:prstGeom>
              <a:blipFill>
                <a:blip r:embed="rId5"/>
                <a:stretch>
                  <a:fillRect l="-2027" r="-2027" b="-1818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"/>
              <p:cNvSpPr txBox="1"/>
              <p:nvPr/>
            </p:nvSpPr>
            <p:spPr>
              <a:xfrm>
                <a:off x="1315355" y="5500715"/>
                <a:ext cx="907236" cy="2663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>
                  <a:defRPr sz="36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1350"/>
              </a:p>
            </p:txBody>
          </p:sp>
        </mc:Choice>
        <mc:Fallback xmlns="">
          <p:sp>
            <p:nvSpPr>
              <p:cNvPr id="185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355" y="5500715"/>
                <a:ext cx="907236" cy="266355"/>
              </a:xfrm>
              <a:prstGeom prst="rect">
                <a:avLst/>
              </a:prstGeom>
              <a:blipFill>
                <a:blip r:embed="rId6"/>
                <a:stretch>
                  <a:fillRect l="-2013" r="-1342" b="-1818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"/>
              <p:cNvSpPr txBox="1"/>
              <p:nvPr/>
            </p:nvSpPr>
            <p:spPr>
              <a:xfrm>
                <a:off x="1315355" y="4366129"/>
                <a:ext cx="907236" cy="2663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>
                  <a:defRPr sz="36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350"/>
              </a:p>
            </p:txBody>
          </p:sp>
        </mc:Choice>
        <mc:Fallback xmlns="">
          <p:sp>
            <p:nvSpPr>
              <p:cNvPr id="186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355" y="4366129"/>
                <a:ext cx="907236" cy="266355"/>
              </a:xfrm>
              <a:prstGeom prst="rect">
                <a:avLst/>
              </a:prstGeom>
              <a:blipFill>
                <a:blip r:embed="rId7"/>
                <a:stretch>
                  <a:fillRect l="-2013" r="-1342" b="-1818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"/>
              <p:cNvSpPr txBox="1"/>
              <p:nvPr/>
            </p:nvSpPr>
            <p:spPr>
              <a:xfrm>
                <a:off x="1479622" y="4957235"/>
                <a:ext cx="553357" cy="26635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>
                  <a:defRPr sz="36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sz="1350"/>
              </a:p>
            </p:txBody>
          </p:sp>
        </mc:Choice>
        <mc:Fallback xmlns="">
          <p:sp>
            <p:nvSpPr>
              <p:cNvPr id="187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622" y="4957235"/>
                <a:ext cx="553357" cy="266355"/>
              </a:xfrm>
              <a:prstGeom prst="rect">
                <a:avLst/>
              </a:prstGeom>
              <a:blipFill>
                <a:blip r:embed="rId8"/>
                <a:stretch>
                  <a:fillRect l="-4444" r="-4444" b="-1818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"/>
              <p:cNvSpPr txBox="1"/>
              <p:nvPr/>
            </p:nvSpPr>
            <p:spPr>
              <a:xfrm>
                <a:off x="3621032" y="2184496"/>
                <a:ext cx="580928" cy="5506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>
                  <a:defRPr sz="36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sz="148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48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48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sz="148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350" dirty="0"/>
              </a:p>
            </p:txBody>
          </p:sp>
        </mc:Choice>
        <mc:Fallback xmlns="">
          <p:sp>
            <p:nvSpPr>
              <p:cNvPr id="188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32" y="2184496"/>
                <a:ext cx="580928" cy="55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"/>
              <p:cNvSpPr txBox="1"/>
              <p:nvPr/>
            </p:nvSpPr>
            <p:spPr>
              <a:xfrm>
                <a:off x="3607057" y="2848620"/>
                <a:ext cx="649537" cy="5506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>
                  <a:defRPr sz="36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sty m:val="p"/>
                            </m:rP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lim>
                          <m: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˜</m:t>
                          </m:r>
                        </m:lim>
                      </m:limUpp>
                      <m:d>
                        <m:dPr>
                          <m:ctrlP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48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48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sz="1350" dirty="0"/>
              </a:p>
            </p:txBody>
          </p:sp>
        </mc:Choice>
        <mc:Fallback xmlns="">
          <p:sp>
            <p:nvSpPr>
              <p:cNvPr id="189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057" y="2848620"/>
                <a:ext cx="649537" cy="550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"/>
              <p:cNvSpPr txBox="1"/>
              <p:nvPr/>
            </p:nvSpPr>
            <p:spPr>
              <a:xfrm>
                <a:off x="3621032" y="3491377"/>
                <a:ext cx="678391" cy="5550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>
                  <a:defRPr sz="36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lim>
                          <m: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˜</m:t>
                          </m:r>
                        </m:lim>
                      </m:limUpp>
                      <m:d>
                        <m:dPr>
                          <m:ctrlP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48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sz="1350" dirty="0"/>
              </a:p>
            </p:txBody>
          </p:sp>
        </mc:Choice>
        <mc:Fallback xmlns="">
          <p:sp>
            <p:nvSpPr>
              <p:cNvPr id="190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32" y="3491377"/>
                <a:ext cx="678391" cy="555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"/>
              <p:cNvSpPr txBox="1"/>
              <p:nvPr/>
            </p:nvSpPr>
            <p:spPr>
              <a:xfrm>
                <a:off x="3589365" y="5368284"/>
                <a:ext cx="649537" cy="5506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>
                  <a:defRPr sz="36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sty m:val="p"/>
                            </m:rP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lim>
                          <m: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˜</m:t>
                          </m:r>
                        </m:lim>
                      </m:limUpp>
                      <m:d>
                        <m:dPr>
                          <m:ctrlP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48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48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sz="1350"/>
              </a:p>
            </p:txBody>
          </p:sp>
        </mc:Choice>
        <mc:Fallback xmlns="">
          <p:sp>
            <p:nvSpPr>
              <p:cNvPr id="191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365" y="5368284"/>
                <a:ext cx="649537" cy="55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"/>
              <p:cNvSpPr txBox="1"/>
              <p:nvPr/>
            </p:nvSpPr>
            <p:spPr>
              <a:xfrm>
                <a:off x="3670390" y="4130677"/>
                <a:ext cx="580928" cy="55060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>
                  <a:defRPr sz="36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sty m:val="p"/>
                            </m:rP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lim>
                          <m: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˜</m:t>
                          </m:r>
                        </m:lim>
                      </m:limUpp>
                      <m:d>
                        <m:dPr>
                          <m:ctrlPr>
                            <a:rPr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48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48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sz="148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350" dirty="0"/>
              </a:p>
            </p:txBody>
          </p:sp>
        </mc:Choice>
        <mc:Fallback xmlns="">
          <p:sp>
            <p:nvSpPr>
              <p:cNvPr id="192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90" y="4130677"/>
                <a:ext cx="580928" cy="55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"/>
              <p:cNvSpPr txBox="1"/>
              <p:nvPr/>
            </p:nvSpPr>
            <p:spPr>
              <a:xfrm>
                <a:off x="3519491" y="4776639"/>
                <a:ext cx="852349" cy="62754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>
                <a:lvl1pPr>
                  <a:defRPr sz="36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ar-AE"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m:rPr>
                              <m:sty m:val="p"/>
                            </m:rPr>
                            <a:rPr lang="ar-AE" sz="148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lim>
                          <m:r>
                            <a:rPr lang="ar-AE"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˜</m:t>
                          </m:r>
                        </m:lim>
                      </m:limUpp>
                      <m:d>
                        <m:dPr>
                          <m:ctrlPr>
                            <a:rPr lang="ar-AE" sz="148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sz="148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AE"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ar-AE" sz="148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148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ar-AE" sz="148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ar-AE"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ar-AE"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8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sz="1350" dirty="0"/>
              </a:p>
            </p:txBody>
          </p:sp>
        </mc:Choice>
        <mc:Fallback xmlns="">
          <p:sp>
            <p:nvSpPr>
              <p:cNvPr id="193" name="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491" y="4776639"/>
                <a:ext cx="852349" cy="6275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 advAuto="0"/>
      <p:bldP spid="182" grpId="0" animBg="1" advAuto="0"/>
      <p:bldP spid="183" grpId="0" animBg="1" advAuto="0"/>
      <p:bldP spid="184" grpId="0" animBg="1" advAuto="0"/>
      <p:bldP spid="185" grpId="0" animBg="1" advAuto="0"/>
      <p:bldP spid="186" grpId="0" animBg="1" advAuto="0"/>
      <p:bldP spid="187" grpId="0" animBg="1" advAuto="0"/>
      <p:bldP spid="188" grpId="0" animBg="1" advAuto="0"/>
      <p:bldP spid="189" grpId="0" animBg="1" advAuto="0"/>
      <p:bldP spid="190" grpId="0" animBg="1" advAuto="0"/>
      <p:bldP spid="191" grpId="0" animBg="1" advAuto="0"/>
      <p:bldP spid="192" grpId="0" animBg="1" advAuto="0"/>
      <p:bldP spid="193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Weighted Low Rank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86400"/>
          </a:xfrm>
        </p:spPr>
        <p:txBody>
          <a:bodyPr/>
          <a:lstStyle/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200" dirty="0"/>
              <a:t>    </a:t>
            </a:r>
          </a:p>
          <a:p>
            <a:pPr lvl="1"/>
            <a:endParaRPr lang="en-US" sz="22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Razenshteyn</a:t>
            </a:r>
            <a:r>
              <a:rPr lang="en-US" dirty="0"/>
              <a:t>-Song-W], [Song-W-</a:t>
            </a:r>
            <a:r>
              <a:rPr lang="en-US" dirty="0" err="1"/>
              <a:t>Zhong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20" y="1219200"/>
            <a:ext cx="8404759" cy="2552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25" y="3841790"/>
            <a:ext cx="90487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[</a:t>
            </a:r>
            <a:r>
              <a:rPr lang="en-US" sz="2400" dirty="0" err="1"/>
              <a:t>Razenshteyn</a:t>
            </a:r>
            <a:r>
              <a:rPr lang="en-US" sz="2400" dirty="0"/>
              <a:t>-Song-W], [Ban-W-Zhang], [</a:t>
            </a:r>
            <a:r>
              <a:rPr lang="en-US" sz="2400" dirty="0" err="1"/>
              <a:t>Musco</a:t>
            </a:r>
            <a:r>
              <a:rPr lang="en-US" sz="2400" dirty="0"/>
              <a:t>- </a:t>
            </a:r>
            <a:r>
              <a:rPr lang="en-US" sz="2400" dirty="0" err="1"/>
              <a:t>Musco</a:t>
            </a:r>
            <a:r>
              <a:rPr lang="en-US" sz="2400" dirty="0"/>
              <a:t>-W], </a:t>
            </a:r>
          </a:p>
          <a:p>
            <a:pPr lvl="1"/>
            <a:r>
              <a:rPr lang="en-US" sz="2400" dirty="0"/>
              <a:t>[W-Yasuda], [Bhaskara-</a:t>
            </a:r>
            <a:r>
              <a:rPr lang="en-US" sz="2400" dirty="0" err="1"/>
              <a:t>Ruwanpathirana</a:t>
            </a:r>
            <a:r>
              <a:rPr lang="en-US" sz="2400" dirty="0"/>
              <a:t>-Wijewardena]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Generalizes matrix completion, NP-hard even with relaxations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Can look at additive error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For relative error, look at structured weight matrices that occur in practice. Allow for outputting rank larger than k, or exponential time in certain parameters describing W</a:t>
            </a:r>
          </a:p>
        </p:txBody>
      </p:sp>
    </p:spTree>
    <p:extLst>
      <p:ext uri="{BB962C8B-B14F-4D97-AF65-F5344CB8AC3E}">
        <p14:creationId xmlns:p14="http://schemas.microsoft.com/office/powerpoint/2010/main" val="18287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chemeClr val="accent2"/>
                </a:solidFill>
              </a:rPr>
              <a:t>Structure-Preserving Low Rank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486400"/>
          </a:xfrm>
        </p:spPr>
        <p:txBody>
          <a:bodyPr/>
          <a:lstStyle/>
          <a:p>
            <a:pPr lvl="1"/>
            <a:endParaRPr lang="en-US" sz="2200" dirty="0"/>
          </a:p>
          <a:p>
            <a:endParaRPr lang="en-US" sz="2600" dirty="0"/>
          </a:p>
          <a:p>
            <a:endParaRPr lang="en-US" sz="2600" dirty="0"/>
          </a:p>
          <a:p>
            <a:pPr marL="457200" lvl="1" indent="0">
              <a:buNone/>
            </a:pPr>
            <a:r>
              <a:rPr lang="en-US" sz="2200" dirty="0"/>
              <a:t>[Clarkson-W], [</a:t>
            </a:r>
            <a:r>
              <a:rPr lang="en-US" sz="2200" dirty="0" err="1"/>
              <a:t>Musco</a:t>
            </a:r>
            <a:r>
              <a:rPr lang="en-US" sz="2200" dirty="0"/>
              <a:t>-W] [</a:t>
            </a:r>
            <a:r>
              <a:rPr lang="en-US" sz="2200" dirty="0" err="1"/>
              <a:t>Bakshi</a:t>
            </a:r>
            <a:r>
              <a:rPr lang="en-US" sz="2200" dirty="0"/>
              <a:t>-</a:t>
            </a:r>
            <a:r>
              <a:rPr lang="en-US" sz="2200" dirty="0" err="1"/>
              <a:t>Chepurko</a:t>
            </a:r>
            <a:r>
              <a:rPr lang="en-US" sz="2200" dirty="0"/>
              <a:t>-W], </a:t>
            </a:r>
          </a:p>
          <a:p>
            <a:pPr marL="457200" lvl="1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56" y="957116"/>
            <a:ext cx="7918288" cy="3181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4267200"/>
                <a:ext cx="8229599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200" dirty="0"/>
                  <a:t>[Clarkson-W], [</a:t>
                </a:r>
                <a:r>
                  <a:rPr lang="en-US" sz="2200" dirty="0" err="1"/>
                  <a:t>Musco</a:t>
                </a:r>
                <a:r>
                  <a:rPr lang="en-US" sz="2200" dirty="0"/>
                  <a:t>-W] [</a:t>
                </a:r>
                <a:r>
                  <a:rPr lang="en-US" sz="2200" dirty="0" err="1"/>
                  <a:t>Bakshi</a:t>
                </a:r>
                <a:r>
                  <a:rPr lang="en-US" sz="2200" dirty="0"/>
                  <a:t>-</a:t>
                </a:r>
                <a:r>
                  <a:rPr lang="en-US" sz="2200" dirty="0" err="1"/>
                  <a:t>Chepurko</a:t>
                </a:r>
                <a:r>
                  <a:rPr lang="en-US" sz="2200" dirty="0"/>
                  <a:t>-W], [Indyk-</a:t>
                </a:r>
                <a:r>
                  <a:rPr lang="en-US" sz="2200" dirty="0" err="1"/>
                  <a:t>Vakilian</a:t>
                </a:r>
                <a:r>
                  <a:rPr lang="en-US" sz="2200" dirty="0"/>
                  <a:t>-Wagner-W], [</a:t>
                </a:r>
                <a:r>
                  <a:rPr lang="en-US" sz="2200" dirty="0" err="1"/>
                  <a:t>Bakshi</a:t>
                </a:r>
                <a:r>
                  <a:rPr lang="en-US" sz="2200" dirty="0"/>
                  <a:t>-W]</a:t>
                </a:r>
              </a:p>
              <a:p>
                <a:pPr lvl="1"/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If A is PSD, its diagonal encodes a lot of information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Can find a U achieving (1+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sz="2200" dirty="0"/>
                  <a:t>)-approximation by reading only O(</a:t>
                </a:r>
                <a:r>
                  <a:rPr lang="en-US" sz="2200" dirty="0" err="1"/>
                  <a:t>nk</a:t>
                </a:r>
                <a:r>
                  <a:rPr lang="en-US" sz="2200" dirty="0"/>
                  <a:t>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entries of A</a:t>
                </a:r>
              </a:p>
              <a:p>
                <a:pPr lvl="1"/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67200"/>
                <a:ext cx="8229599" cy="2800767"/>
              </a:xfrm>
              <a:prstGeom prst="rect">
                <a:avLst/>
              </a:prstGeom>
              <a:blipFill>
                <a:blip r:embed="rId3"/>
                <a:stretch>
                  <a:fillRect l="-815" t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2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Wrapping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86400"/>
          </a:xfrm>
        </p:spPr>
        <p:txBody>
          <a:bodyPr/>
          <a:lstStyle/>
          <a:p>
            <a:r>
              <a:rPr lang="en-US" sz="2200" dirty="0"/>
              <a:t>Sketching also useful for </a:t>
            </a:r>
          </a:p>
          <a:p>
            <a:pPr lvl="1"/>
            <a:r>
              <a:rPr lang="en-US" sz="2200"/>
              <a:t>Regularized regression</a:t>
            </a:r>
            <a:endParaRPr lang="en-US" sz="2200" dirty="0"/>
          </a:p>
          <a:p>
            <a:pPr lvl="1"/>
            <a:r>
              <a:rPr lang="en-US" sz="2200" dirty="0"/>
              <a:t>Active regression</a:t>
            </a:r>
          </a:p>
          <a:p>
            <a:pPr lvl="1"/>
            <a:r>
              <a:rPr lang="en-US" sz="2200" dirty="0"/>
              <a:t>Column subset selection and CUR decompositions </a:t>
            </a:r>
          </a:p>
          <a:p>
            <a:pPr lvl="1"/>
            <a:r>
              <a:rPr lang="en-US" sz="2200" dirty="0"/>
              <a:t>Tensor and weighted low rank approximation</a:t>
            </a:r>
          </a:p>
          <a:p>
            <a:pPr lvl="1"/>
            <a:r>
              <a:rPr lang="en-US" sz="2200" dirty="0"/>
              <a:t>Robust regression and low rank approximation</a:t>
            </a:r>
          </a:p>
          <a:p>
            <a:pPr lvl="1"/>
            <a:r>
              <a:rPr lang="en-US" sz="2200" dirty="0"/>
              <a:t>Kernel regression and low rank approximation</a:t>
            </a:r>
          </a:p>
          <a:p>
            <a:pPr lvl="1"/>
            <a:r>
              <a:rPr lang="en-US" sz="2200" dirty="0"/>
              <a:t>Distributed, sliding window, and streaming computation </a:t>
            </a:r>
          </a:p>
          <a:p>
            <a:pPr lvl="1"/>
            <a:r>
              <a:rPr lang="en-US" sz="2200" dirty="0"/>
              <a:t>Speeding up first and second order optimization. Linear programming, cutting plane methods, etc.</a:t>
            </a:r>
          </a:p>
          <a:p>
            <a:pPr lvl="1"/>
            <a:r>
              <a:rPr lang="en-US" sz="2200" dirty="0"/>
              <a:t>PSD low rank approximation</a:t>
            </a:r>
          </a:p>
          <a:p>
            <a:pPr lvl="1"/>
            <a:r>
              <a:rPr lang="en-US" sz="2200" dirty="0"/>
              <a:t>Trace estimation</a:t>
            </a:r>
          </a:p>
          <a:p>
            <a:pPr lvl="1"/>
            <a:r>
              <a:rPr lang="en-US" sz="2200" dirty="0"/>
              <a:t>Eigenvalue estimation</a:t>
            </a:r>
          </a:p>
          <a:p>
            <a:pPr lvl="1"/>
            <a:r>
              <a:rPr lang="en-US" sz="2200" dirty="0"/>
              <a:t>Large language models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1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568B-DF22-A9B1-B353-461B2FC7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957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Preserving the Norm of a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EAD3F-6ED2-1E8D-3B27-CFF573ECA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447800"/>
                <a:ext cx="8991600" cy="5410200"/>
              </a:xfrm>
            </p:spPr>
            <p:txBody>
              <a:bodyPr/>
              <a:lstStyle/>
              <a:p>
                <a:r>
                  <a:rPr lang="en-US" sz="2400" dirty="0"/>
                  <a:t>Have a high-dimensional vector v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Want a low-dimensional vector with roughly the same norm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If g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sz="2400" dirty="0"/>
                  <a:t> is a standard Gaussian vector, i.e., each entry of g is an independent N(0, 1) random variable, then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d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400" dirty="0"/>
                  <a:t>, where G is from N(0,1) and equality is in distribution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Johnson-</a:t>
                </a:r>
                <a:r>
                  <a:rPr lang="en-US" sz="2400" dirty="0" err="1"/>
                  <a:t>Lindenstrauss</a:t>
                </a:r>
                <a:r>
                  <a:rPr lang="en-US" sz="2400" dirty="0"/>
                  <a:t> (JL):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&gt;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</m:rad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&gt;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</m:rad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…,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p>
                        </m:s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&gt;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</m:rad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r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den>
                        </m:f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Sv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ϵ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BEAD3F-6ED2-1E8D-3B27-CFF573ECA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447800"/>
                <a:ext cx="8991600" cy="5410200"/>
              </a:xfrm>
              <a:blipFill>
                <a:blip r:embed="rId2"/>
                <a:stretch>
                  <a:fillRect l="-949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lobe with a grid and a arrow&#10;&#10;Description automatically generated with medium confidence">
            <a:extLst>
              <a:ext uri="{FF2B5EF4-FFF2-40B4-BE49-F238E27FC236}">
                <a16:creationId xmlns:a16="http://schemas.microsoft.com/office/drawing/2014/main" id="{5ED50EFF-CA12-4975-112C-88CCC2CE3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38200"/>
            <a:ext cx="1467614" cy="14525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0C0990-2E52-E763-FEFF-5BF008FB7415}"/>
              </a:ext>
            </a:extLst>
          </p:cNvPr>
          <p:cNvSpPr/>
          <p:nvPr/>
        </p:nvSpPr>
        <p:spPr>
          <a:xfrm>
            <a:off x="7162800" y="1181100"/>
            <a:ext cx="1524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9F7E2-FFBE-32D3-4A1B-793B4A11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Preserving a Dot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C16D16-1F7F-EA31-4039-43698DACB7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66018"/>
                <a:ext cx="8229600" cy="4525963"/>
              </a:xfrm>
            </p:spPr>
            <p:txBody>
              <a:bodyPr/>
              <a:lstStyle/>
              <a:p>
                <a:r>
                  <a:rPr lang="en-US" sz="2400" dirty="0"/>
                  <a:t>For a unit vector v,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1±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</m:d>
                      </m:e>
                    </m:func>
                    <m:r>
                      <a:rPr lang="en-US" sz="2400" i="0">
                        <a:latin typeface="Cambria Math" panose="02040503050406030204" pitchFamily="18" charset="0"/>
                      </a:rPr>
                      <m:t>≥1−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For a fixed pair of unit v, v’,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d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p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 are preserved up to a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</a:rPr>
                      <m:t>1±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sz="2400" dirty="0"/>
                  <a:t> factor with prob.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e>
                                  <m:sup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Sv</m:t>
                            </m:r>
                          </m:e>
                        </m:d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Sv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′&gt;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d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0">
                        <a:latin typeface="Cambria Math" panose="02040503050406030204" pitchFamily="18" charset="0"/>
                      </a:rPr>
                      <m:t>−2&lt;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′&gt; = &lt;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Sv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Sv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±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≥1−3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By linearity, for not necessarily unit vectors v, v’: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′&gt; = &lt;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Sv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Sv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′&gt; ±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ϵ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v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≥1−3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C16D16-1F7F-EA31-4039-43698DACB7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66018"/>
                <a:ext cx="8229600" cy="4525963"/>
              </a:xfrm>
              <a:blipFill>
                <a:blip r:embed="rId2"/>
                <a:stretch>
                  <a:fillRect l="-1111" t="-538" b="-25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F4D5-0370-192A-6545-5A4CE01C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Preserving a Matrix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DBD1EC-0138-B742-751A-10281278DE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534400" cy="5029200"/>
              </a:xfrm>
            </p:spPr>
            <p:txBody>
              <a:bodyPr/>
              <a:lstStyle/>
              <a:p>
                <a:r>
                  <a:rPr lang="en-US" altLang="en-US" sz="2400" dirty="0">
                    <a:latin typeface="Cambria Math" panose="02040503050406030204" pitchFamily="18" charset="0"/>
                  </a:rPr>
                  <a:t>Let A and B be matrices with the same number of rows</a:t>
                </a:r>
              </a:p>
              <a:p>
                <a:endParaRPr lang="en-US" altLang="en-US" sz="2400" b="0" dirty="0">
                  <a:latin typeface="Cambria Math" panose="02040503050406030204" pitchFamily="18" charset="0"/>
                </a:endParaRPr>
              </a:p>
              <a:p>
                <a:r>
                  <a:rPr lang="en-US" altLang="en-US" sz="2400" dirty="0"/>
                  <a:t>Let the columns of A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altLang="en-US" sz="2400" dirty="0"/>
                  <a:t> and the columns of B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endParaRPr lang="en-US" altLang="en-US" sz="2400" dirty="0"/>
              </a:p>
              <a:p>
                <a:r>
                  <a:rPr lang="en-US" altLang="en-US" sz="2400" dirty="0"/>
                  <a:t>If S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)) </m:t>
                        </m:r>
                      </m:e>
                    </m:func>
                  </m:oMath>
                </a14:m>
                <a:r>
                  <a:rPr lang="en-US" altLang="en-US" sz="2400" dirty="0"/>
                  <a:t>rows,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40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en-US" sz="240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altLang="en-US" sz="240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en-US" sz="2400" i="0" smtClean="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2400" i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en-US" sz="240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altLang="en-US" sz="240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en-US" sz="2400" i="0" smtClean="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400" dirty="0"/>
                  <a:t>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en-US" sz="2400" dirty="0"/>
                  <a:t> pairs of </a:t>
                </a:r>
                <a:r>
                  <a:rPr lang="en-US" altLang="en-US" sz="2400" dirty="0" err="1"/>
                  <a:t>i</a:t>
                </a:r>
                <a:r>
                  <a:rPr lang="en-US" altLang="en-US" sz="2400" dirty="0"/>
                  <a:t> and j by a union bound</a:t>
                </a:r>
              </a:p>
              <a:p>
                <a:pPr marL="0" indent="0">
                  <a:buNone/>
                </a:pPr>
                <a:endParaRPr lang="en-US" altLang="en-US" sz="2400" b="0" dirty="0">
                  <a:latin typeface="Cambria Math" panose="02040503050406030204" pitchFamily="18" charset="0"/>
                </a:endParaRPr>
              </a:p>
              <a:p>
                <a:r>
                  <a:rPr lang="en-US" altLang="en-US" sz="2400" dirty="0">
                    <a:latin typeface="Cambria Math" panose="02040503050406030204" pitchFamily="18" charset="0"/>
                  </a:rPr>
                  <a:t>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SB</m:t>
                            </m:r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  <m:sup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〈"/>
                                        <m:endChr m:val="〉"/>
                                        <m:ctrlPr>
                                          <a:rPr lang="en-US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400" i="0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en-US" sz="2400" i="0" smtClean="0">
                                                <a:latin typeface="Cambria Math" panose="02040503050406030204" pitchFamily="18" charset="0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en-US" sz="2400" i="0" smtClean="0"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  <m:r>
                                          <a:rPr lang="en-US" altLang="en-US" sz="2400" i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n-US" sz="2400" i="0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en-US" sz="2400" i="0" smtClean="0">
                                                <a:latin typeface="Cambria Math" panose="02040503050406030204" pitchFamily="18" charset="0"/>
                                              </a:rPr>
                                              <m:t>B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en-US" sz="2400" i="0" smtClean="0">
                                                <a:latin typeface="Cambria Math" panose="02040503050406030204" pitchFamily="18" charset="0"/>
                                              </a:rPr>
                                              <m:t>j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en-US" sz="240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begChr m:val="〈"/>
                                        <m:endChr m:val="〉"/>
                                        <m:ctrlPr>
                                          <a:rPr lang="en-US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en-US" sz="2400" i="0" smtClean="0">
                                                <a:latin typeface="Cambria Math" panose="02040503050406030204" pitchFamily="18" charset="0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en-US" sz="2400" i="0" smtClean="0"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  <m:r>
                                          <a:rPr lang="en-US" altLang="en-US" sz="2400" i="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en-US" sz="2400" i="0" smtClean="0">
                                                <a:latin typeface="Cambria Math" panose="02040503050406030204" pitchFamily="18" charset="0"/>
                                              </a:rPr>
                                              <m:t>B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en-US" sz="2400" i="0" smtClean="0">
                                                <a:latin typeface="Cambria Math" panose="02040503050406030204" pitchFamily="18" charset="0"/>
                                              </a:rPr>
                                              <m:t>j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ϵ</m:t>
                                        </m:r>
                                      </m:e>
                                      <m:sup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lit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"/>
                                            <m:endChr m:val="|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​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4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B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4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j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sub>
                              <m:sup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sub>
                              <m:sup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DBD1EC-0138-B742-751A-10281278D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534400" cy="5029200"/>
              </a:xfrm>
              <a:blipFill>
                <a:blip r:embed="rId2"/>
                <a:stretch>
                  <a:fillRect l="-1071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6EF79F2-6AA0-0CB2-EAAF-C17009A18254}"/>
              </a:ext>
            </a:extLst>
          </p:cNvPr>
          <p:cNvGrpSpPr/>
          <p:nvPr/>
        </p:nvGrpSpPr>
        <p:grpSpPr>
          <a:xfrm>
            <a:off x="-457200" y="5522541"/>
            <a:ext cx="4191000" cy="1589750"/>
            <a:chOff x="6096794" y="2830981"/>
            <a:chExt cx="5334000" cy="2209800"/>
          </a:xfrm>
        </p:grpSpPr>
        <p:grpSp>
          <p:nvGrpSpPr>
            <p:cNvPr id="4" name="Group 11">
              <a:extLst>
                <a:ext uri="{FF2B5EF4-FFF2-40B4-BE49-F238E27FC236}">
                  <a16:creationId xmlns:a16="http://schemas.microsoft.com/office/drawing/2014/main" id="{943CCFFA-A41D-173B-8AEB-DC70B9D7CF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794" y="2830981"/>
              <a:ext cx="5334000" cy="2209800"/>
              <a:chOff x="2115" y="1627"/>
              <a:chExt cx="1728" cy="1158"/>
            </a:xfrm>
          </p:grpSpPr>
          <p:sp>
            <p:nvSpPr>
              <p:cNvPr id="5" name="Cloud">
                <a:extLst>
                  <a:ext uri="{FF2B5EF4-FFF2-40B4-BE49-F238E27FC236}">
                    <a16:creationId xmlns:a16="http://schemas.microsoft.com/office/drawing/2014/main" id="{7D33A668-27E9-5396-09AC-153DF0F0E5DC}"/>
                  </a:ext>
                </a:extLst>
              </p:cNvPr>
              <p:cNvSpPr>
                <a:spLocks noChangeAspect="1" noEditPoints="1" noChangeArrowheads="1"/>
              </p:cNvSpPr>
              <p:nvPr/>
            </p:nvSpPr>
            <p:spPr bwMode="auto">
              <a:xfrm>
                <a:off x="2115" y="1627"/>
                <a:ext cx="1728" cy="11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1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5 w 21600"/>
                  <a:gd name="T13" fmla="*/ 3264 h 21600"/>
                  <a:gd name="T14" fmla="*/ 17088 w 21600"/>
                  <a:gd name="T15" fmla="*/ 173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0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1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300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7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7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0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0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50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2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10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 Box 10">
                <a:extLst>
                  <a:ext uri="{FF2B5EF4-FFF2-40B4-BE49-F238E27FC236}">
                    <a16:creationId xmlns:a16="http://schemas.microsoft.com/office/drawing/2014/main" id="{7470C9C6-5E27-DFEA-F010-960B4A84D1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3" y="1728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069C327-D889-13FE-9043-689A83B9B8EA}"/>
                    </a:ext>
                  </a:extLst>
                </p:cNvPr>
                <p:cNvSpPr txBox="1"/>
                <p:nvPr/>
              </p:nvSpPr>
              <p:spPr>
                <a:xfrm>
                  <a:off x="6709682" y="3212585"/>
                  <a:ext cx="4267200" cy="973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  <m:sup>
                                      <m: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069C327-D889-13FE-9043-689A83B9B8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9682" y="3212585"/>
                  <a:ext cx="4267200" cy="973997"/>
                </a:xfrm>
                <a:prstGeom prst="rect">
                  <a:avLst/>
                </a:prstGeom>
                <a:blipFill>
                  <a:blip r:embed="rId3"/>
                  <a:stretch>
                    <a:fillRect b="-1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69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B189-73A6-B4FE-924F-DF2BC357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Preserving a Subspace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4E5F77-9580-0777-A534-5341A7854B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19200"/>
                <a:ext cx="8686800" cy="4525963"/>
              </a:xfrm>
            </p:spPr>
            <p:txBody>
              <a:bodyPr/>
              <a:lstStyle/>
              <a:p>
                <a:r>
                  <a:rPr lang="en-US" sz="2000" dirty="0"/>
                  <a:t>Let A be an n x d matrix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Want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SAx</m:t>
                            </m:r>
                          </m:e>
                        </m:d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</m:d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</m:d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 simultaneously for all x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If U is an orthonormal basis for the column span of A, suffices to prove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SUx</m:t>
                            </m:r>
                          </m:e>
                        </m:d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</m:d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Ux</m:t>
                            </m:r>
                          </m:e>
                        </m:d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1±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sz="2000" dirty="0"/>
                  <a:t> for all unit vectors x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Equivalently,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SU</m:t>
                            </m:r>
                          </m:e>
                        </m:d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ϵ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is operator norm</a:t>
                </a:r>
              </a:p>
              <a:p>
                <a:pPr lvl="1"/>
                <a:r>
                  <a:rPr lang="en-US" sz="2000" dirty="0"/>
                  <a:t>For a symmetric matrix M,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lim>
                    </m:limLow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Implied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SU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For a matrix M,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Holds if S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  <m: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/>
                  <a:t> rows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4E5F77-9580-0777-A534-5341A7854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686800" cy="4525963"/>
              </a:xfrm>
              <a:blipFill>
                <a:blip r:embed="rId2"/>
                <a:stretch>
                  <a:fillRect l="-632" t="-539" b="-25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6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DFDA1-00DC-0344-B880-E4868266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97" y="0"/>
            <a:ext cx="86868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Solving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91C737-7122-7BAE-577A-457D1AF2AA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371600"/>
                <a:ext cx="8925197" cy="5257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Given n x d matrix A and an n x 1 vector b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 err="1"/>
                  <a:t>i-th</a:t>
                </a:r>
                <a:r>
                  <a:rPr lang="en-US" altLang="en-US" sz="2000" dirty="0"/>
                  <a:t> row of A is an “example” with d “features”,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en-US" sz="2000" dirty="0"/>
                  <a:t> is “label”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Want x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p>
                    </m:sSup>
                  </m:oMath>
                </a14:m>
                <a:r>
                  <a:rPr lang="en-US" altLang="en-US" sz="2400" dirty="0"/>
                  <a:t> so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Ax</m:t>
                            </m:r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b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en-US" sz="2400" dirty="0"/>
                  <a:t> (1+</a:t>
                </a:r>
                <a:r>
                  <a:rPr lang="el-GR" altLang="en-US" sz="2400" dirty="0"/>
                  <a:t>ε</a:t>
                </a:r>
                <a:r>
                  <a:rPr lang="en-US" altLang="en-US" sz="2400" dirty="0"/>
                  <a:t>) min</a:t>
                </a:r>
                <a:r>
                  <a:rPr lang="en-US" altLang="en-US" sz="2400" baseline="-25000" dirty="0"/>
                  <a:t>y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alt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b>
                        <m:r>
                          <a:rPr lang="en-US" alt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en-US" sz="24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400" baseline="-25000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/>
                  <a:t>Approximately minimize sum of squares of “predictions” minus labels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en-US" sz="2000" dirty="0"/>
                  <a:t>argmin</a:t>
                </a:r>
                <a:r>
                  <a:rPr lang="en-US" altLang="en-US" sz="2000" baseline="-25000" dirty="0"/>
                  <a:t>x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latin typeface="Cambria Math" panose="02040503050406030204" pitchFamily="18" charset="0"/>
                              </a:rPr>
                              <m:t>Ax</m:t>
                            </m:r>
                            <m:r>
                              <a:rPr lang="en-US" alt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b>
                        <m:r>
                          <a:rPr lang="en-US" alt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en-US" sz="2400" dirty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Consider (d+1)-dimensional subspace L spanned by columns of A together with b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/>
                  <a:t>For all y in L, |Sy|</a:t>
                </a:r>
                <a:r>
                  <a:rPr lang="en-US" altLang="en-US" sz="2000" baseline="-25000" dirty="0"/>
                  <a:t>2</a:t>
                </a:r>
                <a:r>
                  <a:rPr lang="en-US" altLang="en-US" sz="2000" dirty="0"/>
                  <a:t> = (1± </a:t>
                </a:r>
                <a:r>
                  <a:rPr lang="el-GR" altLang="en-US" sz="2000" dirty="0"/>
                  <a:t>ε</a:t>
                </a:r>
                <a:r>
                  <a:rPr lang="en-US" altLang="en-US" sz="2000" dirty="0"/>
                  <a:t>) |y|</a:t>
                </a:r>
                <a:r>
                  <a:rPr lang="en-US" altLang="en-US" sz="2000" baseline="-25000" dirty="0"/>
                  <a:t>2,</a:t>
                </a:r>
                <a:r>
                  <a:rPr lang="en-US" altLang="en-US" sz="2000" dirty="0"/>
                  <a:t> so |S(Ax-b)|</a:t>
                </a:r>
                <a:r>
                  <a:rPr lang="en-US" altLang="en-US" sz="2000" baseline="-25000" dirty="0"/>
                  <a:t>2</a:t>
                </a:r>
                <a:r>
                  <a:rPr lang="en-US" altLang="en-US" sz="2000" dirty="0"/>
                  <a:t> = (1± </a:t>
                </a:r>
                <a:r>
                  <a:rPr lang="el-GR" altLang="en-US" sz="2000" dirty="0"/>
                  <a:t>ε</a:t>
                </a:r>
                <a:r>
                  <a:rPr lang="en-US" altLang="en-US" sz="2000" dirty="0"/>
                  <a:t>) |Ax-b|</a:t>
                </a:r>
                <a:r>
                  <a:rPr lang="en-US" altLang="en-US" sz="2000" baseline="-25000" dirty="0"/>
                  <a:t>2</a:t>
                </a:r>
                <a:r>
                  <a:rPr lang="en-US" altLang="en-US" sz="2000" dirty="0"/>
                  <a:t> for all x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/>
                  <a:t>Output x’ = argmin</a:t>
                </a:r>
                <a:r>
                  <a:rPr lang="en-US" altLang="en-US" sz="2400" baseline="-25000" dirty="0"/>
                  <a:t>x</a:t>
                </a:r>
                <a:r>
                  <a:rPr lang="en-US" altLang="en-US" sz="2400" dirty="0"/>
                  <a:t> |(SA)x – (Sb)|</a:t>
                </a:r>
                <a:r>
                  <a:rPr lang="en-US" altLang="en-US" sz="2400" baseline="-25000" dirty="0"/>
                  <a:t>2 </a:t>
                </a:r>
                <a:endParaRPr lang="en-US" altLang="en-US" sz="2400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b>
                        <m: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SA</m:t>
                                </m:r>
                                <m:sSup>
                                  <m:sSup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0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altLang="en-US" sz="2000" b="0" i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Sb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den>
                    </m:f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SA</m:t>
                                </m:r>
                                <m:sSup>
                                  <m:sSup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0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altLang="en-US" sz="2000" b="0" i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Sb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den>
                    </m:f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</m:d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  <m:sSup>
                                  <m:sSupPr>
                                    <m:ctrlPr>
                                      <a:rPr lang="en-US" alt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000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en-US" altLang="en-US" sz="2000" b="0" i="0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den>
                    </m:f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d>
                          <m:d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sSup>
                              <m:sSupPr>
                                <m:ctrlPr>
                                  <a:rPr lang="en-US" alt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altLang="en-US" sz="2000" b="0" i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e>
                      <m:sub>
                        <m: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2000" dirty="0"/>
              </a:p>
              <a:p>
                <a:pPr>
                  <a:lnSpc>
                    <a:spcPct val="90000"/>
                  </a:lnSpc>
                </a:pPr>
                <a:endParaRPr lang="en-US" altLang="en-US" sz="2400" dirty="0"/>
              </a:p>
              <a:p>
                <a:pPr>
                  <a:lnSpc>
                    <a:spcPct val="90000"/>
                  </a:lnSpc>
                </a:pPr>
                <a:endParaRPr lang="en-US" altLang="en-US" sz="2400" baseline="-25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91C737-7122-7BAE-577A-457D1AF2AA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371600"/>
                <a:ext cx="8925197" cy="5257800"/>
              </a:xfrm>
              <a:blipFill>
                <a:blip r:embed="rId2"/>
                <a:stretch>
                  <a:fillRect l="-956" t="-1506" r="-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85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B0E-B7C1-A831-B3E7-CC59555A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C7C716-E1FC-1AC2-B24A-154634FCB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</p:spPr>
            <p:txBody>
              <a:bodyPr/>
              <a:lstStyle/>
              <a:p>
                <a:r>
                  <a:rPr lang="en-US" sz="2400" dirty="0"/>
                  <a:t>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 is slow if S is Gaussian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Choose S from structured families of random matrices</a:t>
                </a:r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If S is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Subsampled Randomized Hadamard Transform</a:t>
                </a:r>
                <a:r>
                  <a:rPr lang="en-US" sz="2400" dirty="0"/>
                  <a:t>, can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SA</m:t>
                    </m:r>
                  </m:oMath>
                </a14:m>
                <a:r>
                  <a:rPr lang="en-US" sz="2400" dirty="0"/>
                  <a:t> in </a:t>
                </a:r>
                <a:r>
                  <a:rPr lang="en-US" sz="2400" dirty="0" err="1"/>
                  <a:t>nd</a:t>
                </a:r>
                <a:r>
                  <a:rPr lang="en-US" sz="2400" dirty="0"/>
                  <a:t> log n time [</a:t>
                </a:r>
                <a:r>
                  <a:rPr lang="en-US" sz="2400" dirty="0" err="1"/>
                  <a:t>Sarlos</a:t>
                </a:r>
                <a:r>
                  <a:rPr lang="en-US" sz="2400" dirty="0"/>
                  <a:t>]</a:t>
                </a:r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If S is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CountSketch</a:t>
                </a:r>
                <a:r>
                  <a:rPr lang="en-US" sz="2400" dirty="0"/>
                  <a:t>, can compute SA in </a:t>
                </a:r>
                <a:r>
                  <a:rPr lang="en-US" sz="2400" dirty="0" err="1"/>
                  <a:t>nnz</a:t>
                </a:r>
                <a:r>
                  <a:rPr lang="en-US" sz="2400" dirty="0"/>
                  <a:t>(A) time, where </a:t>
                </a:r>
                <a:r>
                  <a:rPr lang="en-US" sz="2400" dirty="0" err="1"/>
                  <a:t>nnz</a:t>
                </a:r>
                <a:r>
                  <a:rPr lang="en-US" sz="2400" dirty="0"/>
                  <a:t>(A) is number of non-zero entries of A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  [Clarkson-W]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C7C716-E1FC-1AC2-B24A-154634FCB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  <a:blipFill>
                <a:blip r:embed="rId2"/>
                <a:stretch>
                  <a:fillRect l="-963" t="-82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C160-909E-4275-8AD8-0C694A73A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0337"/>
            <a:ext cx="8915400" cy="1143000"/>
          </a:xfrm>
        </p:spPr>
        <p:txBody>
          <a:bodyPr/>
          <a:lstStyle/>
          <a:p>
            <a:r>
              <a:rPr lang="de-DE" altLang="en-US" sz="4400" dirty="0">
                <a:solidFill>
                  <a:schemeClr val="accent2"/>
                </a:solidFill>
              </a:rPr>
              <a:t>Randomized Hadamard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9B2236-8433-ED30-9D1A-1D24303169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458200" cy="4953000"/>
              </a:xfrm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S = P*H*D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D is a random diagonal matrix with +1, -1 on diagonals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H is the </a:t>
                </a:r>
                <a:r>
                  <a:rPr lang="en-US" altLang="en-US" sz="2000" dirty="0" err="1"/>
                  <a:t>Hadamard</a:t>
                </a:r>
                <a:r>
                  <a:rPr lang="en-US" altLang="en-US" sz="2000" dirty="0"/>
                  <a:t> matrix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P uniformly samples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acc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sSup>
                          <m:sSup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p>
                            <m:r>
                              <a:rPr lang="en-US" altLang="en-US" sz="20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entries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endParaRPr lang="en-US" altLang="en-US" sz="2400" dirty="0"/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S*A and S*b computable in O(</a:t>
                </a:r>
                <a:r>
                  <a:rPr lang="en-US" altLang="en-US" sz="2400" dirty="0" err="1"/>
                  <a:t>nd</a:t>
                </a:r>
                <a:r>
                  <a:rPr lang="en-US" altLang="en-US" sz="2400" dirty="0"/>
                  <a:t> log n) time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endParaRPr lang="en-US" altLang="en-US" sz="2400" dirty="0"/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Beats our earlier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ϵ</m:t>
                            </m:r>
                          </m:e>
                          <m:sup>
                            <m:r>
                              <a:rPr lang="en-US" alt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bound on number of rows of S by using Matrix Chernoff to directly bound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SU</m:t>
                            </m:r>
                          </m:e>
                        </m:d>
                      </m:e>
                      <m:sub>
                        <m:r>
                          <a:rPr lang="en-US" sz="240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endParaRPr lang="en-US" altLang="en-US" sz="2400" dirty="0"/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Solve regression in O(</a:t>
                </a:r>
                <a:r>
                  <a:rPr lang="en-US" altLang="en-US" sz="2400" dirty="0" err="1"/>
                  <a:t>nd</a:t>
                </a:r>
                <a:r>
                  <a:rPr lang="en-US" altLang="en-US" sz="2400" dirty="0"/>
                  <a:t> log n) + poly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ϵ</m:t>
                        </m:r>
                      </m:den>
                    </m:f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US" altLang="en-US" sz="2400" dirty="0"/>
                  <a:t> time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9B2236-8433-ED30-9D1A-1D2430316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458200" cy="4953000"/>
              </a:xfrm>
              <a:blipFill>
                <a:blip r:embed="rId2"/>
                <a:stretch>
                  <a:fillRect l="-1009" t="-862" b="-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1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VID@ELSMYTHFUVW0Y5HA" val="499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6995</TotalTime>
  <Words>2339</Words>
  <Application>Microsoft Office PowerPoint</Application>
  <PresentationFormat>On-screen Show (4:3)</PresentationFormat>
  <Paragraphs>344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Dimensionality Reduction Techniques</vt:lpstr>
      <vt:lpstr>Outline</vt:lpstr>
      <vt:lpstr>Preserving the Norm of a Vector</vt:lpstr>
      <vt:lpstr>Preserving a Dot Product</vt:lpstr>
      <vt:lpstr>Preserving a Matrix Product</vt:lpstr>
      <vt:lpstr>Preserving a Subspace</vt:lpstr>
      <vt:lpstr>Solving Regression</vt:lpstr>
      <vt:lpstr>Efficiency</vt:lpstr>
      <vt:lpstr>Randomized Hadamard Transform</vt:lpstr>
      <vt:lpstr>CountSketch</vt:lpstr>
      <vt:lpstr>Other Ways to Use Sketching</vt:lpstr>
      <vt:lpstr>PowerPoint Presentation</vt:lpstr>
      <vt:lpstr>PowerPoint Presentation</vt:lpstr>
      <vt:lpstr>PowerPoint Presentation</vt:lpstr>
      <vt:lpstr>Outline</vt:lpstr>
      <vt:lpstr>Low Rank Approximation </vt:lpstr>
      <vt:lpstr>Solution to Low-Rank Approximation</vt:lpstr>
      <vt:lpstr>General Function Low Rank Approximation</vt:lpstr>
      <vt:lpstr>PowerPoint Presentation</vt:lpstr>
      <vt:lpstr>Tensor Low Rank Approximation</vt:lpstr>
      <vt:lpstr>Ridge Regression</vt:lpstr>
      <vt:lpstr>Robust Regression</vt:lpstr>
      <vt:lpstr>Active ℓ_p Linear Regression</vt:lpstr>
      <vt:lpstr>Active ℓ_p Linear Regression</vt:lpstr>
      <vt:lpstr>Weighted Low Rank Approximation</vt:lpstr>
      <vt:lpstr>Structure-Preserving Low Rank Approximation</vt:lpstr>
      <vt:lpstr>Wrapping Up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Sketching for M-Estimators: A Unified Approach to Robust Regression</dc:title>
  <dc:creator>ADMINIBM</dc:creator>
  <cp:lastModifiedBy>David Woodruff</cp:lastModifiedBy>
  <cp:revision>677</cp:revision>
  <cp:lastPrinted>2024-05-24T17:22:34Z</cp:lastPrinted>
  <dcterms:created xsi:type="dcterms:W3CDTF">2015-01-03T00:09:39Z</dcterms:created>
  <dcterms:modified xsi:type="dcterms:W3CDTF">2024-08-16T22:46:11Z</dcterms:modified>
</cp:coreProperties>
</file>