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handoutMasterIdLst>
    <p:handoutMasterId r:id="rId25"/>
  </p:handoutMasterIdLst>
  <p:sldIdLst>
    <p:sldId id="256" r:id="rId2"/>
    <p:sldId id="438" r:id="rId3"/>
    <p:sldId id="364" r:id="rId4"/>
    <p:sldId id="435" r:id="rId5"/>
    <p:sldId id="436" r:id="rId6"/>
    <p:sldId id="437" r:id="rId7"/>
    <p:sldId id="366" r:id="rId8"/>
    <p:sldId id="439" r:id="rId9"/>
    <p:sldId id="440" r:id="rId10"/>
    <p:sldId id="441" r:id="rId11"/>
    <p:sldId id="443" r:id="rId12"/>
    <p:sldId id="444" r:id="rId13"/>
    <p:sldId id="445" r:id="rId14"/>
    <p:sldId id="442" r:id="rId15"/>
    <p:sldId id="447" r:id="rId16"/>
    <p:sldId id="446" r:id="rId17"/>
    <p:sldId id="449" r:id="rId18"/>
    <p:sldId id="450" r:id="rId19"/>
    <p:sldId id="451" r:id="rId20"/>
    <p:sldId id="452" r:id="rId21"/>
    <p:sldId id="453" r:id="rId22"/>
    <p:sldId id="454" r:id="rId23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E3232"/>
    <a:srgbClr val="FAF5DC"/>
    <a:srgbClr val="000000"/>
    <a:srgbClr val="FF3300"/>
    <a:srgbClr val="53A8DD"/>
    <a:srgbClr val="3FB6F1"/>
    <a:srgbClr val="DFDFDF"/>
    <a:srgbClr val="D8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/>
    <p:restoredTop sz="94093"/>
  </p:normalViewPr>
  <p:slideViewPr>
    <p:cSldViewPr>
      <p:cViewPr varScale="1">
        <p:scale>
          <a:sx n="116" d="100"/>
          <a:sy n="116" d="100"/>
        </p:scale>
        <p:origin x="18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572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9" tIns="46149" rIns="92299" bIns="46149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9" tIns="46149" rIns="92299" bIns="4614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wtrvq3w4 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9" tIns="46149" rIns="92299" bIns="46149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9" tIns="46149" rIns="92299" bIns="4614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4E472403-B703-3D46-9723-1B6D0F578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31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401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3038" y="0"/>
            <a:ext cx="4038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wtrvq3w4 </a:t>
            </a:r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6075" y="517525"/>
            <a:ext cx="3522663" cy="264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2850" y="3332163"/>
            <a:ext cx="6867525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2738"/>
            <a:ext cx="404018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b" anchorCtr="0" compatLnSpc="1">
            <a:prstTxWarp prst="textNoShape">
              <a:avLst/>
            </a:prstTxWarp>
          </a:bodyPr>
          <a:lstStyle>
            <a:lvl1pPr defTabSz="904875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3038" y="6662738"/>
            <a:ext cx="4038600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42" tIns="45271" rIns="90542" bIns="45271" numCol="1" anchor="b" anchorCtr="0" compatLnSpc="1">
            <a:prstTxWarp prst="textNoShape">
              <a:avLst/>
            </a:prstTxWarp>
          </a:bodyPr>
          <a:lstStyle>
            <a:lvl1pPr algn="r" defTabSz="904875">
              <a:defRPr sz="1200"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0BB34ACB-9C40-1E41-BD10-5F3339B79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20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34ACB-9C40-1E41-BD10-5F3339B791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34ACB-9C40-1E41-BD10-5F3339B791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5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1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910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910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191000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9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0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9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4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FD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838200"/>
          </a:xfrm>
          <a:prstGeom prst="rect">
            <a:avLst/>
          </a:prstGeom>
          <a:solidFill>
            <a:srgbClr val="FAF5D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qrtf4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781800"/>
            <a:ext cx="8763000" cy="26988"/>
          </a:xfrm>
          <a:prstGeom prst="rect">
            <a:avLst/>
          </a:prstGeom>
          <a:solidFill>
            <a:srgbClr val="BE3232"/>
          </a:solidFill>
          <a:ln w="9525">
            <a:solidFill>
              <a:srgbClr val="BE323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5013325" y="31321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>
              <a:latin typeface="Tahoma" charset="0"/>
            </a:endParaRPr>
          </a:p>
        </p:txBody>
      </p:sp>
      <p:sp>
        <p:nvSpPr>
          <p:cNvPr id="1030" name="Text Box 8"/>
          <p:cNvSpPr txBox="1">
            <a:spLocks noChangeArrowheads="1"/>
          </p:cNvSpPr>
          <p:nvPr userDrawn="1"/>
        </p:nvSpPr>
        <p:spPr bwMode="auto">
          <a:xfrm>
            <a:off x="5013325" y="3132138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BE323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E323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E3232"/>
        </a:buClr>
        <a:buFont typeface="Tahoma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E323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Tahoma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Tahoma" pitchFamily="34" charset="0"/>
        <a:buChar char="-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19400"/>
            <a:ext cx="8305800" cy="31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>
                <a:latin typeface="Tahoma" charset="0"/>
                <a:cs typeface="+mj-cs"/>
              </a:rPr>
              <a:t>Uncertainty Quantification Summer School</a:t>
            </a:r>
            <a:br>
              <a:rPr lang="en-US" sz="3800" dirty="0">
                <a:latin typeface="Tahoma" charset="0"/>
                <a:cs typeface="+mj-cs"/>
              </a:rPr>
            </a:br>
            <a:br>
              <a:rPr lang="en-US" sz="3800" dirty="0">
                <a:latin typeface="Tahoma" charset="0"/>
                <a:cs typeface="+mj-cs"/>
              </a:rPr>
            </a:br>
            <a:r>
              <a:rPr lang="en-US" sz="3800" dirty="0">
                <a:latin typeface="Tahoma" charset="0"/>
                <a:cs typeface="+mj-cs"/>
              </a:rPr>
              <a:t>GAME THEORY</a:t>
            </a:r>
            <a:br>
              <a:rPr lang="en-US" sz="3800" dirty="0">
                <a:latin typeface="Tahoma" charset="0"/>
                <a:cs typeface="+mj-cs"/>
              </a:rPr>
            </a:br>
            <a:r>
              <a:rPr lang="en-US" sz="3800" dirty="0">
                <a:latin typeface="Tahoma" charset="0"/>
                <a:cs typeface="+mj-cs"/>
              </a:rPr>
              <a:t>Part II: APPLICATIONS</a:t>
            </a:r>
          </a:p>
        </p:txBody>
      </p:sp>
      <p:pic>
        <p:nvPicPr>
          <p:cNvPr id="16386" name="Picture 5" descr="Mono_RegularUse_GoldOnCar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165253"/>
            <a:ext cx="25368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8B46116-7B40-9EA2-079B-544EF87704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1"/>
          <a:stretch/>
        </p:blipFill>
        <p:spPr>
          <a:xfrm>
            <a:off x="314019" y="165253"/>
            <a:ext cx="2971800" cy="19683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B24B-73FB-B0E8-B0F0-28E785EE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60027-345B-1A0B-B9BB-D85804117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763000" cy="5307012"/>
              </a:xfrm>
            </p:spPr>
            <p:txBody>
              <a:bodyPr/>
              <a:lstStyle/>
              <a:p>
                <a:r>
                  <a:rPr lang="en-US" dirty="0"/>
                  <a:t>Step 3. The optimization problem becomes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BE323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BE323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BE323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BE323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BE323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BE323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BE323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BE323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srgbClr val="BE323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rgbClr val="BE323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srgbClr val="BE323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i="1">
                                                <a:solidFill>
                                                  <a:srgbClr val="BE323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rgbClr val="BE323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rgbClr val="BE323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rgbClr val="BE3232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s.t.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BE323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	  </a:t>
                </a:r>
                <a:r>
                  <a:rPr lang="en-US" dirty="0">
                    <a:latin typeface="Cambria" panose="02040503050406030204" pitchFamily="18" charset="0"/>
                  </a:rPr>
                  <a:t>[feasibility]</a:t>
                </a:r>
              </a:p>
              <a:p>
                <a:pPr marL="0" indent="0">
                  <a:buNone/>
                </a:pPr>
                <a:r>
                  <a:rPr lang="en-US" sz="1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BE3232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BE3232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BE3232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BE3232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 smtClean="0">
                        <a:solidFill>
                          <a:srgbClr val="BE323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BE323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br>
                  <a:rPr lang="en-US" dirty="0">
                    <a:solidFill>
                      <a:srgbClr val="BE323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solidFill>
                      <a:srgbClr val="BE323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S.O.C. of IC (boring to prove but necessary ;-)</a:t>
                </a:r>
              </a:p>
              <a:p>
                <a:pPr marL="0" indent="0">
                  <a:buNone/>
                </a:pPr>
                <a:r>
                  <a:rPr lang="en-US" dirty="0"/>
                  <a:t>Solution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Font typeface="System Font Regular"/>
                  <a:buChar char="-"/>
                </a:pPr>
                <a:r>
                  <a:rPr lang="en-US" dirty="0"/>
                  <a:t>If</a:t>
                </a:r>
                <a:r>
                  <a:rPr lang="en-US" dirty="0">
                    <a:solidFill>
                      <a:srgbClr val="BE323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&lt;0 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then nobody gets the good  </a:t>
                </a:r>
              </a:p>
              <a:p>
                <a:pPr>
                  <a:buFont typeface="System Font Regular"/>
                  <a:buChar char="-"/>
                </a:pPr>
                <a:r>
                  <a:rPr lang="en-US" dirty="0"/>
                  <a:t>Otherwise, bidder with highest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/>
                  <a:t> gets it.</a:t>
                </a:r>
              </a:p>
              <a:p>
                <a:pPr marL="0" indent="0">
                  <a:buNone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BE3232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BE3232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BE3232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BE3232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 smtClean="0">
                        <a:solidFill>
                          <a:srgbClr val="BE323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BE3232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ea typeface="Cambria" panose="02040503050406030204" pitchFamily="18" charset="0"/>
                    <a:cs typeface="Calibri" panose="020F0502020204030204" pitchFamily="34" charset="0"/>
                  </a:rPr>
                  <a:t>is automatically satisfied</a:t>
                </a:r>
                <a:endParaRPr lang="en-US" dirty="0"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60027-345B-1A0B-B9BB-D85804117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763000" cy="5307012"/>
              </a:xfrm>
              <a:blipFill>
                <a:blip r:embed="rId2"/>
                <a:stretch>
                  <a:fillRect l="-1302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84B95-3504-74A7-1D43-F7F7A7D49E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0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B24B-73FB-B0E8-B0F0-28E785EE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60027-345B-1A0B-B9BB-D85804117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763000" cy="5029200"/>
              </a:xfrm>
            </p:spPr>
            <p:txBody>
              <a:bodyPr/>
              <a:lstStyle/>
              <a:p>
                <a:pPr>
                  <a:buFont typeface="System Font Regular"/>
                  <a:buChar char="-"/>
                </a:pPr>
                <a:r>
                  <a:rPr lang="en-US" dirty="0"/>
                  <a:t>Finally, transfers are adjusted to satisfy IC (*):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BE323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BE323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bar>
                            <m:barPr>
                              <m:ctrlPr>
                                <a:rPr lang="en-US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ba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(transfers need to be satisfied only on expectations so there are multiple ways to set them)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mechanism can be implemented through first or second price sealed bid auctions if reserves prices are chosen appropriately.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60027-345B-1A0B-B9BB-D85804117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763000" cy="5029200"/>
              </a:xfrm>
              <a:blipFill>
                <a:blip r:embed="rId2"/>
                <a:stretch>
                  <a:fillRect l="-1302" t="-2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84B95-3504-74A7-1D43-F7F7A7D49E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7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14F4F-8082-EFE5-F936-74AE6552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Incorporating </a:t>
            </a:r>
            <a:br>
              <a:rPr lang="en-US" dirty="0"/>
            </a:br>
            <a:r>
              <a:rPr lang="en-US" dirty="0"/>
              <a:t>Choice uncertainty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7319C-75BF-46C4-2425-6BDE1DBF0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675D5-323F-2A98-D003-C734B77169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1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9F21-9DC0-3012-8322-04F747D3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Utility Model (RUM)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E9E10-F264-2E20-58AE-F7607E758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</p:spPr>
            <p:txBody>
              <a:bodyPr/>
              <a:lstStyle/>
              <a:p>
                <a:r>
                  <a:rPr lang="en-US" dirty="0"/>
                  <a:t>Decision theory and Game theory typically generate point predictions, which are hard to test empirically, where data is heterogenous and noisy. </a:t>
                </a:r>
              </a:p>
              <a:p>
                <a:pPr marL="0" indent="0">
                  <a:buNone/>
                </a:pPr>
                <a:endParaRPr lang="en-US" sz="1200" dirty="0"/>
              </a:p>
              <a:p>
                <a:r>
                  <a:rPr lang="en-US" dirty="0"/>
                  <a:t>The Random Utility Model is an elegant attempt to account for diversity in choice.</a:t>
                </a:r>
              </a:p>
              <a:p>
                <a:pPr lvl="1"/>
                <a:r>
                  <a:rPr lang="en-US" dirty="0"/>
                  <a:t>In each trial, subject </a:t>
                </a:r>
                <a:r>
                  <a:rPr lang="en-US" dirty="0" err="1"/>
                  <a:t>i</a:t>
                </a:r>
                <a:r>
                  <a:rPr lang="en-US" dirty="0"/>
                  <a:t> chooses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Values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. However, they are </a:t>
                </a:r>
                <a:r>
                  <a:rPr lang="en-US" dirty="0">
                    <a:solidFill>
                      <a:srgbClr val="BE3232"/>
                    </a:solidFill>
                  </a:rPr>
                  <a:t>noisily </a:t>
                </a:r>
                <a:r>
                  <a:rPr lang="en-US" dirty="0"/>
                  <a:t>evaluated: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Errors are independent and follow an extreme value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measures the amount of noise in the system)</a:t>
                </a:r>
              </a:p>
              <a:p>
                <a:pPr marL="457200" lvl="1" indent="0">
                  <a:buNone/>
                </a:pPr>
                <a:r>
                  <a:rPr lang="en-US" dirty="0"/>
                  <a:t>		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E9E10-F264-2E20-58AE-F7607E758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71600"/>
                <a:ext cx="9067800" cy="5334000"/>
              </a:xfrm>
              <a:blipFill>
                <a:blip r:embed="rId3"/>
                <a:stretch>
                  <a:fillRect l="-1259" t="-1190"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BFFD8-B7F9-8DDC-2DC9-CF715502B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4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9F21-9DC0-3012-8322-04F747D3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Utility Model (RUM)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E9E10-F264-2E20-58AE-F7607E758F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534400" cy="5029200"/>
              </a:xfrm>
            </p:spPr>
            <p:txBody>
              <a:bodyPr/>
              <a:lstStyle/>
              <a:p>
                <a:r>
                  <a:rPr lang="en-US" dirty="0"/>
                  <a:t>Under RUM, the Prob. that </a:t>
                </a:r>
                <a:r>
                  <a:rPr lang="en-US" dirty="0" err="1"/>
                  <a:t>i</a:t>
                </a:r>
                <a:r>
                  <a:rPr lang="en-US" dirty="0"/>
                  <a:t>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is: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i="1" dirty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i="1" dirty="0">
                    <a:solidFill>
                      <a:srgbClr val="BE3232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BE323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logistic choice function is not assumed but derived (from the extreme value distribution of errors)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: Choice is always given by true preference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=0: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Choice is random (also random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E9E10-F264-2E20-58AE-F7607E758F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534400" cy="5029200"/>
              </a:xfrm>
              <a:blipFill>
                <a:blip r:embed="rId3"/>
                <a:stretch>
                  <a:fillRect l="-1189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BFFD8-B7F9-8DDC-2DC9-CF715502B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3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BEA6-9A3A-4290-7CD4-29B4052B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/>
          <a:lstStyle/>
          <a:p>
            <a:r>
              <a:rPr lang="en-US" dirty="0"/>
              <a:t>Quantal Response Equilibrium (QRE)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E7D43-47DD-2C70-1149-9B042ED5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35140"/>
            <a:ext cx="8534400" cy="4665660"/>
          </a:xfrm>
        </p:spPr>
        <p:txBody>
          <a:bodyPr/>
          <a:lstStyle/>
          <a:p>
            <a:pPr marL="0" indent="0">
              <a:spcBef>
                <a:spcPts val="300"/>
              </a:spcBef>
              <a:spcAft>
                <a:spcPts val="1425"/>
              </a:spcAft>
              <a:buSzPct val="100000"/>
              <a:buNone/>
              <a:defRPr/>
            </a:pPr>
            <a:r>
              <a:rPr lang="en-US" b="1" dirty="0">
                <a:latin typeface="+mn-lt"/>
              </a:rPr>
              <a:t>Theory</a:t>
            </a:r>
            <a:r>
              <a:rPr lang="en-US" dirty="0">
                <a:latin typeface="+mn-lt"/>
              </a:rPr>
              <a:t>: Modify Nash equilibrium to incorporate realistic limitations to rational choice (uncertainty in choice)</a:t>
            </a:r>
          </a:p>
          <a:p>
            <a:pPr marL="0" indent="0">
              <a:spcBef>
                <a:spcPts val="300"/>
              </a:spcBef>
              <a:spcAft>
                <a:spcPts val="1425"/>
              </a:spcAft>
              <a:buSzPct val="100000"/>
              <a:buNone/>
              <a:defRPr/>
            </a:pPr>
            <a:r>
              <a:rPr lang="en-US" b="1" dirty="0">
                <a:latin typeface="+mn-lt"/>
              </a:rPr>
              <a:t>Methodological</a:t>
            </a:r>
            <a:r>
              <a:rPr lang="en-US" dirty="0">
                <a:latin typeface="+mn-lt"/>
              </a:rPr>
              <a:t>: Provide a statistical framework to analyze game theoretic data:</a:t>
            </a:r>
          </a:p>
          <a:p>
            <a:pPr>
              <a:spcBef>
                <a:spcPts val="238"/>
              </a:spcBef>
              <a:spcAft>
                <a:spcPts val="1425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Structural econometric approach</a:t>
            </a:r>
          </a:p>
          <a:p>
            <a:pPr marL="342900" indent="-342900">
              <a:spcBef>
                <a:spcPts val="325"/>
              </a:spcBef>
              <a:spcAft>
                <a:spcPts val="1425"/>
              </a:spcAft>
              <a:buSzPct val="100000"/>
              <a:buFont typeface="Arial" charset="0"/>
              <a:buChar char="•"/>
              <a:defRPr/>
            </a:pPr>
            <a:r>
              <a:rPr lang="en-US" dirty="0">
                <a:latin typeface="+mn-lt"/>
              </a:rPr>
              <a:t>Testing comparative static predictions</a:t>
            </a:r>
          </a:p>
          <a:p>
            <a:pPr marL="0" indent="0">
              <a:spcBef>
                <a:spcPts val="325"/>
              </a:spcBef>
              <a:spcAft>
                <a:spcPts val="1425"/>
              </a:spcAft>
              <a:buSzPct val="100000"/>
              <a:buNone/>
              <a:defRPr/>
            </a:pPr>
            <a:endParaRPr lang="en-US" sz="800" dirty="0"/>
          </a:p>
          <a:p>
            <a:pPr marL="0" indent="0">
              <a:spcBef>
                <a:spcPts val="325"/>
              </a:spcBef>
              <a:spcAft>
                <a:spcPts val="1425"/>
              </a:spcAft>
              <a:buSzPct val="100000"/>
              <a:buNone/>
              <a:defRPr/>
            </a:pPr>
            <a:r>
              <a:rPr lang="en-US" dirty="0"/>
              <a:t>Similar spirit as RUM but for multi-person strategic settings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CC35F-7ECF-28DD-4E0E-6A096611F2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6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BEA6-9A3A-4290-7CD4-29B4052B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/>
          <a:lstStyle/>
          <a:p>
            <a:r>
              <a:rPr lang="en-US" dirty="0"/>
              <a:t>Quantal Response Equilibrium (QRE)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E7D43-47DD-2C70-1149-9B042ED50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4436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Generalization of Nash equilibrium (not “</a:t>
            </a:r>
            <a:r>
              <a:rPr lang="en-US" altLang="ja-JP" dirty="0"/>
              <a:t>replacement</a:t>
            </a:r>
            <a:r>
              <a:rPr lang="en-US" altLang="en-US" dirty="0"/>
              <a:t>”</a:t>
            </a:r>
            <a:r>
              <a:rPr lang="en-US" altLang="ja-JP" dirty="0"/>
              <a:t>). </a:t>
            </a:r>
          </a:p>
          <a:p>
            <a:pPr lvl="1">
              <a:defRPr/>
            </a:pPr>
            <a:r>
              <a:rPr lang="en-US" altLang="ja-JP" dirty="0"/>
              <a:t>It is still an equilibrium model </a:t>
            </a:r>
          </a:p>
          <a:p>
            <a:pPr lvl="1">
              <a:defRPr/>
            </a:pPr>
            <a:r>
              <a:rPr lang="en-US" altLang="ja-JP" dirty="0"/>
              <a:t>Agents “better respond</a:t>
            </a:r>
            <a:r>
              <a:rPr lang="en-US" altLang="en-US" dirty="0"/>
              <a:t>’’</a:t>
            </a:r>
            <a:r>
              <a:rPr lang="en-US" altLang="ja-JP" dirty="0"/>
              <a:t> instead of “best respond”.</a:t>
            </a:r>
          </a:p>
          <a:p>
            <a:pPr>
              <a:defRPr/>
            </a:pPr>
            <a:r>
              <a:rPr lang="en-US" altLang="en-US" dirty="0"/>
              <a:t>Introduces mistakes in play that are inversely related to the payoff (errors generating high costs are unlikely).</a:t>
            </a:r>
          </a:p>
          <a:p>
            <a:pPr>
              <a:defRPr/>
            </a:pPr>
            <a:r>
              <a:rPr lang="en-US" altLang="en-US" dirty="0"/>
              <a:t>At the limit, (small errors), the model approximates Nash equilibrium.</a:t>
            </a:r>
          </a:p>
          <a:p>
            <a:pPr>
              <a:defRPr/>
            </a:pPr>
            <a:r>
              <a:rPr lang="en-US" altLang="en-US" dirty="0"/>
              <a:t>Any strategy can be played with non-zero probability. It is consistent with experimental data and can fit data better.</a:t>
            </a:r>
          </a:p>
          <a:p>
            <a:pPr>
              <a:defRPr/>
            </a:pPr>
            <a:r>
              <a:rPr lang="en-US" altLang="en-US" dirty="0"/>
              <a:t>Unlike other behavioral theories, it retains rationality: probabilistic behavior of all actors are, in equilibrium, correct. </a:t>
            </a:r>
          </a:p>
          <a:p>
            <a:pPr marL="342900" indent="-342900">
              <a:buFont typeface="Wingdings" charset="2"/>
              <a:buChar char="Ø"/>
              <a:defRPr/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CC35F-7ECF-28DD-4E0E-6A096611F2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45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09293-845A-1307-2FFF-82B0DDEE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838200"/>
          </a:xfrm>
        </p:spPr>
        <p:txBody>
          <a:bodyPr/>
          <a:lstStyle/>
          <a:p>
            <a:r>
              <a:rPr lang="en-US" dirty="0"/>
              <a:t>Quantal Response Equilibrium (QRE)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977F5-6AF5-63BD-2DAF-D60BE3D0C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latin typeface="+mn-lt"/>
                  </a:rPr>
                  <a:t>Formally, QRE builds a Logit Equilibrium: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altLang="en-US" sz="800" dirty="0">
                  <a:latin typeface="+mn-lt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3200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BE323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sSubSup>
                                    <m:sSubSupPr>
                                      <m:ctrlPr>
                                        <a:rPr lang="en-US" sz="3200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sz="3200" i="1">
                                                  <a:solidFill>
                                                    <a:srgbClr val="BE323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3200" i="1">
                                                  <a:solidFill>
                                                    <a:srgbClr val="BE323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3200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sub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200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  <m:sSubSup>
                                        <m:sSubSupPr>
                                          <m:ctrlPr>
                                            <a:rPr lang="en-US" sz="3200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3200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sz="3200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3200" i="1">
                                                  <a:solidFill>
                                                    <a:srgbClr val="BE323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3200" i="1">
                                                      <a:solidFill>
                                                        <a:srgbClr val="BE323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3200" i="1">
                                                      <a:solidFill>
                                                        <a:srgbClr val="BE3232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3200" i="1">
                                                  <a:solidFill>
                                                    <a:srgbClr val="BE323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3200" i="1">
                                                  <a:solidFill>
                                                    <a:srgbClr val="BE323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3200" i="1">
                                                  <a:solidFill>
                                                    <a:srgbClr val="BE323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dirty="0">
                    <a:sym typeface="Symbol" pitchFamily="2" charset="2"/>
                  </a:rPr>
                  <a:t>w</a:t>
                </a:r>
                <a:r>
                  <a:rPr lang="en-US" altLang="en-US" sz="2400" dirty="0">
                    <a:latin typeface="+mn-lt"/>
                    <a:sym typeface="Symbol" pitchFamily="2" charset="2"/>
                  </a:rPr>
                  <a:t>here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400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altLang="en-US" sz="2400" dirty="0">
                    <a:latin typeface="+mn-lt"/>
                    <a:sym typeface="Symbol" pitchFamily="2" charset="2"/>
                  </a:rPr>
                  <a:t>is the QRE prob. that player </a:t>
                </a:r>
                <a:r>
                  <a:rPr lang="en-US" altLang="en-US" sz="2400" dirty="0" err="1">
                    <a:latin typeface="+mn-lt"/>
                    <a:sym typeface="Symbol" pitchFamily="2" charset="2"/>
                  </a:rPr>
                  <a:t>i</a:t>
                </a:r>
                <a:r>
                  <a:rPr lang="en-US" altLang="en-US" sz="2400" dirty="0">
                    <a:latin typeface="+mn-lt"/>
                    <a:sym typeface="Symbol" pitchFamily="2" charset="2"/>
                  </a:rPr>
                  <a:t> chooses strategy j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en-US" sz="2400" dirty="0">
                    <a:latin typeface="+mn-lt"/>
                    <a:sym typeface="Symbol" pitchFamily="2" charset="2"/>
                  </a:rPr>
                  <a:t> is the QRE strategy of other players 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en-US" dirty="0">
                    <a:sym typeface="Symbol" pitchFamily="2" charset="2"/>
                  </a:rPr>
                  <a:t>   </a:t>
                </a:r>
                <a:r>
                  <a:rPr lang="en-US" altLang="en-US" sz="2400" dirty="0">
                    <a:latin typeface="+mn-lt"/>
                    <a:sym typeface="Symbol" pitchFamily="2" charset="2"/>
                  </a:rPr>
                  <a:t>is the utility of player </a:t>
                </a:r>
                <a:r>
                  <a:rPr lang="en-US" altLang="en-US" sz="2400" dirty="0" err="1">
                    <a:latin typeface="+mn-lt"/>
                    <a:sym typeface="Symbol" pitchFamily="2" charset="2"/>
                  </a:rPr>
                  <a:t>i</a:t>
                </a:r>
                <a:r>
                  <a:rPr lang="en-US" altLang="en-US" sz="2400" dirty="0">
                    <a:latin typeface="+mn-lt"/>
                    <a:sym typeface="Symbol" pitchFamily="2" charset="2"/>
                  </a:rPr>
                  <a:t> who chooses strategy j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en-US" sz="2400" dirty="0">
                    <a:latin typeface="+mn-lt"/>
                    <a:sym typeface="tci2" pitchFamily="2" charset="2"/>
                  </a:rPr>
                  <a:t>Given a dataset, we can estimate </a:t>
                </a:r>
                <a:r>
                  <a:rPr lang="en-US" altLang="en-US" sz="2400" b="1" dirty="0">
                    <a:latin typeface="+mn-lt"/>
                    <a:sym typeface="Symbol" pitchFamily="2" charset="2"/>
                  </a:rPr>
                  <a:t> using ML techniques</a:t>
                </a:r>
              </a:p>
              <a:p>
                <a:pPr>
                  <a:lnSpc>
                    <a:spcPct val="90000"/>
                  </a:lnSpc>
                  <a:buNone/>
                </a:pPr>
                <a:endParaRPr lang="en-US" altLang="en-US" sz="800" b="1" dirty="0">
                  <a:latin typeface="+mn-lt"/>
                  <a:sym typeface="Symbol" pitchFamily="2" charset="2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en-US" u="sng" dirty="0">
                    <a:sym typeface="Symbol" pitchFamily="2" charset="2"/>
                  </a:rPr>
                  <a:t>Note</a:t>
                </a:r>
                <a:r>
                  <a:rPr lang="en-US" altLang="en-US" dirty="0">
                    <a:sym typeface="Symbol" pitchFamily="2" charset="2"/>
                  </a:rPr>
                  <a:t>. By deviating from the best strategy, I affect the choices 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en-US" dirty="0">
                    <a:sym typeface="Symbol" pitchFamily="2" charset="2"/>
                  </a:rPr>
                  <a:t>of others, which affect my payoffs of each strategy</a:t>
                </a:r>
                <a:endParaRPr lang="en-US" altLang="en-US" sz="2400" dirty="0">
                  <a:latin typeface="+mn-lt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altLang="en-US" sz="2400" dirty="0">
                  <a:latin typeface="+mn-lt"/>
                  <a:sym typeface="Symbol" pitchFamily="2" charset="2"/>
                </a:endParaRP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9977F5-6AF5-63BD-2DAF-D60BE3D0C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2015" r="-2381" b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A5E68-FD8B-0C17-4BB3-E7E3C561FA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06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A0F5E-4B6D-3271-4F41-20C78F73F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QRE illustration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831F3-A7E7-76FE-7D5C-3B88365EE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DE55E4-4AC6-DA3C-5F96-1CE11035E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807992"/>
              </p:ext>
            </p:extLst>
          </p:nvPr>
        </p:nvGraphicFramePr>
        <p:xfrm>
          <a:off x="304800" y="1371600"/>
          <a:ext cx="3581397" cy="156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204137383"/>
                    </a:ext>
                  </a:extLst>
                </a:gridCol>
                <a:gridCol w="535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7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R w="12700" cmpd="sng">
                      <a:noFill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seeker</a:t>
                      </a:r>
                    </a:p>
                  </a:txBody>
                  <a:tcPr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33" marB="4573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4793234"/>
                  </a:ext>
                </a:extLst>
              </a:tr>
              <a:tr h="3917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S</a:t>
                      </a:r>
                      <a:endParaRPr lang="en-US" sz="1800" dirty="0"/>
                    </a:p>
                  </a:txBody>
                  <a:tcPr marT="45733" marB="45733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S</a:t>
                      </a:r>
                      <a:endParaRPr lang="en-US" sz="1800" dirty="0"/>
                    </a:p>
                  </a:txBody>
                  <a:tcPr marT="45733" marB="45733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82">
                <a:tc>
                  <a:txBody>
                    <a:bodyPr/>
                    <a:lstStyle/>
                    <a:p>
                      <a:r>
                        <a:rPr lang="en-US" sz="1800" dirty="0"/>
                        <a:t>hider</a:t>
                      </a:r>
                    </a:p>
                  </a:txBody>
                  <a:tcPr marT="45733" marB="45733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</a:t>
                      </a:r>
                      <a:r>
                        <a:rPr lang="en-US" sz="1800" baseline="-25000" dirty="0"/>
                        <a:t>H</a:t>
                      </a:r>
                      <a:endParaRPr lang="en-US" sz="1800" dirty="0"/>
                    </a:p>
                  </a:txBody>
                  <a:tcPr marT="45733" marB="4573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BE3232"/>
                          </a:solidFill>
                        </a:rPr>
                        <a:t>5</a:t>
                      </a:r>
                      <a:r>
                        <a:rPr lang="en-US" sz="1800" dirty="0"/>
                        <a:t>,1</a:t>
                      </a:r>
                      <a:endParaRPr lang="en-US" sz="1800" b="1" dirty="0">
                        <a:solidFill>
                          <a:srgbClr val="BE3232"/>
                        </a:solidFill>
                      </a:endParaRP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7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</a:t>
                      </a:r>
                      <a:r>
                        <a:rPr lang="en-US" sz="1800" baseline="-25000" dirty="0"/>
                        <a:t>H</a:t>
                      </a:r>
                      <a:endParaRPr lang="en-US" sz="1800" dirty="0"/>
                    </a:p>
                  </a:txBody>
                  <a:tcPr marT="45733" marB="45733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2,1</a:t>
                      </a:r>
                    </a:p>
                  </a:txBody>
                  <a:tcPr marT="45733" marB="45733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BBDF4D-19FA-3D9A-0700-2A132C1430AC}"/>
              </a:ext>
            </a:extLst>
          </p:cNvPr>
          <p:cNvSpPr txBox="1"/>
          <p:nvPr/>
        </p:nvSpPr>
        <p:spPr>
          <a:xfrm>
            <a:off x="2107531" y="5033895"/>
            <a:ext cx="16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err="1"/>
              <a:t>Pr</a:t>
            </a:r>
            <a:r>
              <a:rPr lang="en-US" dirty="0"/>
              <a:t>(A</a:t>
            </a:r>
            <a:r>
              <a:rPr lang="en-US" baseline="-25000" dirty="0"/>
              <a:t>H</a:t>
            </a:r>
            <a:r>
              <a:rPr lang="en-US" dirty="0"/>
              <a:t>)=1/2</a:t>
            </a:r>
            <a:endParaRPr lang="en-US" b="1" dirty="0">
              <a:solidFill>
                <a:srgbClr val="BE3232"/>
              </a:solidFill>
            </a:endParaRPr>
          </a:p>
          <a:p>
            <a:pPr marL="0" indent="0">
              <a:buNone/>
            </a:pPr>
            <a:r>
              <a:rPr lang="en-US" dirty="0" err="1"/>
              <a:t>Pr</a:t>
            </a:r>
            <a:r>
              <a:rPr lang="en-US" dirty="0"/>
              <a:t>(A</a:t>
            </a:r>
            <a:r>
              <a:rPr lang="en-US" baseline="-25000" dirty="0"/>
              <a:t>S</a:t>
            </a:r>
            <a:r>
              <a:rPr lang="en-US" dirty="0"/>
              <a:t>)=</a:t>
            </a:r>
            <a:r>
              <a:rPr lang="en-US" b="1" dirty="0">
                <a:solidFill>
                  <a:srgbClr val="BE3232"/>
                </a:solidFill>
              </a:rPr>
              <a:t>1/5</a:t>
            </a:r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1677CC5-70DB-8CE3-6269-4144CE1B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29922"/>
            <a:ext cx="3581396" cy="36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BE770-9047-A998-6A7E-490AB8B2342A}"/>
              </a:ext>
            </a:extLst>
          </p:cNvPr>
          <p:cNvSpPr txBox="1"/>
          <p:nvPr/>
        </p:nvSpPr>
        <p:spPr>
          <a:xfrm>
            <a:off x="4203032" y="410677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H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68067-0EA2-0ED4-09D4-A743A4B6E7DC}"/>
              </a:ext>
            </a:extLst>
          </p:cNvPr>
          <p:cNvSpPr txBox="1"/>
          <p:nvPr/>
        </p:nvSpPr>
        <p:spPr>
          <a:xfrm>
            <a:off x="6442917" y="57014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D2F7AB-43CC-CCA9-FBA1-B291F5F89012}"/>
              </a:ext>
            </a:extLst>
          </p:cNvPr>
          <p:cNvSpPr txBox="1"/>
          <p:nvPr/>
        </p:nvSpPr>
        <p:spPr>
          <a:xfrm>
            <a:off x="439393" y="5010514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Nash</a:t>
            </a:r>
          </a:p>
          <a:p>
            <a:r>
              <a:rPr lang="en-US" dirty="0"/>
              <a:t>Equilibrium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CE958-6E3F-7F7A-EA43-AFE4A943D6AB}"/>
              </a:ext>
            </a:extLst>
          </p:cNvPr>
          <p:cNvSpPr txBox="1"/>
          <p:nvPr/>
        </p:nvSpPr>
        <p:spPr>
          <a:xfrm>
            <a:off x="229028" y="3487145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response correspondences of NE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21589F-A1DF-D675-368B-06802A39270B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3400" y="3276934"/>
            <a:ext cx="1318590" cy="2621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6DB26B-7316-F76A-7BEA-012F3A9502CC}"/>
              </a:ext>
            </a:extLst>
          </p:cNvPr>
          <p:cNvCxnSpPr>
            <a:cxnSpLocks/>
          </p:cNvCxnSpPr>
          <p:nvPr/>
        </p:nvCxnSpPr>
        <p:spPr bwMode="auto">
          <a:xfrm>
            <a:off x="4295700" y="3828632"/>
            <a:ext cx="1023392" cy="4533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11B0A0-51F3-B3BF-BCF5-B97E1635851F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 flipV="1">
            <a:off x="3707731" y="4359237"/>
            <a:ext cx="1931069" cy="9978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A1DACA5-EE2D-D5DC-3A18-9066FA110783}"/>
              </a:ext>
            </a:extLst>
          </p:cNvPr>
          <p:cNvSpPr/>
          <p:nvPr/>
        </p:nvSpPr>
        <p:spPr bwMode="auto">
          <a:xfrm>
            <a:off x="304800" y="4905923"/>
            <a:ext cx="3291508" cy="7743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FF0BBD-1747-01F6-A3C7-9E233B3DE03A}"/>
              </a:ext>
            </a:extLst>
          </p:cNvPr>
          <p:cNvSpPr/>
          <p:nvPr/>
        </p:nvSpPr>
        <p:spPr bwMode="auto">
          <a:xfrm>
            <a:off x="152400" y="3344947"/>
            <a:ext cx="4176089" cy="6146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7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74A4-3F9F-5BBE-8708-5C8CBEAE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6637"/>
            <a:ext cx="8534400" cy="838200"/>
          </a:xfrm>
        </p:spPr>
        <p:txBody>
          <a:bodyPr/>
          <a:lstStyle/>
          <a:p>
            <a:r>
              <a:rPr lang="en-US" dirty="0"/>
              <a:t>QRE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E0492-D7C3-7D18-B539-025ECAF827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QRE given a fixed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E0492-D7C3-7D18-B539-025ECAF82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9A4E8-8CB4-0C9F-A638-ACF67DD7FF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29E1725-5777-25E1-D9AC-7F8348DB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40995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B6408A-3C37-D0F3-BCC2-1008761D93E0}"/>
              </a:ext>
            </a:extLst>
          </p:cNvPr>
          <p:cNvSpPr txBox="1"/>
          <p:nvPr/>
        </p:nvSpPr>
        <p:spPr>
          <a:xfrm>
            <a:off x="718464" y="3469465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response </a:t>
            </a:r>
            <a:r>
              <a:rPr lang="en-US" dirty="0">
                <a:solidFill>
                  <a:srgbClr val="BE3232"/>
                </a:solidFill>
              </a:rPr>
              <a:t>functions</a:t>
            </a:r>
            <a:r>
              <a:rPr lang="en-US" dirty="0"/>
              <a:t> of QRE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B2D388-24B2-8D05-C29B-DEE4635D51C9}"/>
              </a:ext>
            </a:extLst>
          </p:cNvPr>
          <p:cNvCxnSpPr>
            <a:cxnSpLocks/>
          </p:cNvCxnSpPr>
          <p:nvPr/>
        </p:nvCxnSpPr>
        <p:spPr bwMode="auto">
          <a:xfrm flipV="1">
            <a:off x="4354993" y="2912605"/>
            <a:ext cx="1436207" cy="548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B2ABFC-B594-9DFD-599C-A9746634593E}"/>
              </a:ext>
            </a:extLst>
          </p:cNvPr>
          <p:cNvCxnSpPr>
            <a:cxnSpLocks/>
          </p:cNvCxnSpPr>
          <p:nvPr/>
        </p:nvCxnSpPr>
        <p:spPr bwMode="auto">
          <a:xfrm flipV="1">
            <a:off x="4295700" y="3631070"/>
            <a:ext cx="962100" cy="1975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BB182E5-CE51-E61D-4EDB-3C837007D862}"/>
              </a:ext>
            </a:extLst>
          </p:cNvPr>
          <p:cNvSpPr/>
          <p:nvPr/>
        </p:nvSpPr>
        <p:spPr bwMode="auto">
          <a:xfrm>
            <a:off x="461776" y="3344947"/>
            <a:ext cx="3866713" cy="6146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3E5E9-0EB6-F667-B364-2BA936417F3D}"/>
              </a:ext>
            </a:extLst>
          </p:cNvPr>
          <p:cNvSpPr txBox="1"/>
          <p:nvPr/>
        </p:nvSpPr>
        <p:spPr>
          <a:xfrm>
            <a:off x="2610678" y="510208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312394-ED6C-0275-1884-F0EA1CCA76C8}"/>
              </a:ext>
            </a:extLst>
          </p:cNvPr>
          <p:cNvSpPr/>
          <p:nvPr/>
        </p:nvSpPr>
        <p:spPr bwMode="auto">
          <a:xfrm>
            <a:off x="2610678" y="4958237"/>
            <a:ext cx="684804" cy="6146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239D47-B35F-CCBC-A838-EC59A82E1E55}"/>
              </a:ext>
            </a:extLst>
          </p:cNvPr>
          <p:cNvCxnSpPr>
            <a:cxnSpLocks/>
          </p:cNvCxnSpPr>
          <p:nvPr/>
        </p:nvCxnSpPr>
        <p:spPr bwMode="auto">
          <a:xfrm flipV="1">
            <a:off x="3308785" y="3945395"/>
            <a:ext cx="2330015" cy="13362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945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1B44-49BE-AA24-83AD-51CB3CA4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4429125"/>
            <a:ext cx="7772400" cy="1362075"/>
          </a:xfrm>
        </p:spPr>
        <p:txBody>
          <a:bodyPr/>
          <a:lstStyle/>
          <a:p>
            <a:pPr algn="ctr"/>
            <a:r>
              <a:rPr lang="en-US" dirty="0"/>
              <a:t>Mechanism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C3D21-6743-70DB-E569-8217E5F77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6FD1E8-0BED-A861-80A1-25582C7813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3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74A4-3F9F-5BBE-8708-5C8CBEAE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6637"/>
            <a:ext cx="8534400" cy="838200"/>
          </a:xfrm>
        </p:spPr>
        <p:txBody>
          <a:bodyPr/>
          <a:lstStyle/>
          <a:p>
            <a:r>
              <a:rPr lang="en-US" dirty="0"/>
              <a:t>QRE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E0492-D7C3-7D18-B539-025ECAF827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QRE as a function of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E0492-D7C3-7D18-B539-025ECAF82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9A4E8-8CB4-0C9F-A638-ACF67DD7FF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E6E5F0F-1D61-AF51-9B68-82CAFAB49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81400" cy="45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80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74A4-3F9F-5BBE-8708-5C8CBEAEB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6637"/>
            <a:ext cx="8534400" cy="838200"/>
          </a:xfrm>
        </p:spPr>
        <p:txBody>
          <a:bodyPr/>
          <a:lstStyle/>
          <a:p>
            <a:r>
              <a:rPr lang="en-US" dirty="0"/>
              <a:t>QRE illustration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E0492-D7C3-7D18-B539-025ECAF827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QRE as a function of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1E0492-D7C3-7D18-B539-025ECAF827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C9A4E8-8CB4-0C9F-A638-ACF67DD7FF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AC02D4-F4B1-736C-6AAF-B15700637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409950" cy="44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175ACE-47AC-6B2D-35BC-A69030619876}"/>
              </a:ext>
            </a:extLst>
          </p:cNvPr>
          <p:cNvCxnSpPr>
            <a:cxnSpLocks/>
          </p:cNvCxnSpPr>
          <p:nvPr/>
        </p:nvCxnSpPr>
        <p:spPr bwMode="auto">
          <a:xfrm>
            <a:off x="3707731" y="3429000"/>
            <a:ext cx="1854869" cy="614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E9F799-61D4-4D66-09FC-6CEDEF549133}"/>
                  </a:ext>
                </a:extLst>
              </p:cNvPr>
              <p:cNvSpPr txBox="1"/>
              <p:nvPr/>
            </p:nvSpPr>
            <p:spPr>
              <a:xfrm>
                <a:off x="1932058" y="3194278"/>
                <a:ext cx="1757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/>
                  <a:t> (NE)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BE9F799-61D4-4D66-09FC-6CEDEF549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058" y="3194278"/>
                <a:ext cx="1757084" cy="461665"/>
              </a:xfrm>
              <a:prstGeom prst="rect">
                <a:avLst/>
              </a:prstGeom>
              <a:blipFill>
                <a:blip r:embed="rId4"/>
                <a:stretch>
                  <a:fillRect l="-1439" t="-10811" r="-431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F8081D-75F2-F72F-EDCE-DBEAA7A06F44}"/>
              </a:ext>
            </a:extLst>
          </p:cNvPr>
          <p:cNvCxnSpPr>
            <a:cxnSpLocks/>
          </p:cNvCxnSpPr>
          <p:nvPr/>
        </p:nvCxnSpPr>
        <p:spPr bwMode="auto">
          <a:xfrm flipV="1">
            <a:off x="3707731" y="4110335"/>
            <a:ext cx="2769269" cy="614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02E92E-4ECD-2EC3-7254-7042BDB79E3C}"/>
                  </a:ext>
                </a:extLst>
              </p:cNvPr>
              <p:cNvSpPr txBox="1"/>
              <p:nvPr/>
            </p:nvSpPr>
            <p:spPr>
              <a:xfrm>
                <a:off x="1471350" y="4491335"/>
                <a:ext cx="22363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(random)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02E92E-4ECD-2EC3-7254-7042BDB79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350" y="4491335"/>
                <a:ext cx="2236381" cy="461665"/>
              </a:xfrm>
              <a:prstGeom prst="rect">
                <a:avLst/>
              </a:prstGeom>
              <a:blipFill>
                <a:blip r:embed="rId5"/>
                <a:stretch>
                  <a:fillRect l="-565" t="-10526" r="-339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389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0321-FA35-C317-F69D-49DF356E1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 or chimpanzees?</a:t>
            </a:r>
          </a:p>
        </p:txBody>
      </p:sp>
      <p:pic>
        <p:nvPicPr>
          <p:cNvPr id="8" name="Content Placeholder 7" descr="A graph of a test&#10;&#10;Description automatically generated with medium confidence">
            <a:extLst>
              <a:ext uri="{FF2B5EF4-FFF2-40B4-BE49-F238E27FC236}">
                <a16:creationId xmlns:a16="http://schemas.microsoft.com/office/drawing/2014/main" id="{5E882D00-27E8-7F72-3177-8FBCB0A13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41" y="1219200"/>
            <a:ext cx="4934902" cy="50292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6BAB2-F3B3-4C57-28BA-36EB78F9C6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61646-B4B8-8677-FBE9-4B85CEE23534}"/>
              </a:ext>
            </a:extLst>
          </p:cNvPr>
          <p:cNvSpPr txBox="1"/>
          <p:nvPr/>
        </p:nvSpPr>
        <p:spPr>
          <a:xfrm>
            <a:off x="-9939" y="1905000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Chimpanzees are closer to NE</a:t>
            </a:r>
          </a:p>
          <a:p>
            <a:r>
              <a:rPr lang="en-US" dirty="0"/>
              <a:t>Humans are closer to random / QRE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72937-7E50-47A1-D3DE-9C44D921F471}"/>
              </a:ext>
            </a:extLst>
          </p:cNvPr>
          <p:cNvSpPr/>
          <p:nvPr/>
        </p:nvSpPr>
        <p:spPr bwMode="auto">
          <a:xfrm>
            <a:off x="5257800" y="2360830"/>
            <a:ext cx="457200" cy="45856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C3E17-DE74-ABE5-E4C7-1E0B2135FC23}"/>
              </a:ext>
            </a:extLst>
          </p:cNvPr>
          <p:cNvSpPr txBox="1"/>
          <p:nvPr/>
        </p:nvSpPr>
        <p:spPr>
          <a:xfrm>
            <a:off x="27515" y="2884440"/>
            <a:ext cx="3879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0" u="none" strike="noStrike" dirty="0">
                <a:solidFill>
                  <a:srgbClr val="222222"/>
                </a:solidFill>
                <a:effectLst/>
                <a:latin typeface="-apple-system"/>
              </a:rPr>
              <a:t>“Chimpanzee choice rates in competitive games match equilibrium game theory predictions”, Martin et al, </a:t>
            </a:r>
            <a:r>
              <a:rPr lang="en-US" sz="1400" i="1" u="none" strike="noStrike" dirty="0">
                <a:solidFill>
                  <a:srgbClr val="222222"/>
                </a:solidFill>
                <a:effectLst/>
                <a:latin typeface="-apple-system"/>
              </a:rPr>
              <a:t>Scientific Reports </a:t>
            </a:r>
            <a:r>
              <a:rPr lang="en-US" sz="1400" i="0" u="none" strike="noStrike" dirty="0">
                <a:solidFill>
                  <a:srgbClr val="222222"/>
                </a:solidFill>
                <a:effectLst/>
                <a:latin typeface="-apple-system"/>
              </a:rPr>
              <a:t>(2014)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692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A00-0433-932B-788B-8EF76399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A79B-46A9-304E-0AF8-151E1C4EE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610600" cy="4746624"/>
              </a:xfrm>
            </p:spPr>
            <p:txBody>
              <a:bodyPr/>
              <a:lstStyle/>
              <a:p>
                <a:r>
                  <a:rPr lang="en-US" dirty="0"/>
                  <a:t>Two bidders </a:t>
                </a:r>
                <a:r>
                  <a:rPr lang="en-US" dirty="0" err="1"/>
                  <a:t>i</a:t>
                </a:r>
                <a:r>
                  <a:rPr lang="en-US" dirty="0"/>
                  <a:t> with valuations v</a:t>
                </a:r>
                <a:r>
                  <a:rPr lang="en-US" baseline="-25000" dirty="0"/>
                  <a:t>i</a:t>
                </a:r>
                <a:r>
                  <a:rPr lang="en-US" dirty="0"/>
                  <a:t> drawn from the same continuous distribution F(v</a:t>
                </a:r>
                <a:r>
                  <a:rPr lang="en-US" baseline="-25000" dirty="0"/>
                  <a:t>i</a:t>
                </a:r>
                <a:r>
                  <a:rPr lang="en-US" dirty="0"/>
                  <a:t>)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v</a:t>
                </a:r>
                <a:r>
                  <a:rPr lang="en-US" baseline="-25000" dirty="0"/>
                  <a:t>i</a:t>
                </a:r>
                <a:r>
                  <a:rPr lang="en-US" dirty="0"/>
                  <a:t> are independent and privately known. </a:t>
                </a:r>
              </a:p>
              <a:p>
                <a:r>
                  <a:rPr lang="en-US" b="1" dirty="0"/>
                  <a:t>First-price auction </a:t>
                </a:r>
                <a:r>
                  <a:rPr lang="en-US" dirty="0"/>
                  <a:t>(highest bidder wins and pays his bid)</a:t>
                </a:r>
              </a:p>
              <a:p>
                <a:r>
                  <a:rPr lang="en-US" dirty="0"/>
                  <a:t>What’s the optimal bid?</a:t>
                </a:r>
              </a:p>
              <a:p>
                <a:r>
                  <a:rPr lang="en-US" dirty="0"/>
                  <a:t>We look for a BNE bidding function that is symmetric, increasing and continuous: a</a:t>
                </a:r>
                <a:r>
                  <a:rPr lang="en-US" baseline="-25000" dirty="0"/>
                  <a:t>i</a:t>
                </a:r>
                <a:r>
                  <a:rPr lang="en-US" dirty="0"/>
                  <a:t>(v) = </a:t>
                </a:r>
                <a:r>
                  <a:rPr lang="en-US" dirty="0" err="1"/>
                  <a:t>a</a:t>
                </a:r>
                <a:r>
                  <a:rPr lang="en-US" baseline="-25000" dirty="0" err="1"/>
                  <a:t>j</a:t>
                </a:r>
                <a:r>
                  <a:rPr lang="en-US" dirty="0"/>
                  <a:t>(v) = a(v) with a’&gt;0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Since in equilibrium b</a:t>
                </a:r>
                <a:r>
                  <a:rPr lang="en-US" baseline="-25000" dirty="0"/>
                  <a:t>i</a:t>
                </a:r>
                <a:r>
                  <a:rPr lang="en-US" dirty="0"/>
                  <a:t> = a(v</a:t>
                </a:r>
                <a:r>
                  <a:rPr lang="en-US" baseline="-25000" dirty="0"/>
                  <a:t>i</a:t>
                </a:r>
                <a:r>
                  <a:rPr lang="en-US" dirty="0"/>
                  <a:t>), the FOC can be rewritten as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A79B-46A9-304E-0AF8-151E1C4EE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610600" cy="4746624"/>
              </a:xfrm>
              <a:blipFill>
                <a:blip r:embed="rId2"/>
                <a:stretch>
                  <a:fillRect l="-1325" t="-1337" r="-2209" b="-13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F91D9-9E6A-1A72-F714-B9D3B2DED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4EB638-B211-7070-DC4A-A3F32893CEA9}"/>
                  </a:ext>
                </a:extLst>
              </p:cNvPr>
              <p:cNvSpPr txBox="1"/>
              <p:nvPr/>
            </p:nvSpPr>
            <p:spPr>
              <a:xfrm>
                <a:off x="914400" y="4505564"/>
                <a:ext cx="7714869" cy="1688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/>
              </a:p>
              <a:p>
                <a:r>
                  <a:rPr lang="en-US" sz="2400" dirty="0"/>
                  <a:t>F.O.C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4EB638-B211-7070-DC4A-A3F32893C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05564"/>
                <a:ext cx="7714869" cy="1688860"/>
              </a:xfrm>
              <a:prstGeom prst="rect">
                <a:avLst/>
              </a:prstGeom>
              <a:blipFill>
                <a:blip r:embed="rId3"/>
                <a:stretch>
                  <a:fillRect l="-2467" r="-493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284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A00-0433-932B-788B-8EF76399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A79B-46A9-304E-0AF8-151E1C4EE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47800"/>
                <a:ext cx="8610600" cy="375602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800" dirty="0"/>
                  <a:t>Integrating both sides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bar>
                                <m:bar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ba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𝑠𝑓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nary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d>
                            <m:d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bar>
                                <m:bar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ba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nary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Given F(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bar>
                  </m:oMath>
                </a14:m>
                <a:r>
                  <a:rPr lang="en-US" sz="1800" dirty="0"/>
                  <a:t>)=0, c=0 and we finally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BE323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rgbClr val="BE323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BE323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1800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bar>
                                <m:barPr>
                                  <m:ctrlP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bar>
                            </m:sub>
                            <m: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1800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num>
                        <m:den>
                          <m:r>
                            <a:rPr lang="en-US" sz="1800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1800" i="1" dirty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The bidder shades his bid as a function of the distribution. By the symmetry property, the auction is efficient (individual with highest valuation wins).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This property would NOT hold if bids were drawn from different distributions 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A79B-46A9-304E-0AF8-151E1C4EE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47800"/>
                <a:ext cx="8610600" cy="3756024"/>
              </a:xfrm>
              <a:blipFill>
                <a:blip r:embed="rId2"/>
                <a:stretch>
                  <a:fillRect l="-736" b="-2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F91D9-9E6A-1A72-F714-B9D3B2DED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4EB638-B211-7070-DC4A-A3F32893CEA9}"/>
                  </a:ext>
                </a:extLst>
              </p:cNvPr>
              <p:cNvSpPr txBox="1"/>
              <p:nvPr/>
            </p:nvSpPr>
            <p:spPr>
              <a:xfrm>
                <a:off x="-228600" y="1447800"/>
                <a:ext cx="9143999" cy="8442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4EB638-B211-7070-DC4A-A3F32893C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1447800"/>
                <a:ext cx="9143999" cy="844270"/>
              </a:xfrm>
              <a:prstGeom prst="rect">
                <a:avLst/>
              </a:prstGeom>
              <a:blipFill>
                <a:blip r:embed="rId3"/>
                <a:stretch>
                  <a:fillRect t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70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FA92-C9F0-0A6F-750A-8BD9E053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Second-price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3F328-FD85-2B88-F91A-278F979307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highest bidder pays second highest bid?</a:t>
                </a:r>
              </a:p>
              <a:p>
                <a:r>
                  <a:rPr lang="en-US" dirty="0"/>
                  <a:t>Trivial. It is a weakly dominant strategy to bid your valuation: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If overbid, you may win and pay above valuation.</a:t>
                </a:r>
              </a:p>
              <a:p>
                <a:pPr lvl="1"/>
                <a:r>
                  <a:rPr lang="en-US" dirty="0"/>
                  <a:t>If underbid, you may lose against someone who bid less than your valuation.</a:t>
                </a:r>
              </a:p>
              <a:p>
                <a:r>
                  <a:rPr lang="en-US" dirty="0"/>
                  <a:t>In both cases the deviation has no benefit since your bid determines whether you win, not how much you pay.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93F328-FD85-2B88-F91A-278F979307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9" t="-1259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7CB65-2276-E2DA-C3BE-952D9D42F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FA92-C9F0-0A6F-750A-8BD9E053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auction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F328-FD85-2B88-F91A-278F97930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Million-dollar question. What is better for the seller: </a:t>
            </a:r>
          </a:p>
          <a:p>
            <a:pPr marL="57150" indent="0">
              <a:buNone/>
            </a:pPr>
            <a:r>
              <a:rPr lang="en-US" dirty="0"/>
              <a:t>First price? Second price? English auction? Dutch auction?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Answer (beautiful): under certain assumptions</a:t>
            </a:r>
          </a:p>
          <a:p>
            <a:pPr marL="400050">
              <a:buFont typeface="System Font Regular"/>
              <a:buChar char="-"/>
            </a:pPr>
            <a:r>
              <a:rPr lang="en-US" dirty="0"/>
              <a:t>Private value goods </a:t>
            </a:r>
            <a:br>
              <a:rPr lang="en-US" dirty="0"/>
            </a:br>
            <a:r>
              <a:rPr lang="en-US" dirty="0"/>
              <a:t>and </a:t>
            </a:r>
          </a:p>
          <a:p>
            <a:pPr marL="400050">
              <a:buFont typeface="System Font Regular"/>
              <a:buChar char="-"/>
            </a:pPr>
            <a:r>
              <a:rPr lang="en-US" dirty="0"/>
              <a:t>Risk-neutral bidders</a:t>
            </a:r>
          </a:p>
          <a:p>
            <a:pPr marL="57150" indent="0">
              <a:buNone/>
            </a:pPr>
            <a:r>
              <a:rPr lang="en-US" dirty="0"/>
              <a:t>It doesn’t matter </a:t>
            </a:r>
          </a:p>
          <a:p>
            <a:pPr marL="57150" indent="0">
              <a:buNone/>
            </a:pPr>
            <a:r>
              <a:rPr lang="en-US" dirty="0"/>
              <a:t>[Revenue Equivalence Theorem (Myerson)]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7CB65-2276-E2DA-C3BE-952D9D42F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3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A00-0433-932B-788B-8EF76399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A79B-46A9-304E-0AF8-151E1C4EE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25576"/>
                <a:ext cx="8763000" cy="4975224"/>
              </a:xfrm>
            </p:spPr>
            <p:txBody>
              <a:bodyPr/>
              <a:lstStyle/>
              <a:p>
                <a:r>
                  <a:rPr lang="en-US" dirty="0"/>
                  <a:t>One seller has 1 unit of an indivisible good</a:t>
                </a:r>
              </a:p>
              <a:p>
                <a:r>
                  <a:rPr lang="en-US" dirty="0"/>
                  <a:t>N potential buyers with utilities: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is the valuation (</a:t>
                </a:r>
                <a:r>
                  <a:rPr lang="en-US" b="0" dirty="0" err="1"/>
                  <a:t>iid</a:t>
                </a:r>
                <a:r>
                  <a:rPr lang="en-US" b="0" dirty="0"/>
                  <a:t> drawn from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))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is the prob. of obtaining the good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transfer</a:t>
                </a:r>
              </a:p>
              <a:p>
                <a:r>
                  <a:rPr lang="en-US" b="0" dirty="0"/>
                  <a:t>Applying the </a:t>
                </a:r>
                <a:r>
                  <a:rPr lang="en-US" b="0" dirty="0">
                    <a:solidFill>
                      <a:srgbClr val="BE3232"/>
                    </a:solidFill>
                  </a:rPr>
                  <a:t>revelation principle</a:t>
                </a:r>
                <a:r>
                  <a:rPr lang="en-US" b="0" dirty="0"/>
                  <a:t>, the best the seller can do is a direct revelation mechanism: </a:t>
                </a:r>
              </a:p>
              <a:p>
                <a:pPr lvl="1"/>
                <a:r>
                  <a:rPr lang="en-US" dirty="0"/>
                  <a:t>Tell me your 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(each buyer)</a:t>
                </a:r>
              </a:p>
              <a:p>
                <a:pPr lvl="1"/>
                <a:r>
                  <a:rPr lang="en-US" b="0" dirty="0"/>
                  <a:t>I commit to a mechanism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(best possible for me) where </a:t>
                </a:r>
                <a:r>
                  <a:rPr lang="en-US" b="0" dirty="0"/>
                  <a:t>no buyer has incentives to lie (report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b="0" dirty="0"/>
                  <a:t>or to not participate.</a:t>
                </a:r>
                <a:endParaRPr lang="en-US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A79B-46A9-304E-0AF8-151E1C4EE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25576"/>
                <a:ext cx="8763000" cy="4975224"/>
              </a:xfrm>
              <a:blipFill>
                <a:blip r:embed="rId2"/>
                <a:stretch>
                  <a:fillRect l="-1302" t="-1018" r="-2315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F91D9-9E6A-1A72-F714-B9D3B2DED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1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A00-0433-932B-788B-8EF76399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A79B-46A9-304E-0AF8-151E1C4EEA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25576"/>
                <a:ext cx="9144000" cy="49752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0" dirty="0"/>
                  <a:t>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/>
                  <a:t> the expected utility of an agent </a:t>
                </a:r>
                <a:r>
                  <a:rPr lang="en-US" dirty="0" err="1"/>
                  <a:t>i</a:t>
                </a:r>
                <a:r>
                  <a:rPr lang="en-US" b="0" dirty="0"/>
                  <a:t> with 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 who “pretends to have” (announces) valuation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/>
                  <a:t>:</a:t>
                </a:r>
              </a:p>
              <a:p>
                <a:pPr marL="0" indent="0">
                  <a:buNone/>
                </a:pPr>
                <a:endParaRPr lang="en-US" sz="8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et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:r>
                  <a:rPr lang="en-US" dirty="0"/>
                  <a:t>The optimization problem of the seller is: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BE323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>
                    <a:latin typeface="Cambria" panose="02040503050406030204" pitchFamily="18" charset="0"/>
                  </a:rPr>
                  <a:t>s.t.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>
                    <a:latin typeface="Cambria" panose="02040503050406030204" pitchFamily="18" charset="0"/>
                  </a:rPr>
                  <a:t>[</a:t>
                </a:r>
                <a:r>
                  <a:rPr lang="en-US" dirty="0">
                    <a:latin typeface="Cambria" panose="02040503050406030204" pitchFamily="18" charset="0"/>
                  </a:rPr>
                  <a:t>incentive compatibility]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BE323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0  </m:t>
                    </m:r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BE3232"/>
                    </a:solidFill>
                    <a:latin typeface="Cambria" panose="020405030504060302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</a:rPr>
                  <a:t>		  	   [individual rationality]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BE323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	  </a:t>
                </a:r>
                <a:r>
                  <a:rPr lang="en-US" dirty="0">
                    <a:latin typeface="Cambria" panose="02040503050406030204" pitchFamily="18" charset="0"/>
                  </a:rPr>
                  <a:t>[feasibility]</a:t>
                </a:r>
                <a:endParaRPr lang="en-US" sz="1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E9A79B-46A9-304E-0AF8-151E1C4EEA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25576"/>
                <a:ext cx="9144000" cy="4975224"/>
              </a:xfrm>
              <a:blipFill>
                <a:blip r:embed="rId2"/>
                <a:stretch>
                  <a:fillRect l="-1250" t="-1018" r="-833" b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F91D9-9E6A-1A72-F714-B9D3B2DEDD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8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B24B-73FB-B0E8-B0F0-28E785EE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60027-345B-1A0B-B9BB-D85804117D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763000" cy="5029200"/>
              </a:xfrm>
            </p:spPr>
            <p:txBody>
              <a:bodyPr/>
              <a:lstStyle/>
              <a:p>
                <a:r>
                  <a:rPr lang="en-US" dirty="0"/>
                  <a:t>Step 1. Rewrite the objective function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rgbClr val="BE323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d>
                  </m:oMath>
                </a14:m>
                <a:endParaRPr lang="en-US" dirty="0">
                  <a:solidFill>
                    <a:srgbClr val="BE3232"/>
                  </a:solidFill>
                </a:endParaRPr>
              </a:p>
              <a:p>
                <a:r>
                  <a:rPr lang="en-US" dirty="0"/>
                  <a:t>Step 2. F.O.C of IC: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 envelope theorem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BE3232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solidFill>
                    <a:srgbClr val="BE3232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</m:d>
                    <m:r>
                      <a:rPr lang="en-US" b="0" i="0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bar>
                          <m:bar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BE3232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rgbClr val="BE323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>
                  <a:solidFill>
                    <a:srgbClr val="BE3232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enters negatively in seller’s objective,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BE323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 smtClean="0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solidFill>
                                  <a:srgbClr val="BE323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solidFill>
                          <a:srgbClr val="BE3232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Integrating by parts,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bar>
                            <m:bar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bar>
                        </m:sub>
                        <m:sup>
                          <m:bar>
                            <m:barPr>
                              <m:pos m:val="top"/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ba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US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BE323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BE323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bar>
                            <m:bar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bar>
                        </m:sub>
                        <m:sup>
                          <m:bar>
                            <m:barPr>
                              <m:pos m:val="top"/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ba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BE323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BE323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BE323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BE323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E323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60027-345B-1A0B-B9BB-D85804117D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763000" cy="5029200"/>
              </a:xfrm>
              <a:blipFill>
                <a:blip r:embed="rId2"/>
                <a:stretch>
                  <a:fillRect l="-10130" t="-2519" b="-39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84B95-3504-74A7-1D43-F7F7A7D49E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35733"/>
      </p:ext>
    </p:extLst>
  </p:cSld>
  <p:clrMapOvr>
    <a:masterClrMapping/>
  </p:clrMapOvr>
</p:sld>
</file>

<file path=ppt/theme/theme1.xml><?xml version="1.0" encoding="utf-8"?>
<a:theme xmlns:a="http://schemas.openxmlformats.org/drawingml/2006/main" name="JUAN_design">
  <a:themeElements>
    <a:clrScheme name="JUAN_design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JUAN_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UAN_design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_design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AN_design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10403</TotalTime>
  <Words>1357</Words>
  <Application>Microsoft Macintosh PowerPoint</Application>
  <PresentationFormat>On-screen Show (4:3)</PresentationFormat>
  <Paragraphs>158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-apple-system</vt:lpstr>
      <vt:lpstr>Arial</vt:lpstr>
      <vt:lpstr>Calibri</vt:lpstr>
      <vt:lpstr>Cambria</vt:lpstr>
      <vt:lpstr>Cambria Math</vt:lpstr>
      <vt:lpstr>Symbol</vt:lpstr>
      <vt:lpstr>System Font Regular</vt:lpstr>
      <vt:lpstr>Tahoma</vt:lpstr>
      <vt:lpstr>Wingdings</vt:lpstr>
      <vt:lpstr>JUAN_design</vt:lpstr>
      <vt:lpstr>Uncertainty Quantification Summer School  GAME THEORY Part II: APPLICATIONS</vt:lpstr>
      <vt:lpstr>Mechanism Design</vt:lpstr>
      <vt:lpstr>First price auction</vt:lpstr>
      <vt:lpstr>First price auction</vt:lpstr>
      <vt:lpstr>Second-price auction</vt:lpstr>
      <vt:lpstr>Optimal auction design</vt:lpstr>
      <vt:lpstr>Optimal auction</vt:lpstr>
      <vt:lpstr>Optimal auction</vt:lpstr>
      <vt:lpstr>Optimal auction</vt:lpstr>
      <vt:lpstr>Optimal auction</vt:lpstr>
      <vt:lpstr>Optimal auction</vt:lpstr>
      <vt:lpstr>Incorporating  Choice uncertainty</vt:lpstr>
      <vt:lpstr>Random Utility Model (RUM)</vt:lpstr>
      <vt:lpstr>Random Utility Model (RUM)</vt:lpstr>
      <vt:lpstr>Quantal Response Equilibrium (QRE)</vt:lpstr>
      <vt:lpstr>Quantal Response Equilibrium (QRE)</vt:lpstr>
      <vt:lpstr>Quantal Response Equilibrium (QRE)</vt:lpstr>
      <vt:lpstr>QRE illustration</vt:lpstr>
      <vt:lpstr>QRE illustration</vt:lpstr>
      <vt:lpstr>QRE illustration</vt:lpstr>
      <vt:lpstr>QRE illustration</vt:lpstr>
      <vt:lpstr>Humans or chimpanzees?</vt:lpstr>
    </vt:vector>
  </TitlesOfParts>
  <Company>Columbia Business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6</dc:title>
  <dc:creator>ib2014</dc:creator>
  <cp:lastModifiedBy>Juan D. Carrillo</cp:lastModifiedBy>
  <cp:revision>767</cp:revision>
  <cp:lastPrinted>2014-08-27T06:24:28Z</cp:lastPrinted>
  <dcterms:created xsi:type="dcterms:W3CDTF">2001-08-14T01:45:13Z</dcterms:created>
  <dcterms:modified xsi:type="dcterms:W3CDTF">2024-08-07T23:08:47Z</dcterms:modified>
</cp:coreProperties>
</file>