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4" r:id="rId3"/>
    <p:sldId id="366" r:id="rId4"/>
    <p:sldId id="367" r:id="rId5"/>
    <p:sldId id="369" r:id="rId6"/>
    <p:sldId id="354" r:id="rId7"/>
    <p:sldId id="328" r:id="rId8"/>
    <p:sldId id="330" r:id="rId9"/>
    <p:sldId id="370" r:id="rId10"/>
    <p:sldId id="371" r:id="rId11"/>
    <p:sldId id="372" r:id="rId12"/>
    <p:sldId id="286" r:id="rId13"/>
    <p:sldId id="296" r:id="rId14"/>
    <p:sldId id="373" r:id="rId15"/>
    <p:sldId id="374" r:id="rId16"/>
    <p:sldId id="375" r:id="rId17"/>
    <p:sldId id="279" r:id="rId18"/>
    <p:sldId id="284" r:id="rId19"/>
    <p:sldId id="285" r:id="rId20"/>
    <p:sldId id="376" r:id="rId21"/>
    <p:sldId id="433" r:id="rId22"/>
    <p:sldId id="434" r:id="rId23"/>
    <p:sldId id="435" r:id="rId24"/>
    <p:sldId id="436" r:id="rId25"/>
    <p:sldId id="422" r:id="rId26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E3232"/>
    <a:srgbClr val="FAF5DC"/>
    <a:srgbClr val="000000"/>
    <a:srgbClr val="FF3300"/>
    <a:srgbClr val="53A8DD"/>
    <a:srgbClr val="3FB6F1"/>
    <a:srgbClr val="DFDFDF"/>
    <a:srgbClr val="D8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66"/>
    <p:restoredTop sz="94233"/>
  </p:normalViewPr>
  <p:slideViewPr>
    <p:cSldViewPr>
      <p:cViewPr varScale="1">
        <p:scale>
          <a:sx n="116" d="100"/>
          <a:sy n="116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57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wtrvq3w4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4E472403-B703-3D46-9723-1B6D0F57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01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038" y="0"/>
            <a:ext cx="403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wtrvq3w4 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17525"/>
            <a:ext cx="3522663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2850" y="3332163"/>
            <a:ext cx="68675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2738"/>
            <a:ext cx="40401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038" y="6662738"/>
            <a:ext cx="4038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0BB34ACB-9C40-1E41-BD10-5F3339B79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34ACB-9C40-1E41-BD10-5F3339B791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34ACB-9C40-1E41-BD10-5F3339B791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34ACB-9C40-1E41-BD10-5F3339B791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91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9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838200"/>
          </a:xfrm>
          <a:prstGeom prst="rect">
            <a:avLst/>
          </a:prstGeom>
          <a:solidFill>
            <a:srgbClr val="FAF5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qrtf4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781800"/>
            <a:ext cx="8763000" cy="26988"/>
          </a:xfrm>
          <a:prstGeom prst="rect">
            <a:avLst/>
          </a:prstGeom>
          <a:solidFill>
            <a:srgbClr val="BE3232"/>
          </a:solidFill>
          <a:ln w="9525">
            <a:solidFill>
              <a:srgbClr val="BE323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13325" y="31321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>
              <a:latin typeface="Tahoma" charset="0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 userDrawn="1"/>
        </p:nvSpPr>
        <p:spPr bwMode="auto">
          <a:xfrm>
            <a:off x="5013325" y="31321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Font typeface="Tahoma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305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latin typeface="Tahoma" charset="0"/>
                <a:cs typeface="+mj-cs"/>
              </a:rPr>
              <a:t>Uncertainty Quantification Summer School</a:t>
            </a:r>
            <a:br>
              <a:rPr lang="en-US" sz="3800" dirty="0">
                <a:latin typeface="Tahoma" charset="0"/>
                <a:cs typeface="+mj-cs"/>
              </a:rPr>
            </a:br>
            <a:br>
              <a:rPr lang="en-US" sz="3800" dirty="0">
                <a:latin typeface="Tahoma" charset="0"/>
                <a:cs typeface="+mj-cs"/>
              </a:rPr>
            </a:br>
            <a:r>
              <a:rPr lang="en-US" sz="3800" dirty="0">
                <a:latin typeface="Tahoma" charset="0"/>
                <a:cs typeface="+mj-cs"/>
              </a:rPr>
              <a:t>GAME THEORY</a:t>
            </a:r>
            <a:br>
              <a:rPr lang="en-US" sz="3800" dirty="0">
                <a:latin typeface="Tahoma" charset="0"/>
                <a:cs typeface="+mj-cs"/>
              </a:rPr>
            </a:br>
            <a:r>
              <a:rPr lang="en-US" sz="3800" dirty="0">
                <a:latin typeface="Tahoma" charset="0"/>
                <a:cs typeface="+mj-cs"/>
              </a:rPr>
              <a:t>Part I: INTRODUCTION</a:t>
            </a:r>
          </a:p>
        </p:txBody>
      </p:sp>
      <p:pic>
        <p:nvPicPr>
          <p:cNvPr id="16386" name="Picture 5" descr="Mono_RegularUse_GoldOnCar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65253"/>
            <a:ext cx="253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8B46116-7B40-9EA2-079B-544EF8770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>
          <a:xfrm>
            <a:off x="314019" y="165253"/>
            <a:ext cx="2971800" cy="19683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AE8A-F5A3-C6CC-FFE6-71059690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0EAE-7FEF-48C2-62C8-D7060CF7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Example 3</a:t>
            </a:r>
            <a:r>
              <a:rPr lang="en-US" dirty="0"/>
              <a:t>: play many times “hide and seek”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H</a:t>
            </a:r>
            <a:r>
              <a:rPr lang="en-US" dirty="0"/>
              <a:t>)=1/2</a:t>
            </a:r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S</a:t>
            </a:r>
            <a:r>
              <a:rPr lang="en-US" dirty="0"/>
              <a:t>)=1/2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Example 4</a:t>
            </a:r>
            <a:r>
              <a:rPr lang="en-US" dirty="0"/>
              <a:t>: what 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H</a:t>
            </a:r>
            <a:r>
              <a:rPr lang="en-US" dirty="0"/>
              <a:t>)=1/2</a:t>
            </a:r>
            <a:endParaRPr lang="en-US" b="1" dirty="0">
              <a:solidFill>
                <a:srgbClr val="BE3232"/>
              </a:solidFill>
            </a:endParaRPr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S</a:t>
            </a:r>
            <a:r>
              <a:rPr lang="en-US" dirty="0"/>
              <a:t>)=</a:t>
            </a:r>
            <a:r>
              <a:rPr lang="en-US" b="1" dirty="0">
                <a:solidFill>
                  <a:srgbClr val="BE3232"/>
                </a:solidFill>
              </a:rPr>
              <a:t>1/5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EF2F8-5877-49FD-36D0-C4AFD68C77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3E9DAB-7E43-BB73-0BBC-DFCACB417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78654"/>
              </p:ext>
            </p:extLst>
          </p:nvPr>
        </p:nvGraphicFramePr>
        <p:xfrm>
          <a:off x="1143000" y="1981200"/>
          <a:ext cx="3581397" cy="156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204137383"/>
                    </a:ext>
                  </a:extLst>
                </a:gridCol>
                <a:gridCol w="53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seeker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793234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r>
                        <a:rPr lang="en-US" sz="1800" dirty="0"/>
                        <a:t>hider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2,1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2,1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113E19-30C8-EA3F-EC19-E23EDCE0B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5056"/>
              </p:ext>
            </p:extLst>
          </p:nvPr>
        </p:nvGraphicFramePr>
        <p:xfrm>
          <a:off x="1143000" y="4528872"/>
          <a:ext cx="3581397" cy="156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204137383"/>
                    </a:ext>
                  </a:extLst>
                </a:gridCol>
                <a:gridCol w="53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seeker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793234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r>
                        <a:rPr lang="en-US" sz="1800" dirty="0"/>
                        <a:t>hider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BE3232"/>
                          </a:solidFill>
                        </a:rPr>
                        <a:t>5</a:t>
                      </a:r>
                      <a:r>
                        <a:rPr lang="en-US" sz="1800" dirty="0"/>
                        <a:t>,1</a:t>
                      </a:r>
                      <a:endParaRPr lang="en-US" sz="1800" b="1" dirty="0">
                        <a:solidFill>
                          <a:srgbClr val="BE3232"/>
                        </a:solidFill>
                      </a:endParaRP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2,1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353-EE5A-4DB6-A5DC-892636CE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with incomplete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E47A-D1F6-06E9-0424-9123DF78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71600"/>
            <a:ext cx="8643651" cy="5029200"/>
          </a:xfrm>
        </p:spPr>
        <p:txBody>
          <a:bodyPr/>
          <a:lstStyle/>
          <a:p>
            <a:r>
              <a:rPr lang="en-US" dirty="0"/>
              <a:t>(some) players have private information about some aspect of the game (their cost, their benefit, the weather, the ability of Apple’s CEO)</a:t>
            </a:r>
          </a:p>
          <a:p>
            <a:r>
              <a:rPr lang="en-US" dirty="0"/>
              <a:t>Nash equilibrium is extended: action of each player depends on their private information or “type”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:</a:t>
            </a:r>
          </a:p>
          <a:p>
            <a:r>
              <a:rPr lang="en-US" dirty="0"/>
              <a:t>Others have a belief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/>
              <a:t> about one’s type </a:t>
            </a:r>
          </a:p>
          <a:p>
            <a:r>
              <a:rPr lang="en-US" dirty="0"/>
              <a:t>Bayesian Nash Equilibrium (BNE)</a:t>
            </a:r>
            <a:br>
              <a:rPr lang="en-US" dirty="0"/>
            </a:br>
            <a:r>
              <a:rPr lang="en-US" dirty="0">
                <a:latin typeface="Tahoma" charset="0"/>
                <a:cs typeface="+mn-cs"/>
              </a:rPr>
              <a:t>(a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baseline="30000" dirty="0">
                <a:latin typeface="Tahoma" charset="0"/>
                <a:cs typeface="+mn-cs"/>
              </a:rPr>
              <a:t>*</a:t>
            </a:r>
            <a:r>
              <a:rPr lang="en-US" dirty="0">
                <a:latin typeface="Tahoma" charset="0"/>
                <a:cs typeface="+mn-cs"/>
              </a:rPr>
              <a:t>(t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dirty="0">
                <a:latin typeface="Tahoma" charset="0"/>
                <a:cs typeface="+mn-cs"/>
              </a:rPr>
              <a:t>),</a:t>
            </a:r>
            <a:r>
              <a:rPr lang="en-US" dirty="0">
                <a:latin typeface="Tahoma" charset="0"/>
              </a:rPr>
              <a:t> a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(t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), …, a</a:t>
            </a:r>
            <a:r>
              <a:rPr lang="en-US" baseline="-25000" dirty="0">
                <a:latin typeface="Tahoma" charset="0"/>
              </a:rPr>
              <a:t>n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(</a:t>
            </a:r>
            <a:r>
              <a:rPr lang="en-US" dirty="0" err="1">
                <a:latin typeface="Tahoma" charset="0"/>
              </a:rPr>
              <a:t>t</a:t>
            </a:r>
            <a:r>
              <a:rPr lang="en-US" baseline="-25000" dirty="0" err="1">
                <a:latin typeface="Tahoma" charset="0"/>
              </a:rPr>
              <a:t>n</a:t>
            </a:r>
            <a:r>
              <a:rPr lang="en-US" dirty="0">
                <a:latin typeface="Tahoma" charset="0"/>
              </a:rPr>
              <a:t>)) form a BNE iff:</a:t>
            </a:r>
            <a:br>
              <a:rPr lang="en-US" dirty="0">
                <a:latin typeface="Tahoma" charset="0"/>
              </a:rPr>
            </a:br>
            <a:br>
              <a:rPr lang="en-US" dirty="0">
                <a:latin typeface="Tahoma" charset="0"/>
              </a:rPr>
            </a:br>
            <a:endParaRPr lang="en-US" sz="3800" dirty="0">
              <a:latin typeface="Tahoma" charset="0"/>
            </a:endParaRPr>
          </a:p>
          <a:p>
            <a:pPr marL="0" indent="0">
              <a:buNone/>
            </a:pPr>
            <a:r>
              <a:rPr lang="en-US" dirty="0">
                <a:latin typeface="Tahoma" charset="0"/>
              </a:rPr>
              <a:t>Often counterintuitive: I need to determine </a:t>
            </a:r>
            <a:r>
              <a:rPr lang="en-US" b="1" dirty="0">
                <a:solidFill>
                  <a:srgbClr val="BE3232"/>
                </a:solidFill>
                <a:latin typeface="Tahoma" charset="0"/>
              </a:rPr>
              <a:t>what I would do if my type was something I know it isn’t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FFC30-142B-CCAC-CA43-16A78146C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11EEF5-600A-DC2A-E1E6-FD9062A72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61692"/>
              </p:ext>
            </p:extLst>
          </p:nvPr>
        </p:nvGraphicFramePr>
        <p:xfrm>
          <a:off x="228600" y="4800600"/>
          <a:ext cx="8686800" cy="63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400" imgH="393700" progId="Equation.3">
                  <p:embed/>
                </p:oleObj>
              </mc:Choice>
              <mc:Fallback>
                <p:oleObj name="Equation" r:id="rId3" imgW="5359400" imgH="3937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800600"/>
                        <a:ext cx="8686800" cy="63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0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D5D-F033-7B79-DEC8-B24A055C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Example 5: The Betting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5BF0-1813-8BC7-752B-1C34F082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9143999" cy="5562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Two players, 1 and 2, choose “bet” or “no bet”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at least one</a:t>
            </a:r>
            <a:r>
              <a:rPr lang="en-US" altLang="en-US" dirty="0">
                <a:ea typeface="ＭＳ Ｐゴシック" panose="020B0600070205080204" pitchFamily="34" charset="-128"/>
              </a:rPr>
              <a:t> chooses “no bet”: nothing happens, both get </a:t>
            </a:r>
            <a:r>
              <a:rPr lang="en-US" altLang="en-US" b="1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0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both choose “bet”, payoffs are: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Pl1 learns state is “bad” or “not bad” (good + medium)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Pl2 learns state is “good” or “not good” (medium + bad)</a:t>
            </a:r>
          </a:p>
          <a:p>
            <a:pPr>
              <a:buFontTx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	Meant to capture trading or betting for informational reasons with people having different abilities to interpret information  </a:t>
            </a:r>
          </a:p>
          <a:p>
            <a:pPr>
              <a:buFontTx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82D07-6189-7BF1-5BF7-C3859EEB7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E3FC8731-7422-2C1C-674B-26FFAF321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08104"/>
              </p:ext>
            </p:extLst>
          </p:nvPr>
        </p:nvGraphicFramePr>
        <p:xfrm>
          <a:off x="1143000" y="2590800"/>
          <a:ext cx="5943600" cy="121920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7DC6DC-0CA2-B39C-4B6F-80A4985494AC}"/>
              </a:ext>
            </a:extLst>
          </p:cNvPr>
          <p:cNvSpPr txBox="1"/>
          <p:nvPr/>
        </p:nvSpPr>
        <p:spPr>
          <a:xfrm>
            <a:off x="7620001" y="3228975"/>
            <a:ext cx="1371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Not bet: </a:t>
            </a:r>
            <a:r>
              <a:rPr lang="en-US" sz="2000" b="1" dirty="0">
                <a:solidFill>
                  <a:srgbClr val="BE3232"/>
                </a:solidFill>
                <a:latin typeface="+mn-lt"/>
                <a:ea typeface="ＭＳ Ｐゴシック" charset="0"/>
                <a:cs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F469-15CA-6A4D-0AD3-3E22B93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The Betting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5D2E-AFD9-4A43-670A-0FDF04BB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Should you bet if you are Pl1 and state is “not bad”?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→ No! because if state is “good” Pl2 will not bet anyway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… But I guess some people will average 10 and -5 and bet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1569-9788-A9B2-23FC-8A28EB714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A6551736-40DA-16A9-A95B-82202FB79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64647"/>
              </p:ext>
            </p:extLst>
          </p:nvPr>
        </p:nvGraphicFramePr>
        <p:xfrm>
          <a:off x="1143000" y="1143000"/>
          <a:ext cx="5943600" cy="121920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BF343C-C390-FBA9-7E5F-F874204B06FD}"/>
              </a:ext>
            </a:extLst>
          </p:cNvPr>
          <p:cNvSpPr txBox="1"/>
          <p:nvPr/>
        </p:nvSpPr>
        <p:spPr>
          <a:xfrm>
            <a:off x="7467600" y="1778000"/>
            <a:ext cx="1371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Not bet: </a:t>
            </a:r>
            <a:r>
              <a:rPr lang="en-US" sz="2000" b="1" dirty="0">
                <a:solidFill>
                  <a:srgbClr val="BE3232"/>
                </a:solidFill>
                <a:latin typeface="+mn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1BBE643-00EA-A630-3165-5AD44CE9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562100"/>
            <a:ext cx="2133600" cy="381000"/>
          </a:xfrm>
          <a:prstGeom prst="ellipse">
            <a:avLst/>
          </a:prstGeom>
          <a:noFill/>
          <a:ln w="38100">
            <a:solidFill>
              <a:srgbClr val="BE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E323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E323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E323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F469-15CA-6A4D-0AD3-3E22B93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The Betting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5D2E-AFD9-4A43-670A-0FDF04BB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Should you bet if you are Pl2 and state is “not good”?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→ Again no! because a rational Pl1 will not bet if “not bad” and will bet if “bad”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1569-9788-A9B2-23FC-8A28EB714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A6551736-40DA-16A9-A95B-82202FB792D5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143000"/>
          <a:ext cx="5943600" cy="121920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BF343C-C390-FBA9-7E5F-F874204B06FD}"/>
              </a:ext>
            </a:extLst>
          </p:cNvPr>
          <p:cNvSpPr txBox="1"/>
          <p:nvPr/>
        </p:nvSpPr>
        <p:spPr>
          <a:xfrm>
            <a:off x="7467600" y="1778000"/>
            <a:ext cx="1371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Not bet: </a:t>
            </a:r>
            <a:r>
              <a:rPr lang="en-US" sz="2000" b="1" dirty="0">
                <a:solidFill>
                  <a:srgbClr val="BE3232"/>
                </a:solidFill>
                <a:latin typeface="+mn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A453FB5C-6971-C24C-F13C-BC01C86B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19300"/>
            <a:ext cx="2133600" cy="381000"/>
          </a:xfrm>
          <a:prstGeom prst="ellipse">
            <a:avLst/>
          </a:prstGeom>
          <a:noFill/>
          <a:ln w="38100">
            <a:solidFill>
              <a:srgbClr val="BE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E323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E323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E323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F469-15CA-6A4D-0AD3-3E22B93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The Betting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5D2E-AFD9-4A43-670A-0FDF04BB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Should you bet if you are Pl2 and state is “not good”?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→ Again no! because a rational Pl1 will not bet if “not bad” and will bet if “bad” </a:t>
            </a:r>
          </a:p>
          <a:p>
            <a:pPr marL="0" indent="0">
              <a:buNone/>
              <a:defRPr/>
            </a:pPr>
            <a:r>
              <a:rPr lang="en-US" altLang="en-US" b="1" u="sng" dirty="0">
                <a:ea typeface="ＭＳ Ｐゴシック" panose="020B0600070205080204" pitchFamily="34" charset="-128"/>
              </a:rPr>
              <a:t>Remarks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>
              <a:buFont typeface="System Font Regular"/>
              <a:buChar char="-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Impossible counterfactual. Pl2 needs to know what they would do if state was “good” to unravel the argument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1569-9788-A9B2-23FC-8A28EB714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A6551736-40DA-16A9-A95B-82202FB79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36191"/>
              </p:ext>
            </p:extLst>
          </p:nvPr>
        </p:nvGraphicFramePr>
        <p:xfrm>
          <a:off x="1143000" y="1143000"/>
          <a:ext cx="5943600" cy="121920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BF343C-C390-FBA9-7E5F-F874204B06FD}"/>
              </a:ext>
            </a:extLst>
          </p:cNvPr>
          <p:cNvSpPr txBox="1"/>
          <p:nvPr/>
        </p:nvSpPr>
        <p:spPr>
          <a:xfrm>
            <a:off x="7467600" y="1778000"/>
            <a:ext cx="1371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Not bet: </a:t>
            </a:r>
            <a:r>
              <a:rPr lang="en-US" sz="2000" b="1" dirty="0">
                <a:solidFill>
                  <a:srgbClr val="BE3232"/>
                </a:solidFill>
                <a:latin typeface="+mn-lt"/>
                <a:ea typeface="ＭＳ Ｐゴシック" charset="0"/>
                <a:cs typeface="ＭＳ Ｐゴシック" charset="0"/>
              </a:rPr>
              <a:t>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8D6D34-7CBD-D7D2-B37D-C70F21BDC54B}"/>
              </a:ext>
            </a:extLst>
          </p:cNvPr>
          <p:cNvCxnSpPr/>
          <p:nvPr/>
        </p:nvCxnSpPr>
        <p:spPr bwMode="auto">
          <a:xfrm flipH="1" flipV="1">
            <a:off x="4191000" y="2178050"/>
            <a:ext cx="457200" cy="488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E323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2096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F469-15CA-6A4D-0AD3-3E22B93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The Betting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5D2E-AFD9-4A43-670A-0FDF04BB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Should you bet if you are Pl2 and state is “not good”?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→ Again no! because a rational Pl1 will not bet if “not bad” and will bet if “bad” </a:t>
            </a:r>
          </a:p>
          <a:p>
            <a:pPr marL="0" indent="0">
              <a:buNone/>
              <a:defRPr/>
            </a:pPr>
            <a:r>
              <a:rPr lang="en-US" altLang="en-US" b="1" u="sng" dirty="0">
                <a:ea typeface="ＭＳ Ｐゴシック" panose="020B0600070205080204" pitchFamily="34" charset="-128"/>
              </a:rPr>
              <a:t>Remarks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>
              <a:buFont typeface="System Font Regular"/>
              <a:buChar char="-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Impossible counterfactual. Pl2 needs to know what they would do if state was “good” to unravel the argument </a:t>
            </a:r>
          </a:p>
          <a:p>
            <a:pPr>
              <a:buFont typeface="System Font Regular"/>
              <a:buChar char="-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Uncertainty quantification. If payoff of Pl1 under “good” is </a:t>
            </a:r>
            <a:r>
              <a:rPr lang="en-US" altLang="en-US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100</a:t>
            </a:r>
            <a:r>
              <a:rPr lang="en-US" altLang="en-US" dirty="0">
                <a:ea typeface="ＭＳ Ｐゴシック" panose="020B0600070205080204" pitchFamily="34" charset="-128"/>
              </a:rPr>
              <a:t>, maybe enough Pl1 will “mistakenly bet” under “not bad”. This will make betting for Pl2 optimal.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1569-9788-A9B2-23FC-8A28EB714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A6551736-40DA-16A9-A95B-82202FB79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0230"/>
              </p:ext>
            </p:extLst>
          </p:nvPr>
        </p:nvGraphicFramePr>
        <p:xfrm>
          <a:off x="1143000" y="1143000"/>
          <a:ext cx="5943600" cy="121920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Payoff of player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3232"/>
                          </a:solidFill>
                          <a:effectLst/>
                          <a:latin typeface="Tahoma" pitchFamily="34" charset="0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BF343C-C390-FBA9-7E5F-F874204B06FD}"/>
              </a:ext>
            </a:extLst>
          </p:cNvPr>
          <p:cNvSpPr txBox="1"/>
          <p:nvPr/>
        </p:nvSpPr>
        <p:spPr>
          <a:xfrm>
            <a:off x="7467600" y="1778000"/>
            <a:ext cx="1371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Not bet: </a:t>
            </a:r>
            <a:r>
              <a:rPr lang="en-US" sz="2000" b="1" dirty="0">
                <a:solidFill>
                  <a:srgbClr val="BE3232"/>
                </a:solidFill>
                <a:latin typeface="+mn-lt"/>
                <a:ea typeface="ＭＳ Ｐゴシック" charset="0"/>
                <a:cs typeface="ＭＳ Ｐゴシック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897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37E-57CD-4CEB-CBA1-EF3F7D9D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Example 6: Jar of Pennies Auction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FFE6-E8A0-978E-8DD5-F23A9B9F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57300"/>
            <a:ext cx="8724900" cy="3810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You all make a bid (zero or positive) for this jar of pennies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Highest bidder wins: pay his bid (first-price auction) and get the cash equivalent of the content of the jar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All other bidders: get nothing and pay nothing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You just want to make as much money as possible </a:t>
            </a:r>
          </a:p>
          <a:p>
            <a:pPr>
              <a:buFontTx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	Captures auction of goods that have the same value to everyone, but no one knows exactly what the value is (oil drilling rights, timber rights, items for investment or resale)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9AAFD-408C-AC44-62AD-61CA91B1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068-EBE4-A26E-6670-DF441C4A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Jar of Pennies Auction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1FB90-F936-9DDD-B12E-655BDE9CC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D956A5-A665-0698-F0C3-19F6A1A3CBA8}"/>
              </a:ext>
            </a:extLst>
          </p:cNvPr>
          <p:cNvSpPr txBox="1">
            <a:spLocks/>
          </p:cNvSpPr>
          <p:nvPr/>
        </p:nvSpPr>
        <p:spPr bwMode="auto">
          <a:xfrm>
            <a:off x="381000" y="1447800"/>
            <a:ext cx="8458200" cy="685800"/>
          </a:xfrm>
          <a:prstGeom prst="rect">
            <a:avLst/>
          </a:prstGeom>
          <a:solidFill>
            <a:srgbClr val="FAF5DC"/>
          </a:solidFill>
          <a:ln w="57150" cmpd="sng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BE323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“Winner’s curse”: winning the auction conveys information</a:t>
            </a:r>
          </a:p>
          <a:p>
            <a:pPr>
              <a:spcBef>
                <a:spcPct val="20000"/>
              </a:spcBef>
              <a:buClr>
                <a:srgbClr val="BE3232"/>
              </a:buClr>
              <a:defRPr/>
            </a:pPr>
            <a:endParaRPr lang="en-US" altLang="en-US" sz="8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55763B-44B3-5801-6C33-B313C4235B8D}"/>
              </a:ext>
            </a:extLst>
          </p:cNvPr>
          <p:cNvSpPr txBox="1">
            <a:spLocks/>
          </p:cNvSpPr>
          <p:nvPr/>
        </p:nvSpPr>
        <p:spPr bwMode="auto">
          <a:xfrm>
            <a:off x="304800" y="23622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BE3232"/>
              </a:buClr>
              <a:buFontTx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Some estimates are too high, some too low</a:t>
            </a:r>
          </a:p>
          <a:p>
            <a:pPr>
              <a:spcBef>
                <a:spcPct val="20000"/>
              </a:spcBef>
              <a:buClr>
                <a:srgbClr val="BE3232"/>
              </a:buClr>
              <a:buFontTx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The winner made the highest bid, which generally implies that his estimate of profitability was among the highest ones</a:t>
            </a:r>
          </a:p>
          <a:p>
            <a:pPr>
              <a:spcBef>
                <a:spcPct val="20000"/>
              </a:spcBef>
              <a:buClr>
                <a:srgbClr val="BE3232"/>
              </a:buClr>
              <a:buFont typeface="Wingdings" pitchFamily="2" charset="2"/>
              <a:buNone/>
              <a:defRPr/>
            </a:pPr>
            <a:endParaRPr lang="en-US" altLang="en-US" sz="8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rgbClr val="BE3232"/>
              </a:buClr>
              <a:buFont typeface="Wingdings 3" pitchFamily="2" charset="2"/>
              <a:buChar char=""/>
              <a:defRPr/>
            </a:pPr>
            <a:r>
              <a:rPr lang="en-US" altLang="en-US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If you win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, it is quite likely that you overestimated the value </a:t>
            </a:r>
          </a:p>
          <a:p>
            <a:pPr>
              <a:spcBef>
                <a:spcPct val="20000"/>
              </a:spcBef>
              <a:buClr>
                <a:srgbClr val="BE3232"/>
              </a:buClr>
              <a:buFont typeface="Wingdings 3" pitchFamily="2" charset="2"/>
              <a:buChar char="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sym typeface="Wingdings" pitchFamily="2" charset="2"/>
              </a:rPr>
              <a:t>If you bid close to your estimate of profitability and you win, then you are likely to </a:t>
            </a:r>
            <a:r>
              <a:rPr lang="en-US" altLang="en-US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Wingdings" pitchFamily="2" charset="2"/>
              </a:rPr>
              <a:t>lose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CE4C-E570-2C52-BC53-910D661C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Jar of Pennies Auction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9901-6A99-BDF6-2F4C-AE92E318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9552"/>
            <a:ext cx="8991600" cy="492124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 best advice: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bid something but </a:t>
            </a:r>
            <a:r>
              <a:rPr lang="en-US" altLang="en-US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shade the bid a “ton”</a:t>
            </a:r>
            <a:br>
              <a:rPr lang="en-US" altLang="en-US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en-US" altLang="en-US" sz="800" dirty="0">
              <a:solidFill>
                <a:srgbClr val="BE323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Uncertainty principle: generally, shade more if more uncertainty and if more bidders</a:t>
            </a:r>
          </a:p>
          <a:p>
            <a:pPr>
              <a:buFontTx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you suspect a lot of “crazy over-bidders”, it’s better that you don’t win.</a:t>
            </a:r>
          </a:p>
          <a:p>
            <a:pPr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400050" lvl="1" indent="0">
              <a:buFont typeface="Tahoma" panose="020B0604030504040204" pitchFamily="34" charset="0"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“If one wins a tract against two or three others he may feel fine about his good fortune. But how should he feel if he won against 50 others? Ill.”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Competitive bidding in high risk situations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Cappen</a:t>
            </a:r>
            <a:r>
              <a:rPr lang="en-US" altLang="en-US" sz="2000" dirty="0">
                <a:ea typeface="ＭＳ Ｐゴシック" panose="020B0600070205080204" pitchFamily="34" charset="-128"/>
              </a:rPr>
              <a:t>, Clapp and Campbell)</a:t>
            </a:r>
          </a:p>
          <a:p>
            <a:pPr marL="400050" lvl="1" indent="0">
              <a:buFont typeface="Tahoma" panose="020B0604030504040204" pitchFamily="34" charset="0"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400050" lvl="1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By the way, the amount of money in the jar was </a:t>
            </a:r>
            <a:r>
              <a:rPr lang="en-US" altLang="en-US" dirty="0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$7.11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E70A2-E479-B1DD-F256-8B5A2EE23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" y="6831012"/>
            <a:ext cx="8763000" cy="269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 – Basic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A79B-46A9-304E-0AF8-151E1C4E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54176"/>
            <a:ext cx="8534400" cy="4746624"/>
          </a:xfrm>
        </p:spPr>
        <p:txBody>
          <a:bodyPr/>
          <a:lstStyle/>
          <a:p>
            <a:r>
              <a:rPr lang="en-US" dirty="0"/>
              <a:t>Predict decision making:</a:t>
            </a:r>
          </a:p>
          <a:p>
            <a:pPr lvl="1"/>
            <a:r>
              <a:rPr lang="en-US" dirty="0"/>
              <a:t>By actors with well defined goals (preferences)</a:t>
            </a:r>
          </a:p>
          <a:p>
            <a:pPr lvl="1"/>
            <a:r>
              <a:rPr lang="en-US" dirty="0"/>
              <a:t>In strategic settings (payoff interdependence)</a:t>
            </a:r>
          </a:p>
          <a:p>
            <a:pPr lvl="1"/>
            <a:r>
              <a:rPr lang="en-US" dirty="0"/>
              <a:t>With more than one but a limited number of players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CEDF-4FEB-A6B8-6688-2A934282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D741B-D026-C5A5-3435-F755C1C1C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 players indexed by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Player </a:t>
                </a:r>
                <a:r>
                  <a:rPr lang="en-US" dirty="0" err="1"/>
                  <a:t>i</a:t>
                </a:r>
                <a:r>
                  <a:rPr lang="en-US" dirty="0"/>
                  <a:t> signal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value: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Symmetric BNE: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Optimal bid increases between n=2 and n=4 then decreases but it is always between 1/2 and 9/16.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D741B-D026-C5A5-3435-F755C1C1C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259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4C668-A3D0-55F8-500B-48ACA52E3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4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Adverse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35612"/>
          </a:xfrm>
        </p:spPr>
        <p:txBody>
          <a:bodyPr/>
          <a:lstStyle/>
          <a:p>
            <a:r>
              <a:rPr lang="en-US" dirty="0"/>
              <a:t>A owns a firm. B knows how to run it better. </a:t>
            </a:r>
            <a:br>
              <a:rPr lang="en-US" dirty="0"/>
            </a:br>
            <a:r>
              <a:rPr lang="en-US" dirty="0"/>
              <a:t>If the value is </a:t>
            </a:r>
            <a:r>
              <a:rPr lang="en-US" dirty="0">
                <a:solidFill>
                  <a:srgbClr val="BE3232"/>
                </a:solidFill>
              </a:rPr>
              <a:t>x</a:t>
            </a:r>
            <a:r>
              <a:rPr lang="en-US" dirty="0"/>
              <a:t> for A, then it is </a:t>
            </a:r>
            <a:r>
              <a:rPr lang="en-US" dirty="0">
                <a:solidFill>
                  <a:srgbClr val="BE3232"/>
                </a:solidFill>
              </a:rPr>
              <a:t>3x/2</a:t>
            </a:r>
            <a:r>
              <a:rPr lang="en-US" dirty="0"/>
              <a:t> for B. </a:t>
            </a:r>
            <a:br>
              <a:rPr lang="en-US" dirty="0"/>
            </a:br>
            <a:r>
              <a:rPr lang="en-US" dirty="0"/>
              <a:t>→ There is gain from trade p ∈ [x, 1.5x]</a:t>
            </a:r>
          </a:p>
          <a:p>
            <a:r>
              <a:rPr lang="en-US" dirty="0"/>
              <a:t>Let’s make the problem interesting</a:t>
            </a:r>
          </a:p>
          <a:p>
            <a:r>
              <a:rPr lang="en-US" dirty="0"/>
              <a:t>A knows </a:t>
            </a:r>
            <a:r>
              <a:rPr lang="en-US" dirty="0">
                <a:solidFill>
                  <a:srgbClr val="BE3232"/>
                </a:solidFill>
              </a:rPr>
              <a:t>x</a:t>
            </a:r>
            <a:r>
              <a:rPr lang="en-US" dirty="0"/>
              <a:t> but B does not. B only knows that </a:t>
            </a:r>
            <a:r>
              <a:rPr lang="en-US" dirty="0">
                <a:solidFill>
                  <a:srgbClr val="BE3232"/>
                </a:solidFill>
              </a:rPr>
              <a:t>x ∼ U[</a:t>
            </a:r>
            <a:r>
              <a:rPr lang="en-US" dirty="0" err="1">
                <a:solidFill>
                  <a:srgbClr val="BE3232"/>
                </a:solidFill>
              </a:rPr>
              <a:t>a,b</a:t>
            </a:r>
            <a:r>
              <a:rPr lang="en-US" dirty="0">
                <a:solidFill>
                  <a:srgbClr val="BE3232"/>
                </a:solidFill>
              </a:rPr>
              <a:t>] </a:t>
            </a:r>
            <a:r>
              <a:rPr lang="en-US" dirty="0"/>
              <a:t>(owner knows better the value of the firm)</a:t>
            </a:r>
          </a:p>
          <a:p>
            <a:r>
              <a:rPr lang="en-US" dirty="0"/>
              <a:t>Timing </a:t>
            </a:r>
          </a:p>
          <a:p>
            <a:pPr lvl="1"/>
            <a:r>
              <a:rPr lang="en-US" dirty="0"/>
              <a:t>B proposes a price </a:t>
            </a:r>
            <a:r>
              <a:rPr lang="en-US" dirty="0">
                <a:solidFill>
                  <a:srgbClr val="BE3232"/>
                </a:solidFill>
              </a:rPr>
              <a:t>p</a:t>
            </a:r>
            <a:r>
              <a:rPr lang="en-US" dirty="0"/>
              <a:t> for the firm. </a:t>
            </a:r>
          </a:p>
          <a:p>
            <a:pPr lvl="1"/>
            <a:r>
              <a:rPr lang="en-US" dirty="0"/>
              <a:t>A accepts or refuses and the game ends (no counter-offer, no repeated interaction, etc.)</a:t>
            </a:r>
          </a:p>
          <a:p>
            <a:r>
              <a:rPr lang="en-US" u="sng" dirty="0"/>
              <a:t>How much should B offer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915400" cy="4745028"/>
              </a:xfrm>
            </p:spPr>
            <p:txBody>
              <a:bodyPr/>
              <a:lstStyle/>
              <a:p>
                <a:r>
                  <a:rPr lang="en-US" dirty="0"/>
                  <a:t>If B offers p ∈ [</a:t>
                </a:r>
                <a:r>
                  <a:rPr lang="en-US" dirty="0" err="1"/>
                  <a:t>a,b</a:t>
                </a:r>
                <a:r>
                  <a:rPr lang="en-US" dirty="0"/>
                  <a:t>], his expected payoff is</a:t>
                </a:r>
                <a:endParaRPr lang="en-US" dirty="0">
                  <a:latin typeface="Tahoma" charset="0"/>
                  <a:sym typeface="Symbo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𝑝</m:t>
                          </m:r>
                        </m:sup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𝑑𝑥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Tahoma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800" dirty="0">
                                  <a:latin typeface="Tahoma" charset="0"/>
                                  <a:sym typeface="Symbol" charset="0"/>
                                </a:rPr>
                                <m:t> </m:t>
                              </m:r>
                            </m:e>
                            <m:e/>
                          </m:eqArr>
                        </m:e>
                      </m:nary>
                    </m:oMath>
                  </m:oMathPara>
                </a14:m>
                <a:endParaRPr lang="en-US" dirty="0">
                  <a:latin typeface="Tahoma" charset="0"/>
                  <a:sym typeface="Symbol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charset="0"/>
                    <a:sym typeface="Symbol" charset="0"/>
                  </a:rPr>
                  <a:t>F.O.C.   p* = 2a if 2a &lt; b  and p* = b if 2a &gt; 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915400" cy="4745028"/>
              </a:xfrm>
              <a:blipFill>
                <a:blip r:embed="rId2"/>
                <a:stretch>
                  <a:fillRect l="-1280" t="-2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Adverse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534400" cy="5535612"/>
              </a:xfrm>
            </p:spPr>
            <p:txBody>
              <a:bodyPr/>
              <a:lstStyle/>
              <a:p>
                <a:r>
                  <a:rPr lang="en-US" dirty="0"/>
                  <a:t>A owns a firm. B knows how to run it better. </a:t>
                </a:r>
                <a:br>
                  <a:rPr lang="en-US" dirty="0"/>
                </a:br>
                <a:r>
                  <a:rPr lang="en-US" dirty="0"/>
                  <a:t>If the value is </a:t>
                </a:r>
                <a:r>
                  <a:rPr lang="en-US" dirty="0">
                    <a:solidFill>
                      <a:srgbClr val="BE3232"/>
                    </a:solidFill>
                  </a:rPr>
                  <a:t>x</a:t>
                </a:r>
                <a:r>
                  <a:rPr lang="en-US" dirty="0"/>
                  <a:t> for A, then it is </a:t>
                </a:r>
                <a:r>
                  <a:rPr lang="en-US" dirty="0">
                    <a:solidFill>
                      <a:srgbClr val="BE3232"/>
                    </a:solidFill>
                  </a:rPr>
                  <a:t>x+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for B. </a:t>
                </a:r>
                <a:br>
                  <a:rPr lang="en-US" dirty="0"/>
                </a:br>
                <a:r>
                  <a:rPr lang="en-US" dirty="0"/>
                  <a:t>→ There is gain from trade p ∈ [x, x+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Let’s make the problem interesting</a:t>
                </a:r>
              </a:p>
              <a:p>
                <a:r>
                  <a:rPr lang="en-US" dirty="0"/>
                  <a:t>A knows </a:t>
                </a:r>
                <a:r>
                  <a:rPr lang="en-US" dirty="0">
                    <a:solidFill>
                      <a:srgbClr val="BE3232"/>
                    </a:solidFill>
                  </a:rPr>
                  <a:t>x</a:t>
                </a:r>
                <a:r>
                  <a:rPr lang="en-US" dirty="0"/>
                  <a:t> but B does not. B only knows that </a:t>
                </a:r>
                <a:r>
                  <a:rPr lang="en-US" dirty="0">
                    <a:solidFill>
                      <a:srgbClr val="BE323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[</a:t>
                </a:r>
                <a:r>
                  <a:rPr lang="en-US" dirty="0" err="1">
                    <a:solidFill>
                      <a:srgbClr val="BE3232"/>
                    </a:solidFill>
                  </a:rPr>
                  <a:t>a,b</a:t>
                </a:r>
                <a:r>
                  <a:rPr lang="en-US" dirty="0">
                    <a:solidFill>
                      <a:srgbClr val="BE3232"/>
                    </a:solidFill>
                  </a:rPr>
                  <a:t>] </a:t>
                </a:r>
                <a:r>
                  <a:rPr lang="en-US" dirty="0"/>
                  <a:t>with </a:t>
                </a:r>
                <a:r>
                  <a:rPr lang="en-US" dirty="0" err="1"/>
                  <a:t>c.d.f.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BE3232"/>
                    </a:solidFill>
                  </a:rPr>
                  <a:t>F(x) </a:t>
                </a:r>
                <a:r>
                  <a:rPr lang="en-US" dirty="0"/>
                  <a:t>(owner knows better the value of the firm)</a:t>
                </a:r>
                <a:br>
                  <a:rPr lang="en-US" dirty="0"/>
                </a:br>
                <a:r>
                  <a:rPr lang="en-US" dirty="0"/>
                  <a:t>[assume monotone hazard rate: F(x)/f(x) increasing]</a:t>
                </a:r>
              </a:p>
              <a:p>
                <a:r>
                  <a:rPr lang="en-US" dirty="0"/>
                  <a:t>Timing </a:t>
                </a:r>
              </a:p>
              <a:p>
                <a:pPr lvl="1"/>
                <a:r>
                  <a:rPr lang="en-US" dirty="0"/>
                  <a:t>B proposes a price </a:t>
                </a:r>
                <a:r>
                  <a:rPr lang="en-US" dirty="0">
                    <a:solidFill>
                      <a:srgbClr val="BE3232"/>
                    </a:solidFill>
                  </a:rPr>
                  <a:t>p</a:t>
                </a:r>
                <a:r>
                  <a:rPr lang="en-US" dirty="0"/>
                  <a:t> for the firm. </a:t>
                </a:r>
              </a:p>
              <a:p>
                <a:pPr lvl="1"/>
                <a:r>
                  <a:rPr lang="en-US" dirty="0"/>
                  <a:t>A accepts or refuses and the game ends (no counter-offer, no repeated interaction, etc.)</a:t>
                </a:r>
              </a:p>
              <a:p>
                <a:r>
                  <a:rPr lang="en-US" u="sng" dirty="0"/>
                  <a:t>How much should B offer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534400" cy="5535612"/>
              </a:xfrm>
              <a:blipFill>
                <a:blip r:embed="rId2"/>
                <a:stretch>
                  <a:fillRect l="-1339" t="-114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915400" cy="4745028"/>
              </a:xfrm>
            </p:spPr>
            <p:txBody>
              <a:bodyPr/>
              <a:lstStyle/>
              <a:p>
                <a:r>
                  <a:rPr lang="en-US" dirty="0"/>
                  <a:t>If B offers p ∈ [</a:t>
                </a:r>
                <a:r>
                  <a:rPr lang="en-US" dirty="0" err="1"/>
                  <a:t>a,b</a:t>
                </a:r>
                <a:r>
                  <a:rPr lang="en-US" dirty="0"/>
                  <a:t>], his expected payoff is</a:t>
                </a:r>
                <a:endParaRPr lang="en-US" dirty="0">
                  <a:latin typeface="Tahoma" charset="0"/>
                  <a:sym typeface="Symbo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𝑝</m:t>
                          </m:r>
                        </m:sup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800" dirty="0">
                                  <a:latin typeface="Tahoma" charset="0"/>
                                  <a:sym typeface="Symbol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800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+∆−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latin typeface="Tahoma" charset="0"/>
                  <a:sym typeface="Symbol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charset="0"/>
                    <a:sym typeface="Symbol" charset="0"/>
                  </a:rPr>
                  <a:t>F.O.C.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′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dirty="0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dirty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∆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  <a:latin typeface="Tahoma" charset="0"/>
                    <a:sym typeface="Symbol" charset="0"/>
                  </a:rPr>
                  <a:t>  </a:t>
                </a:r>
                <a:r>
                  <a:rPr lang="en-US" dirty="0">
                    <a:latin typeface="Tahoma" charset="0"/>
                    <a:sym typeface="Symbol" charset="0"/>
                  </a:rPr>
                  <a:t>(SOC satisfied) </a:t>
                </a:r>
                <a:br>
                  <a:rPr lang="en-US" dirty="0">
                    <a:latin typeface="Tahoma" charset="0"/>
                    <a:sym typeface="Symbol" charset="0"/>
                  </a:rPr>
                </a:br>
                <a:r>
                  <a:rPr lang="en-US" dirty="0">
                    <a:latin typeface="Tahoma" charset="0"/>
                    <a:sym typeface="Symbol" charset="0"/>
                  </a:rPr>
                  <a:t>[e.g.,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+∆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charset="0"/>
                    <a:sym typeface="Symbol" charset="0"/>
                  </a:rPr>
                  <a:t> if </a:t>
                </a:r>
                <a:r>
                  <a:rPr lang="en-US" dirty="0" err="1">
                    <a:solidFill>
                      <a:schemeClr val="tx1"/>
                    </a:solidFill>
                    <a:latin typeface="Tahoma" charset="0"/>
                    <a:sym typeface="Symbol" charset="0"/>
                  </a:rPr>
                  <a:t>x∼U</a:t>
                </a:r>
                <a:r>
                  <a:rPr lang="en-US" dirty="0">
                    <a:solidFill>
                      <a:schemeClr val="tx1"/>
                    </a:solidFill>
                    <a:latin typeface="Tahoma" charset="0"/>
                    <a:sym typeface="Symbol" charset="0"/>
                  </a:rPr>
                  <a:t>[</a:t>
                </a:r>
                <a:r>
                  <a:rPr lang="en-US" dirty="0" err="1">
                    <a:solidFill>
                      <a:schemeClr val="tx1"/>
                    </a:solidFill>
                    <a:latin typeface="Tahoma" charset="0"/>
                    <a:sym typeface="Symbol" charset="0"/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  <a:latin typeface="Tahoma" charset="0"/>
                    <a:sym typeface="Symbol" charset="0"/>
                  </a:rPr>
                  <a:t>]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 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BE3232"/>
                  </a:solidFill>
                  <a:latin typeface="Tahoma" charset="0"/>
                  <a:sym typeface="Symbol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915400" cy="4745028"/>
              </a:xfrm>
              <a:blipFill>
                <a:blip r:embed="rId2"/>
                <a:stretch>
                  <a:fillRect l="-1280" t="-24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5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Conclusion</a:t>
            </a:r>
          </a:p>
          <a:p>
            <a:pPr marL="0" indent="0">
              <a:buNone/>
            </a:pPr>
            <a:endParaRPr lang="en-US" sz="800" dirty="0">
              <a:solidFill>
                <a:srgbClr val="BE3232"/>
              </a:solidFill>
            </a:endParaRPr>
          </a:p>
          <a:p>
            <a:r>
              <a:rPr lang="en-US" b="1" dirty="0"/>
              <a:t>Adverse selection</a:t>
            </a:r>
            <a:r>
              <a:rPr lang="en-US" dirty="0"/>
              <a:t>. When info. is asymmetric</a:t>
            </a:r>
          </a:p>
          <a:p>
            <a:pPr lvl="1"/>
            <a:r>
              <a:rPr lang="en-US" dirty="0"/>
              <a:t>Low productivity workers most likely to accept offer</a:t>
            </a:r>
          </a:p>
          <a:p>
            <a:pPr lvl="1"/>
            <a:r>
              <a:rPr lang="en-US" dirty="0"/>
              <a:t>Low quality cars most likely to be sold</a:t>
            </a:r>
          </a:p>
          <a:p>
            <a:pPr lvl="1"/>
            <a:r>
              <a:rPr lang="en-US" dirty="0"/>
              <a:t>Worst health agents most attracted by insurance, etc.</a:t>
            </a:r>
          </a:p>
          <a:p>
            <a:r>
              <a:rPr lang="en-US" dirty="0"/>
              <a:t>This may lead to </a:t>
            </a:r>
            <a:r>
              <a:rPr lang="en-US" b="1" dirty="0"/>
              <a:t>market unraveling</a:t>
            </a:r>
            <a:r>
              <a:rPr lang="en-US" dirty="0"/>
              <a:t> but not always. It depends on the gains from trade, magnitude of uncertainty distribution of types, etc.</a:t>
            </a:r>
          </a:p>
          <a:p>
            <a:r>
              <a:rPr lang="en-US" dirty="0"/>
              <a:t>What would happen if seller could certify quality, that is, show unambiguous proof of </a:t>
            </a:r>
            <a:r>
              <a:rPr lang="en-US" dirty="0">
                <a:solidFill>
                  <a:srgbClr val="BE3232"/>
                </a:solidFill>
              </a:rPr>
              <a:t>x</a:t>
            </a:r>
            <a:r>
              <a:rPr lang="en-US" dirty="0"/>
              <a:t> (but only if he wants to)?</a:t>
            </a:r>
            <a:endParaRPr lang="en-US" dirty="0">
              <a:latin typeface="Tahoma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 – Basic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A79B-46A9-304E-0AF8-151E1C4E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54176"/>
            <a:ext cx="8763000" cy="4746624"/>
          </a:xfrm>
        </p:spPr>
        <p:txBody>
          <a:bodyPr/>
          <a:lstStyle/>
          <a:p>
            <a:r>
              <a:rPr lang="en-US" dirty="0"/>
              <a:t>Common knowledge of rationality</a:t>
            </a:r>
          </a:p>
          <a:p>
            <a:pPr lvl="1"/>
            <a:r>
              <a:rPr lang="en-US" dirty="0"/>
              <a:t>Everyone knows each other’s goals</a:t>
            </a:r>
          </a:p>
          <a:p>
            <a:pPr lvl="1"/>
            <a:r>
              <a:rPr lang="en-US" dirty="0"/>
              <a:t>Everyone takes the action that maximizes their own goals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Common knowledge of structure of the game </a:t>
            </a:r>
            <a:br>
              <a:rPr lang="en-US" dirty="0"/>
            </a:br>
            <a:r>
              <a:rPr lang="en-US" dirty="0"/>
              <a:t>(I know which elements I don’t know; others know which elements I don’t know; I know which elements others don’t know, etc.)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C7AB-7027-6BD2-3985-42C7B7A0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games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91744-1FAA-D090-1279-F7E0C851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5029200"/>
          </a:xfrm>
        </p:spPr>
        <p:txBody>
          <a:bodyPr/>
          <a:lstStyle/>
          <a:p>
            <a:r>
              <a:rPr lang="en-US" u="sng" dirty="0"/>
              <a:t>Static</a:t>
            </a:r>
            <a:r>
              <a:rPr lang="en-US" dirty="0"/>
              <a:t> (everyone moves once and at the same time)</a:t>
            </a:r>
            <a:br>
              <a:rPr lang="en-US" dirty="0"/>
            </a:br>
            <a:r>
              <a:rPr lang="en-US" dirty="0"/>
              <a:t>v. </a:t>
            </a:r>
            <a:br>
              <a:rPr lang="en-US" dirty="0"/>
            </a:br>
            <a:r>
              <a:rPr lang="en-US" u="sng" dirty="0"/>
              <a:t>Dynamic</a:t>
            </a:r>
            <a:br>
              <a:rPr lang="en-US" u="sng" dirty="0"/>
            </a:br>
            <a:endParaRPr lang="en-US" u="sng" dirty="0"/>
          </a:p>
          <a:p>
            <a:r>
              <a:rPr lang="en-US" u="sng" dirty="0"/>
              <a:t>Complete information </a:t>
            </a:r>
            <a:r>
              <a:rPr lang="en-US" dirty="0"/>
              <a:t>(no agent knows something about the game that at least one other agent does not). </a:t>
            </a:r>
            <a:br>
              <a:rPr lang="en-US" dirty="0"/>
            </a:br>
            <a:r>
              <a:rPr lang="en-US" dirty="0"/>
              <a:t>v. </a:t>
            </a:r>
            <a:br>
              <a:rPr lang="en-US" dirty="0"/>
            </a:br>
            <a:r>
              <a:rPr lang="en-US" u="sng" dirty="0"/>
              <a:t>Incomplete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knowledge about the game, not about what others will do!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ABD6C-9C59-6427-B260-0F763BCF7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91F2-74FE-677B-99E0-4C2D62C9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cs typeface="+mj-cs"/>
              </a:rPr>
              <a:t>Ingredients of a 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B5F4-CE3B-C3E7-6CE6-A8BFDD5E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b="1" dirty="0">
                <a:latin typeface="Tahoma" charset="0"/>
                <a:cs typeface="+mn-cs"/>
              </a:rPr>
              <a:t>Players</a:t>
            </a:r>
            <a:r>
              <a:rPr lang="en-US" dirty="0">
                <a:latin typeface="Tahoma" charset="0"/>
                <a:cs typeface="+mn-cs"/>
              </a:rPr>
              <a:t>. Set of players: N={1,...,n}.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>
              <a:latin typeface="Tahoma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b="1" dirty="0">
                <a:latin typeface="Tahoma" charset="0"/>
                <a:cs typeface="+mn-cs"/>
              </a:rPr>
              <a:t>Actions</a:t>
            </a:r>
            <a:r>
              <a:rPr lang="en-US" dirty="0">
                <a:latin typeface="Tahoma" charset="0"/>
                <a:cs typeface="+mn-cs"/>
              </a:rPr>
              <a:t>. </a:t>
            </a:r>
          </a:p>
          <a:p>
            <a:pPr marL="857250" lvl="1" indent="-457200" eaLnBrk="1" hangingPunct="1">
              <a:defRPr/>
            </a:pPr>
            <a:r>
              <a:rPr lang="en-US" dirty="0">
                <a:latin typeface="Tahoma" charset="0"/>
                <a:cs typeface="+mn-cs"/>
              </a:rPr>
              <a:t>Set of actions or action space: 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 </a:t>
            </a:r>
            <a:r>
              <a:rPr lang="en-US" dirty="0">
                <a:latin typeface="Tahoma" charset="0"/>
                <a:cs typeface="+mn-cs"/>
                <a:sym typeface="Symbol" charset="0"/>
              </a:rPr>
              <a:t> </a:t>
            </a:r>
            <a:r>
              <a:rPr lang="en-US" dirty="0">
                <a:latin typeface="Tahoma" charset="0"/>
                <a:cs typeface="+mn-cs"/>
              </a:rPr>
              <a:t>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. Note. Action can be stochastic (a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baseline="30000" dirty="0">
                <a:latin typeface="Tahoma" charset="0"/>
                <a:cs typeface="+mn-cs"/>
              </a:rPr>
              <a:t>1 </a:t>
            </a:r>
            <a:r>
              <a:rPr lang="en-US" dirty="0">
                <a:latin typeface="Tahoma" charset="0"/>
                <a:cs typeface="+mn-cs"/>
              </a:rPr>
              <a:t>w.p. p and 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baseline="30000" dirty="0">
                <a:latin typeface="Tahoma" charset="0"/>
                <a:cs typeface="+mn-cs"/>
              </a:rPr>
              <a:t>2 </a:t>
            </a:r>
            <a:r>
              <a:rPr lang="en-US" dirty="0">
                <a:latin typeface="Tahoma" charset="0"/>
                <a:cs typeface="+mn-cs"/>
              </a:rPr>
              <a:t>w.p. 1-p) </a:t>
            </a:r>
          </a:p>
          <a:p>
            <a:pPr marL="857250" lvl="1" indent="-457200" eaLnBrk="1" hangingPunct="1">
              <a:defRPr/>
            </a:pPr>
            <a:r>
              <a:rPr lang="en-US" dirty="0">
                <a:latin typeface="Tahoma" charset="0"/>
                <a:cs typeface="+mn-cs"/>
              </a:rPr>
              <a:t>Outcome a = (a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dirty="0">
                <a:latin typeface="Tahoma" charset="0"/>
                <a:cs typeface="+mn-cs"/>
              </a:rPr>
              <a:t>,a</a:t>
            </a:r>
            <a:r>
              <a:rPr lang="en-US" baseline="-25000" dirty="0">
                <a:latin typeface="Tahoma" charset="0"/>
                <a:cs typeface="+mn-cs"/>
              </a:rPr>
              <a:t>2</a:t>
            </a:r>
            <a:r>
              <a:rPr lang="en-US" dirty="0">
                <a:latin typeface="Tahoma" charset="0"/>
                <a:cs typeface="+mn-cs"/>
              </a:rPr>
              <a:t>,...,a</a:t>
            </a:r>
            <a:r>
              <a:rPr lang="en-US" baseline="-25000" dirty="0">
                <a:latin typeface="Tahoma" charset="0"/>
                <a:cs typeface="+mn-cs"/>
              </a:rPr>
              <a:t>n</a:t>
            </a:r>
            <a:r>
              <a:rPr lang="en-US" dirty="0">
                <a:latin typeface="Tahoma" charset="0"/>
                <a:cs typeface="+mn-cs"/>
              </a:rPr>
              <a:t>) = (</a:t>
            </a:r>
            <a:r>
              <a:rPr lang="en-US" dirty="0" err="1">
                <a:latin typeface="Tahoma" charset="0"/>
                <a:cs typeface="+mn-cs"/>
              </a:rPr>
              <a:t>a</a:t>
            </a:r>
            <a:r>
              <a:rPr lang="en-US" baseline="-25000" dirty="0" err="1">
                <a:latin typeface="Tahoma" charset="0"/>
                <a:cs typeface="+mn-cs"/>
              </a:rPr>
              <a:t>i</a:t>
            </a:r>
            <a:r>
              <a:rPr lang="en-US" dirty="0" err="1">
                <a:latin typeface="Tahoma" charset="0"/>
                <a:cs typeface="+mn-cs"/>
              </a:rPr>
              <a:t>,a</a:t>
            </a:r>
            <a:r>
              <a:rPr lang="en-US" baseline="-25000" dirty="0" err="1">
                <a:latin typeface="Tahoma" charset="0"/>
                <a:cs typeface="+mn-cs"/>
              </a:rPr>
              <a:t>-i</a:t>
            </a:r>
            <a:r>
              <a:rPr lang="en-US" dirty="0">
                <a:latin typeface="Tahoma" charset="0"/>
                <a:cs typeface="+mn-cs"/>
              </a:rPr>
              <a:t>) is a combination of actions, one for each player</a:t>
            </a:r>
          </a:p>
          <a:p>
            <a:pPr marL="857250" lvl="1" indent="-457200" eaLnBrk="1" hangingPunct="1">
              <a:defRPr/>
            </a:pPr>
            <a:r>
              <a:rPr lang="en-US" dirty="0">
                <a:latin typeface="Tahoma" charset="0"/>
                <a:cs typeface="+mn-cs"/>
              </a:rPr>
              <a:t>Outcome space: </a:t>
            </a:r>
            <a:br>
              <a:rPr lang="en-US" dirty="0">
                <a:latin typeface="Tahoma" charset="0"/>
                <a:cs typeface="+mn-cs"/>
              </a:rPr>
            </a:br>
            <a:r>
              <a:rPr lang="en-US" dirty="0">
                <a:latin typeface="Tahoma" charset="0"/>
                <a:cs typeface="+mn-cs"/>
              </a:rPr>
              <a:t>A = 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baseline="-25000" dirty="0">
                <a:latin typeface="Tahoma" charset="0"/>
                <a:cs typeface="+mn-cs"/>
                <a:sym typeface="Symbol" charset="0"/>
              </a:rPr>
              <a:t> </a:t>
            </a:r>
            <a:r>
              <a:rPr lang="en-US" dirty="0">
                <a:latin typeface="Tahoma" charset="0"/>
                <a:cs typeface="+mn-cs"/>
                <a:sym typeface="Symbol" charset="0"/>
              </a:rPr>
              <a:t> </a:t>
            </a:r>
            <a:r>
              <a:rPr lang="en-US" dirty="0">
                <a:latin typeface="Tahoma" charset="0"/>
                <a:cs typeface="+mn-cs"/>
              </a:rPr>
              <a:t>… </a:t>
            </a:r>
            <a:r>
              <a:rPr lang="en-US" dirty="0">
                <a:latin typeface="Tahoma" charset="0"/>
                <a:cs typeface="+mn-cs"/>
                <a:sym typeface="Symbol" charset="0"/>
              </a:rPr>
              <a:t></a:t>
            </a:r>
            <a:r>
              <a:rPr lang="en-US" dirty="0">
                <a:latin typeface="Tahoma" charset="0"/>
                <a:cs typeface="+mn-cs"/>
              </a:rPr>
              <a:t> A</a:t>
            </a:r>
            <a:r>
              <a:rPr lang="en-US" baseline="-25000" dirty="0">
                <a:latin typeface="Tahoma" charset="0"/>
                <a:cs typeface="+mn-cs"/>
              </a:rPr>
              <a:t>n</a:t>
            </a:r>
            <a:r>
              <a:rPr lang="en-US" dirty="0">
                <a:latin typeface="Tahoma" charset="0"/>
                <a:cs typeface="+mn-cs"/>
              </a:rPr>
              <a:t> = {(a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dirty="0">
                <a:latin typeface="Tahoma" charset="0"/>
                <a:cs typeface="+mn-cs"/>
              </a:rPr>
              <a:t>,...,a</a:t>
            </a:r>
            <a:r>
              <a:rPr lang="en-US" baseline="-25000" dirty="0">
                <a:latin typeface="Tahoma" charset="0"/>
                <a:cs typeface="+mn-cs"/>
              </a:rPr>
              <a:t>n</a:t>
            </a:r>
            <a:r>
              <a:rPr lang="en-US" dirty="0">
                <a:latin typeface="Tahoma" charset="0"/>
                <a:cs typeface="+mn-cs"/>
              </a:rPr>
              <a:t>): 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 </a:t>
            </a:r>
            <a:r>
              <a:rPr lang="en-US" dirty="0">
                <a:latin typeface="Tahoma" charset="0"/>
                <a:cs typeface="+mn-cs"/>
                <a:sym typeface="Symbol" charset="0"/>
              </a:rPr>
              <a:t> </a:t>
            </a:r>
            <a:r>
              <a:rPr lang="en-US" dirty="0">
                <a:latin typeface="Tahoma" charset="0"/>
                <a:cs typeface="+mn-cs"/>
              </a:rPr>
              <a:t>A</a:t>
            </a:r>
            <a:r>
              <a:rPr lang="en-US" baseline="-25000" dirty="0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, </a:t>
            </a:r>
            <a:r>
              <a:rPr lang="en-US" dirty="0" err="1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 = 1, ...,n} </a:t>
            </a:r>
            <a:br>
              <a:rPr lang="en-US" dirty="0">
                <a:latin typeface="Tahoma" charset="0"/>
                <a:cs typeface="+mn-cs"/>
              </a:rPr>
            </a:br>
            <a:r>
              <a:rPr lang="en-US" dirty="0">
                <a:latin typeface="Tahoma" charset="0"/>
                <a:cs typeface="+mn-cs"/>
              </a:rPr>
              <a:t>all the possible outcomes of the game.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29611-55A5-1A29-08A3-00A48B24D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715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b="1" dirty="0">
                <a:latin typeface="Tahoma" charset="0"/>
                <a:cs typeface="+mn-cs"/>
              </a:rPr>
              <a:t>Strategies</a:t>
            </a:r>
            <a:r>
              <a:rPr lang="en-US" dirty="0">
                <a:latin typeface="Tahoma" charset="0"/>
                <a:cs typeface="+mn-cs"/>
              </a:rPr>
              <a:t>. An action for every possible contingency, i.e. every time that the player </a:t>
            </a:r>
            <a:r>
              <a:rPr lang="en-US" b="1" u="sng" dirty="0">
                <a:solidFill>
                  <a:srgbClr val="BE3232"/>
                </a:solidFill>
                <a:latin typeface="Tahoma" charset="0"/>
                <a:cs typeface="+mn-cs"/>
              </a:rPr>
              <a:t>may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 </a:t>
            </a:r>
            <a:r>
              <a:rPr lang="en-US" dirty="0">
                <a:latin typeface="Tahoma" charset="0"/>
                <a:cs typeface="+mn-cs"/>
              </a:rPr>
              <a:t>be called to play.</a:t>
            </a: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endParaRPr lang="en-US" dirty="0">
              <a:latin typeface="Tahoma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b="1" dirty="0">
                <a:latin typeface="Tahoma" charset="0"/>
                <a:cs typeface="+mn-cs"/>
              </a:rPr>
              <a:t>Payoffs. </a:t>
            </a:r>
          </a:p>
          <a:p>
            <a:pPr marL="0" indent="0" eaLnBrk="1" hangingPunct="1">
              <a:buNone/>
              <a:defRPr/>
            </a:pPr>
            <a:r>
              <a:rPr lang="en-US" b="1" dirty="0">
                <a:latin typeface="Tahoma" charset="0"/>
                <a:cs typeface="+mn-cs"/>
              </a:rPr>
              <a:t>	</a:t>
            </a:r>
            <a:r>
              <a:rPr lang="en-US" dirty="0" err="1">
                <a:latin typeface="Tahoma" charset="0"/>
                <a:cs typeface="+mn-cs"/>
              </a:rPr>
              <a:t>u</a:t>
            </a:r>
            <a:r>
              <a:rPr lang="en-US" baseline="-25000" dirty="0" err="1">
                <a:latin typeface="Tahoma" charset="0"/>
                <a:cs typeface="+mn-cs"/>
              </a:rPr>
              <a:t>i</a:t>
            </a:r>
            <a:r>
              <a:rPr lang="en-US" dirty="0">
                <a:latin typeface="Tahoma" charset="0"/>
                <a:cs typeface="+mn-cs"/>
              </a:rPr>
              <a:t>: A </a:t>
            </a:r>
            <a:r>
              <a:rPr lang="en-US" dirty="0">
                <a:latin typeface="Tahoma" charset="0"/>
                <a:cs typeface="+mn-cs"/>
                <a:sym typeface="Wingdings 3" charset="0"/>
              </a:rPr>
              <a:t> </a:t>
            </a:r>
            <a:r>
              <a:rPr lang="en-US" i="1" dirty="0">
                <a:latin typeface="Tahoma" charset="0"/>
                <a:cs typeface="+mn-cs"/>
                <a:sym typeface="Wingdings 3" charset="0"/>
              </a:rPr>
              <a:t>R</a:t>
            </a:r>
            <a:r>
              <a:rPr lang="en-US" dirty="0">
                <a:latin typeface="Tahoma" charset="0"/>
                <a:cs typeface="+mn-cs"/>
              </a:rPr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	For every outcome </a:t>
            </a:r>
            <a:r>
              <a:rPr lang="en-US" dirty="0">
                <a:latin typeface="Tahoma" charset="0"/>
              </a:rPr>
              <a:t>(a</a:t>
            </a:r>
            <a:r>
              <a:rPr lang="en-US" baseline="-25000" dirty="0">
                <a:latin typeface="Tahoma" charset="0"/>
              </a:rPr>
              <a:t>i</a:t>
            </a:r>
            <a:r>
              <a:rPr lang="en-US" dirty="0">
                <a:latin typeface="Tahoma" charset="0"/>
              </a:rPr>
              <a:t>, a</a:t>
            </a:r>
            <a:r>
              <a:rPr lang="en-US" baseline="-25000" dirty="0">
                <a:latin typeface="Tahoma" charset="0"/>
              </a:rPr>
              <a:t>-</a:t>
            </a:r>
            <a:r>
              <a:rPr lang="en-US" baseline="-25000" dirty="0" err="1">
                <a:latin typeface="Tahoma" charset="0"/>
              </a:rPr>
              <a:t>i</a:t>
            </a:r>
            <a:r>
              <a:rPr lang="en-US" dirty="0">
                <a:latin typeface="Tahoma" charset="0"/>
              </a:rPr>
              <a:t>) there is an associated payoff</a:t>
            </a:r>
            <a:r>
              <a:rPr lang="en-US" dirty="0">
                <a:latin typeface="Tahoma" charset="0"/>
                <a:cs typeface="+mn-cs"/>
              </a:rPr>
              <a:t> (e.g., the profit as a function of the prices)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	</a:t>
            </a:r>
            <a:r>
              <a:rPr lang="en-US" u="sng" dirty="0">
                <a:latin typeface="Tahoma" charset="0"/>
                <a:cs typeface="+mn-cs"/>
              </a:rPr>
              <a:t>Summary</a:t>
            </a:r>
            <a:r>
              <a:rPr lang="en-US" dirty="0">
                <a:latin typeface="Tahoma" charset="0"/>
                <a:cs typeface="+mn-cs"/>
              </a:rPr>
              <a:t>. Representation of game is:</a:t>
            </a:r>
            <a:br>
              <a:rPr lang="en-US" dirty="0">
                <a:latin typeface="Tahoma" charset="0"/>
                <a:cs typeface="+mn-cs"/>
              </a:rPr>
            </a:br>
            <a:endParaRPr lang="en-US" dirty="0">
              <a:latin typeface="Tahoma" charset="0"/>
              <a:cs typeface="+mn-cs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	G = (N; 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dirty="0">
                <a:latin typeface="Tahoma" charset="0"/>
                <a:cs typeface="+mn-cs"/>
              </a:rPr>
              <a:t>, ... , A</a:t>
            </a:r>
            <a:r>
              <a:rPr lang="en-US" baseline="-25000" dirty="0">
                <a:latin typeface="Tahoma" charset="0"/>
                <a:cs typeface="+mn-cs"/>
              </a:rPr>
              <a:t>n </a:t>
            </a:r>
            <a:r>
              <a:rPr lang="en-US" dirty="0">
                <a:latin typeface="Tahoma" charset="0"/>
                <a:cs typeface="+mn-cs"/>
              </a:rPr>
              <a:t>; u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dirty="0">
                <a:latin typeface="Tahoma" charset="0"/>
                <a:cs typeface="+mn-cs"/>
              </a:rPr>
              <a:t>, ... ,u</a:t>
            </a:r>
            <a:r>
              <a:rPr lang="en-US" baseline="-25000" dirty="0">
                <a:latin typeface="Tahoma" charset="0"/>
                <a:cs typeface="+mn-cs"/>
              </a:rPr>
              <a:t>n</a:t>
            </a:r>
            <a:r>
              <a:rPr lang="en-US" dirty="0">
                <a:latin typeface="Tahoma" charset="0"/>
                <a:cs typeface="+mn-cs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3176"/>
            <a:ext cx="8839200" cy="543242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>
                <a:solidFill>
                  <a:srgbClr val="BE3232"/>
                </a:solidFill>
                <a:latin typeface="Tahoma" charset="0"/>
                <a:cs typeface="+mn-cs"/>
              </a:rPr>
              <a:t>Nash Equilibrium </a:t>
            </a:r>
            <a:r>
              <a:rPr lang="en-US" dirty="0">
                <a:latin typeface="Tahoma" charset="0"/>
                <a:cs typeface="+mn-cs"/>
              </a:rPr>
              <a:t>(and its variants Bayesian Nash Equilibrium, Subgame Perfect Equilibrium, Perfect Bayesian Equilibrium)</a:t>
            </a:r>
          </a:p>
          <a:p>
            <a:pPr marL="0" indent="0" eaLnBrk="1" hangingPunct="1">
              <a:buFontTx/>
              <a:buNone/>
              <a:defRPr/>
            </a:pPr>
            <a:endParaRPr lang="en-US" sz="1800" dirty="0">
              <a:latin typeface="Tahoma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latin typeface="Tahoma" charset="0"/>
                <a:cs typeface="+mn-cs"/>
              </a:rPr>
              <a:t>Intuition 1.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Choose my optimal action knowing that others will choose their optimal action. Warning! their optimal action depends on my action (recursive thinking)</a:t>
            </a:r>
            <a:br>
              <a:rPr lang="en-US" dirty="0">
                <a:latin typeface="Tahoma" charset="0"/>
                <a:cs typeface="+mn-cs"/>
              </a:rPr>
            </a:br>
            <a:endParaRPr lang="en-US" sz="800" dirty="0">
              <a:latin typeface="Tahoma" charset="0"/>
              <a:cs typeface="+mn-cs"/>
            </a:endParaRPr>
          </a:p>
          <a:p>
            <a:pPr marL="0" indent="0">
              <a:buNone/>
            </a:pPr>
            <a:r>
              <a:rPr lang="en-US" b="1" dirty="0"/>
              <a:t>Intuition 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agent plays optimally conditional on beliefs about what others will do in the game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equilibrium, beliefs about the others are correct (in a deterministic or stochastic sense)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Tahoma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4EC56-FA2D-6806-F345-8E39B879FD75}"/>
              </a:ext>
            </a:extLst>
          </p:cNvPr>
          <p:cNvSpPr txBox="1">
            <a:spLocks/>
          </p:cNvSpPr>
          <p:nvPr/>
        </p:nvSpPr>
        <p:spPr bwMode="auto">
          <a:xfrm>
            <a:off x="304800" y="152400"/>
            <a:ext cx="8534400" cy="838200"/>
          </a:xfrm>
          <a:prstGeom prst="rect">
            <a:avLst/>
          </a:prstGeom>
          <a:solidFill>
            <a:srgbClr val="FAF5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E32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kern="0">
                <a:latin typeface="Tahoma" charset="0"/>
                <a:cs typeface="+mj-cs"/>
              </a:rPr>
              <a:t>Ingredients of a game</a:t>
            </a:r>
            <a:endParaRPr lang="en-US" kern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08E826-DF55-7ECD-18B8-B55DEC34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concept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9296400" cy="49530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Formally… just a fixed point (as Von Neumann famously told Nash)</a:t>
            </a:r>
            <a:endParaRPr lang="en-US" sz="800" dirty="0">
              <a:latin typeface="Tahoma" charset="0"/>
              <a:cs typeface="+mn-cs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b="1" u="sng" dirty="0">
                <a:latin typeface="Tahoma" charset="0"/>
                <a:cs typeface="+mn-cs"/>
              </a:rPr>
              <a:t>Definition 1</a:t>
            </a:r>
            <a:r>
              <a:rPr lang="en-US" dirty="0">
                <a:latin typeface="Tahoma" charset="0"/>
                <a:cs typeface="+mn-cs"/>
              </a:rPr>
              <a:t>. Outcome (a</a:t>
            </a:r>
            <a:r>
              <a:rPr lang="en-US" baseline="-25000" dirty="0">
                <a:latin typeface="Tahoma" charset="0"/>
                <a:cs typeface="+mn-cs"/>
              </a:rPr>
              <a:t>1</a:t>
            </a:r>
            <a:r>
              <a:rPr lang="en-US" baseline="30000" dirty="0">
                <a:latin typeface="Tahoma" charset="0"/>
                <a:cs typeface="+mn-cs"/>
              </a:rPr>
              <a:t>*</a:t>
            </a:r>
            <a:r>
              <a:rPr lang="en-US" dirty="0">
                <a:latin typeface="Tahoma" charset="0"/>
                <a:cs typeface="+mn-cs"/>
              </a:rPr>
              <a:t>,</a:t>
            </a:r>
            <a:r>
              <a:rPr lang="en-US" dirty="0">
                <a:latin typeface="Tahoma" charset="0"/>
              </a:rPr>
              <a:t> a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,…, a</a:t>
            </a:r>
            <a:r>
              <a:rPr lang="en-US" baseline="-25000" dirty="0">
                <a:latin typeface="Tahoma" charset="0"/>
              </a:rPr>
              <a:t>n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) is a NE iff:</a:t>
            </a:r>
            <a:endParaRPr lang="en-US" baseline="-25000" dirty="0">
              <a:latin typeface="Tahoma" charset="0"/>
              <a:cs typeface="+mn-cs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  <a:cs typeface="+mn-cs"/>
              </a:rPr>
              <a:t>		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u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(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a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baseline="30000" dirty="0">
                <a:solidFill>
                  <a:srgbClr val="BE3232"/>
                </a:solidFill>
                <a:latin typeface="Tahoma" charset="0"/>
                <a:cs typeface="+mn-cs"/>
              </a:rPr>
              <a:t>*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, a</a:t>
            </a:r>
            <a:r>
              <a:rPr lang="en-US" baseline="-25000" dirty="0">
                <a:solidFill>
                  <a:srgbClr val="BE3232"/>
                </a:solidFill>
                <a:latin typeface="Tahoma" charset="0"/>
                <a:cs typeface="+mn-cs"/>
              </a:rPr>
              <a:t>-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baseline="30000" dirty="0">
                <a:solidFill>
                  <a:srgbClr val="BE3232"/>
                </a:solidFill>
                <a:latin typeface="Tahoma" charset="0"/>
                <a:cs typeface="+mn-cs"/>
              </a:rPr>
              <a:t>*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) ≥ 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u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(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a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, a</a:t>
            </a:r>
            <a:r>
              <a:rPr lang="en-US" baseline="-25000" dirty="0">
                <a:solidFill>
                  <a:srgbClr val="BE3232"/>
                </a:solidFill>
                <a:latin typeface="Tahoma" charset="0"/>
                <a:cs typeface="+mn-cs"/>
              </a:rPr>
              <a:t>-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baseline="30000" dirty="0">
                <a:solidFill>
                  <a:srgbClr val="BE3232"/>
                </a:solidFill>
                <a:latin typeface="Tahoma" charset="0"/>
                <a:cs typeface="+mn-cs"/>
              </a:rPr>
              <a:t>*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)  for all 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a</a:t>
            </a:r>
            <a:r>
              <a:rPr lang="en-US" baseline="-25000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 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  <a:sym typeface="Symbol" charset="0"/>
              </a:rPr>
              <a:t> 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A</a:t>
            </a:r>
            <a:r>
              <a:rPr lang="en-US" baseline="-25000" dirty="0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r>
              <a:rPr lang="en-US" dirty="0">
                <a:solidFill>
                  <a:srgbClr val="BE3232"/>
                </a:solidFill>
                <a:latin typeface="Tahoma" charset="0"/>
                <a:cs typeface="+mn-cs"/>
              </a:rPr>
              <a:t> and for all </a:t>
            </a:r>
            <a:r>
              <a:rPr lang="en-US" dirty="0" err="1">
                <a:solidFill>
                  <a:srgbClr val="BE3232"/>
                </a:solidFill>
                <a:latin typeface="Tahoma" charset="0"/>
                <a:cs typeface="+mn-cs"/>
              </a:rPr>
              <a:t>i</a:t>
            </a:r>
            <a:endParaRPr lang="en-US" dirty="0">
              <a:solidFill>
                <a:srgbClr val="BE3232"/>
              </a:solidFill>
              <a:latin typeface="Tahoma" charset="0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solidFill>
                <a:srgbClr val="BE3232"/>
              </a:solidFill>
              <a:latin typeface="Tahoma" charset="0"/>
              <a:cs typeface="+mn-cs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b="1" u="sng" dirty="0">
                <a:latin typeface="Tahoma" charset="0"/>
              </a:rPr>
              <a:t>Definition 2</a:t>
            </a:r>
            <a:r>
              <a:rPr lang="en-US" dirty="0">
                <a:latin typeface="Tahoma" charset="0"/>
              </a:rPr>
              <a:t>. Let player i’s Best Response correspondence</a:t>
            </a:r>
          </a:p>
          <a:p>
            <a:pPr marL="457200" indent="-457200" eaLnBrk="1" hangingPunct="1">
              <a:buNone/>
              <a:defRPr/>
            </a:pPr>
            <a:r>
              <a:rPr lang="en-US" dirty="0">
                <a:latin typeface="Tahoma" charset="0"/>
              </a:rPr>
              <a:t>		         be:</a:t>
            </a:r>
            <a:endParaRPr lang="en-US" dirty="0">
              <a:solidFill>
                <a:srgbClr val="BE3232"/>
              </a:solidFill>
              <a:latin typeface="Tahoma" charset="0"/>
            </a:endParaRPr>
          </a:p>
          <a:p>
            <a:pPr marL="457200" indent="-457200" eaLnBrk="1" hangingPunct="1">
              <a:buNone/>
              <a:defRPr/>
            </a:pPr>
            <a:endParaRPr lang="en-US" sz="4000" dirty="0">
              <a:solidFill>
                <a:srgbClr val="BE3232"/>
              </a:solidFill>
              <a:latin typeface="Tahoma" charset="0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</a:rPr>
              <a:t>Outcome (a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, a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,…, a</a:t>
            </a:r>
            <a:r>
              <a:rPr lang="en-US" baseline="-25000" dirty="0">
                <a:latin typeface="Tahoma" charset="0"/>
              </a:rPr>
              <a:t>n</a:t>
            </a:r>
            <a:r>
              <a:rPr lang="en-US" baseline="30000" dirty="0">
                <a:latin typeface="Tahoma" charset="0"/>
              </a:rPr>
              <a:t>*</a:t>
            </a:r>
            <a:r>
              <a:rPr lang="en-US" dirty="0">
                <a:latin typeface="Tahoma" charset="0"/>
              </a:rPr>
              <a:t>) is a NE iff:</a:t>
            </a:r>
            <a:endParaRPr lang="en-US" baseline="-25000" dirty="0">
              <a:latin typeface="Tahoma" charset="0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dirty="0">
                <a:latin typeface="Tahoma" charset="0"/>
              </a:rPr>
              <a:t>		</a:t>
            </a:r>
            <a:endParaRPr lang="en-US" dirty="0">
              <a:solidFill>
                <a:srgbClr val="BE3232"/>
              </a:solidFill>
              <a:latin typeface="Tahom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/>
              <a:t>Equilibrium concept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6280"/>
              </p:ext>
            </p:extLst>
          </p:nvPr>
        </p:nvGraphicFramePr>
        <p:xfrm>
          <a:off x="2133600" y="4131325"/>
          <a:ext cx="3657600" cy="7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300" imgH="330200" progId="Equation.3">
                  <p:embed/>
                </p:oleObj>
              </mc:Choice>
              <mc:Fallback>
                <p:oleObj name="Equation" r:id="rId3" imgW="1638300" imgH="3302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4131325"/>
                        <a:ext cx="3657600" cy="7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00441"/>
              </p:ext>
            </p:extLst>
          </p:nvPr>
        </p:nvGraphicFramePr>
        <p:xfrm>
          <a:off x="76200" y="3657600"/>
          <a:ext cx="1608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657600"/>
                        <a:ext cx="16085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96169"/>
              </p:ext>
            </p:extLst>
          </p:nvPr>
        </p:nvGraphicFramePr>
        <p:xfrm>
          <a:off x="2152880" y="5486400"/>
          <a:ext cx="21272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500" imgH="292100" progId="Equation.3">
                  <p:embed/>
                </p:oleObj>
              </mc:Choice>
              <mc:Fallback>
                <p:oleObj name="Equation" r:id="rId7" imgW="952500" imgH="2921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2880" y="5486400"/>
                        <a:ext cx="21272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E607-7447-A08A-45B3-8006073E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with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AE88-555C-F9B5-2BF5-F2373FF7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0711"/>
            <a:ext cx="8534400" cy="5589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Despite its simplicity, predictions are not always straightforward and/or empirically accurate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u="sng" dirty="0"/>
              <a:t>Example 1.</a:t>
            </a:r>
            <a:r>
              <a:rPr lang="en-US" dirty="0"/>
              <a:t> Everyone in the room chooses a number. Whoever is closest to 1/2 the average wins (if tie, we split) </a:t>
            </a:r>
            <a:r>
              <a:rPr lang="en-US" altLang="en-US" dirty="0">
                <a:ea typeface="ＭＳ Ｐゴシック" panose="020B0600070205080204" pitchFamily="34" charset="-128"/>
              </a:rPr>
              <a:t>(Keynes view of stock market: people price shares not based on belief of fundamental value, but rather on what they think everyone else believes the value is).</a:t>
            </a:r>
            <a:endParaRPr lang="en-US" dirty="0"/>
          </a:p>
          <a:p>
            <a:r>
              <a:rPr lang="en-US" dirty="0"/>
              <a:t>What do you think is the Nash Equilibrium? </a:t>
            </a:r>
          </a:p>
          <a:p>
            <a:r>
              <a:rPr lang="en-US" dirty="0"/>
              <a:t>What would you do if you were to play?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u="sng" dirty="0"/>
              <a:t>Example 2.</a:t>
            </a:r>
            <a:r>
              <a:rPr lang="en-US" dirty="0"/>
              <a:t> Two randomly chosen persons. Same rules. </a:t>
            </a:r>
          </a:p>
          <a:p>
            <a:r>
              <a:rPr lang="en-US" dirty="0"/>
              <a:t>What do you think is the equilibrium? </a:t>
            </a:r>
          </a:p>
          <a:p>
            <a:r>
              <a:rPr lang="en-US" dirty="0"/>
              <a:t>What would you do if you were to play?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9AA-7419-5A9F-ABC8-DAEC79FAB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AN_design">
  <a:themeElements>
    <a:clrScheme name="JUAN_design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JUAN_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UAN_design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_design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9724</TotalTime>
  <Words>2136</Words>
  <Application>Microsoft Macintosh PowerPoint</Application>
  <PresentationFormat>On-screen Show (4:3)</PresentationFormat>
  <Paragraphs>264</Paragraphs>
  <Slides>25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Cambria Math</vt:lpstr>
      <vt:lpstr>System Font Regular</vt:lpstr>
      <vt:lpstr>Tahoma</vt:lpstr>
      <vt:lpstr>Wingdings</vt:lpstr>
      <vt:lpstr>Wingdings 3</vt:lpstr>
      <vt:lpstr>JUAN_design</vt:lpstr>
      <vt:lpstr>Equation</vt:lpstr>
      <vt:lpstr>Uncertainty Quantification Summer School  GAME THEORY Part I: INTRODUCTION</vt:lpstr>
      <vt:lpstr>Game Theory – Basic objective</vt:lpstr>
      <vt:lpstr>Game Theory – Basic assumptions</vt:lpstr>
      <vt:lpstr>Taxonomy of games </vt:lpstr>
      <vt:lpstr>Ingredients of a game</vt:lpstr>
      <vt:lpstr>PowerPoint Presentation</vt:lpstr>
      <vt:lpstr>Equilibrium concept</vt:lpstr>
      <vt:lpstr>Equilibrium concept</vt:lpstr>
      <vt:lpstr>Games with complete information</vt:lpstr>
      <vt:lpstr>Simple examples</vt:lpstr>
      <vt:lpstr>Games with incomplete information</vt:lpstr>
      <vt:lpstr>Example 5: The Betting Game</vt:lpstr>
      <vt:lpstr>The Betting Game</vt:lpstr>
      <vt:lpstr>The Betting Game</vt:lpstr>
      <vt:lpstr>The Betting Game</vt:lpstr>
      <vt:lpstr>The Betting Game</vt:lpstr>
      <vt:lpstr>Example 6: Jar of Pennies Auction</vt:lpstr>
      <vt:lpstr>Jar of Pennies Auction</vt:lpstr>
      <vt:lpstr>Jar of Pennies Auction</vt:lpstr>
      <vt:lpstr>Numerical example</vt:lpstr>
      <vt:lpstr>Example 7: Adverse Selection</vt:lpstr>
      <vt:lpstr>Adverse Selection</vt:lpstr>
      <vt:lpstr>Example 7: Adverse Selection</vt:lpstr>
      <vt:lpstr>Adverse Selection</vt:lpstr>
      <vt:lpstr>Adverse Selection</vt:lpstr>
    </vt:vector>
  </TitlesOfParts>
  <Company>Columbia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6</dc:title>
  <dc:creator>ib2014</dc:creator>
  <cp:lastModifiedBy>Juan D. Carrillo</cp:lastModifiedBy>
  <cp:revision>763</cp:revision>
  <cp:lastPrinted>2014-08-27T06:24:28Z</cp:lastPrinted>
  <dcterms:created xsi:type="dcterms:W3CDTF">2001-08-14T01:45:13Z</dcterms:created>
  <dcterms:modified xsi:type="dcterms:W3CDTF">2024-08-07T19:48:11Z</dcterms:modified>
</cp:coreProperties>
</file>